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1556F0-8482-4FF2-985B-4AF38116805E}" v="299" dt="2023-09-28T14:53:43.233"/>
    <p1510:client id="{FEFE2206-1B05-4C5C-B71E-3FF7EE6770A2}" v="124" dt="2023-09-28T14:08:39.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352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9/28/2023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8393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7515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1517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2394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9/28/2023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8292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5906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1390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7910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9/28/2023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8962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133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9/28/2023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6145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9/28/2023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6772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9/28/2023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460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9/28/2023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4520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9/28/2023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41181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9/28/2023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0608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43779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statisticshowto.com/prediction-error-definition/" TargetMode="External"/><Relationship Id="rId3" Type="http://schemas.openxmlformats.org/officeDocument/2006/relationships/hyperlink" Target="https://en.wikipedia.org/wiki/Error_(statistics)" TargetMode="External"/><Relationship Id="rId7" Type="http://schemas.openxmlformats.org/officeDocument/2006/relationships/hyperlink" Target="https://www.statisticshowto.com/probability-and-statistics/statistics-definitions/residual/" TargetMode="External"/><Relationship Id="rId2" Type="http://schemas.openxmlformats.org/officeDocument/2006/relationships/hyperlink" Target="https://en.wikipedia.org/wiki/Statistics" TargetMode="External"/><Relationship Id="rId1" Type="http://schemas.openxmlformats.org/officeDocument/2006/relationships/slideLayout" Target="../slideLayouts/slideLayout5.xml"/><Relationship Id="rId6" Type="http://schemas.openxmlformats.org/officeDocument/2006/relationships/hyperlink" Target="https://www.statisticshowto.com/probability-and-statistics/standard-deviation/" TargetMode="External"/><Relationship Id="rId5" Type="http://schemas.openxmlformats.org/officeDocument/2006/relationships/hyperlink" Target="https://en.wikipedia.org/wiki/Mean_absolute_error#cite_note-:0-1" TargetMode="External"/><Relationship Id="rId10" Type="http://schemas.openxmlformats.org/officeDocument/2006/relationships/hyperlink" Target="https://www.statisticshowto.com/probability-and-statistics/regression-analysis/" TargetMode="External"/><Relationship Id="rId4" Type="http://schemas.openxmlformats.org/officeDocument/2006/relationships/hyperlink" Target="https://en.wikipedia.org/wiki/Sample_size" TargetMode="External"/><Relationship Id="rId9" Type="http://schemas.openxmlformats.org/officeDocument/2006/relationships/hyperlink" Target="https://www.statisticshowto.com/line-of-best-f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ata_mining" TargetMode="External"/><Relationship Id="rId7" Type="http://schemas.openxmlformats.org/officeDocument/2006/relationships/hyperlink" Target="https://en.wikipedia.org/wiki/Missing_values" TargetMode="External"/><Relationship Id="rId2" Type="http://schemas.openxmlformats.org/officeDocument/2006/relationships/hyperlink" Target="https://en.wikipedia.org/wiki/Data_Preprocessing#cite_note-1" TargetMode="External"/><Relationship Id="rId1" Type="http://schemas.openxmlformats.org/officeDocument/2006/relationships/slideLayout" Target="../slideLayouts/slideLayout2.xml"/><Relationship Id="rId6" Type="http://schemas.openxmlformats.org/officeDocument/2006/relationships/hyperlink" Target="https://en.wikipedia.org/wiki/Data_collection" TargetMode="External"/><Relationship Id="rId5" Type="http://schemas.openxmlformats.org/officeDocument/2006/relationships/hyperlink" Target="https://en.wikipedia.org/wiki/Machine_learning" TargetMode="External"/><Relationship Id="rId4" Type="http://schemas.openxmlformats.org/officeDocument/2006/relationships/hyperlink" Target="https://en.wikipedia.org/wiki/GIG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PRODUCT DEMAND PREDICTION WITH MACHINE LEARNING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699C7-41B9-3632-3BDB-DBCE6DE7F4BD}"/>
              </a:ext>
            </a:extLst>
          </p:cNvPr>
          <p:cNvSpPr>
            <a:spLocks noGrp="1"/>
          </p:cNvSpPr>
          <p:nvPr>
            <p:ph type="title"/>
          </p:nvPr>
        </p:nvSpPr>
        <p:spPr/>
        <p:txBody>
          <a:bodyPr/>
          <a:lstStyle/>
          <a:p>
            <a:r>
              <a:rPr lang="en-US" dirty="0"/>
              <a:t>Random forest</a:t>
            </a:r>
          </a:p>
        </p:txBody>
      </p:sp>
      <p:pic>
        <p:nvPicPr>
          <p:cNvPr id="4" name="Content Placeholder 3" descr="A diagram of a tree&#10;&#10;Description automatically generated">
            <a:extLst>
              <a:ext uri="{FF2B5EF4-FFF2-40B4-BE49-F238E27FC236}">
                <a16:creationId xmlns:a16="http://schemas.microsoft.com/office/drawing/2014/main" id="{5C671D04-5B83-87DD-1A83-34C1CD1F205E}"/>
              </a:ext>
            </a:extLst>
          </p:cNvPr>
          <p:cNvPicPr>
            <a:picLocks noGrp="1" noChangeAspect="1"/>
          </p:cNvPicPr>
          <p:nvPr>
            <p:ph idx="1"/>
          </p:nvPr>
        </p:nvPicPr>
        <p:blipFill>
          <a:blip r:embed="rId2"/>
          <a:stretch>
            <a:fillRect/>
          </a:stretch>
        </p:blipFill>
        <p:spPr>
          <a:xfrm>
            <a:off x="2769694" y="2314995"/>
            <a:ext cx="6646473" cy="4439009"/>
          </a:xfrm>
        </p:spPr>
      </p:pic>
    </p:spTree>
    <p:extLst>
      <p:ext uri="{BB962C8B-B14F-4D97-AF65-F5344CB8AC3E}">
        <p14:creationId xmlns:p14="http://schemas.microsoft.com/office/powerpoint/2010/main" val="3313857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8392-E271-4932-8B50-25FED76DFAEB}"/>
              </a:ext>
            </a:extLst>
          </p:cNvPr>
          <p:cNvSpPr>
            <a:spLocks noGrp="1"/>
          </p:cNvSpPr>
          <p:nvPr>
            <p:ph type="title"/>
          </p:nvPr>
        </p:nvSpPr>
        <p:spPr/>
        <p:txBody>
          <a:bodyPr/>
          <a:lstStyle/>
          <a:p>
            <a:r>
              <a:rPr lang="en-US" dirty="0"/>
              <a:t>XG boost</a:t>
            </a:r>
          </a:p>
        </p:txBody>
      </p:sp>
      <p:pic>
        <p:nvPicPr>
          <p:cNvPr id="4" name="Content Placeholder 3" descr="A diagram of a software development&#10;&#10;Description automatically generated">
            <a:extLst>
              <a:ext uri="{FF2B5EF4-FFF2-40B4-BE49-F238E27FC236}">
                <a16:creationId xmlns:a16="http://schemas.microsoft.com/office/drawing/2014/main" id="{43366922-50EE-65E0-6629-7CF3A381EFA1}"/>
              </a:ext>
            </a:extLst>
          </p:cNvPr>
          <p:cNvPicPr>
            <a:picLocks noGrp="1" noChangeAspect="1"/>
          </p:cNvPicPr>
          <p:nvPr>
            <p:ph idx="1"/>
          </p:nvPr>
        </p:nvPicPr>
        <p:blipFill>
          <a:blip r:embed="rId2"/>
          <a:stretch>
            <a:fillRect/>
          </a:stretch>
        </p:blipFill>
        <p:spPr>
          <a:xfrm>
            <a:off x="2364162" y="2286240"/>
            <a:ext cx="7860101" cy="4410254"/>
          </a:xfrm>
        </p:spPr>
      </p:pic>
    </p:spTree>
    <p:extLst>
      <p:ext uri="{BB962C8B-B14F-4D97-AF65-F5344CB8AC3E}">
        <p14:creationId xmlns:p14="http://schemas.microsoft.com/office/powerpoint/2010/main" val="3833120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6BB4-F988-9862-4985-C0BDE3644F03}"/>
              </a:ext>
            </a:extLst>
          </p:cNvPr>
          <p:cNvSpPr>
            <a:spLocks noGrp="1"/>
          </p:cNvSpPr>
          <p:nvPr>
            <p:ph type="title"/>
          </p:nvPr>
        </p:nvSpPr>
        <p:spPr/>
        <p:txBody>
          <a:bodyPr/>
          <a:lstStyle/>
          <a:p>
            <a:r>
              <a:rPr lang="en-US" dirty="0"/>
              <a:t>Evaluation </a:t>
            </a:r>
          </a:p>
        </p:txBody>
      </p:sp>
      <p:sp>
        <p:nvSpPr>
          <p:cNvPr id="3" name="Content Placeholder 2">
            <a:extLst>
              <a:ext uri="{FF2B5EF4-FFF2-40B4-BE49-F238E27FC236}">
                <a16:creationId xmlns:a16="http://schemas.microsoft.com/office/drawing/2014/main" id="{A35A2281-DF5D-63CE-433F-E06733B4B898}"/>
              </a:ext>
            </a:extLst>
          </p:cNvPr>
          <p:cNvSpPr>
            <a:spLocks noGrp="1"/>
          </p:cNvSpPr>
          <p:nvPr>
            <p:ph idx="1"/>
          </p:nvPr>
        </p:nvSpPr>
        <p:spPr/>
        <p:txBody>
          <a:bodyPr vert="horz" lIns="91440" tIns="45720" rIns="91440" bIns="45720" rtlCol="0" anchor="t">
            <a:normAutofit/>
          </a:bodyPr>
          <a:lstStyle/>
          <a:p>
            <a:r>
              <a:rPr lang="en-US" sz="4800" dirty="0"/>
              <a:t>Mean absolute error</a:t>
            </a:r>
            <a:endParaRPr lang="en-US" dirty="0"/>
          </a:p>
          <a:p>
            <a:r>
              <a:rPr lang="en-US" sz="4800" dirty="0"/>
              <a:t>Root mean squared error</a:t>
            </a:r>
          </a:p>
        </p:txBody>
      </p:sp>
    </p:spTree>
    <p:extLst>
      <p:ext uri="{BB962C8B-B14F-4D97-AF65-F5344CB8AC3E}">
        <p14:creationId xmlns:p14="http://schemas.microsoft.com/office/powerpoint/2010/main" val="361959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194BC-362C-5E7F-0D26-5D5E5797EEAB}"/>
              </a:ext>
            </a:extLst>
          </p:cNvPr>
          <p:cNvSpPr>
            <a:spLocks noGrp="1"/>
          </p:cNvSpPr>
          <p:nvPr>
            <p:ph type="title"/>
          </p:nvPr>
        </p:nvSpPr>
        <p:spPr/>
        <p:txBody>
          <a:bodyPr/>
          <a:lstStyle/>
          <a:p>
            <a:r>
              <a:rPr lang="en-US" dirty="0"/>
              <a:t>Evaluation </a:t>
            </a:r>
          </a:p>
        </p:txBody>
      </p:sp>
      <p:sp>
        <p:nvSpPr>
          <p:cNvPr id="3" name="Text Placeholder 2">
            <a:extLst>
              <a:ext uri="{FF2B5EF4-FFF2-40B4-BE49-F238E27FC236}">
                <a16:creationId xmlns:a16="http://schemas.microsoft.com/office/drawing/2014/main" id="{95CFBAA4-445C-8999-B139-E56250866DBD}"/>
              </a:ext>
            </a:extLst>
          </p:cNvPr>
          <p:cNvSpPr>
            <a:spLocks noGrp="1"/>
          </p:cNvSpPr>
          <p:nvPr>
            <p:ph type="body" idx="1"/>
          </p:nvPr>
        </p:nvSpPr>
        <p:spPr>
          <a:xfrm>
            <a:off x="1269973" y="2229689"/>
            <a:ext cx="4825157" cy="576262"/>
          </a:xfrm>
        </p:spPr>
        <p:txBody>
          <a:bodyPr/>
          <a:lstStyle/>
          <a:p>
            <a:r>
              <a:rPr lang="en-US" dirty="0"/>
              <a:t>Mean absolute error</a:t>
            </a:r>
          </a:p>
        </p:txBody>
      </p:sp>
      <p:sp>
        <p:nvSpPr>
          <p:cNvPr id="4" name="Content Placeholder 3">
            <a:extLst>
              <a:ext uri="{FF2B5EF4-FFF2-40B4-BE49-F238E27FC236}">
                <a16:creationId xmlns:a16="http://schemas.microsoft.com/office/drawing/2014/main" id="{514588A0-D682-7E4F-7574-F3DC42B6B428}"/>
              </a:ext>
            </a:extLst>
          </p:cNvPr>
          <p:cNvSpPr>
            <a:spLocks noGrp="1"/>
          </p:cNvSpPr>
          <p:nvPr>
            <p:ph sz="half" idx="2"/>
          </p:nvPr>
        </p:nvSpPr>
        <p:spPr>
          <a:xfrm>
            <a:off x="1154954" y="2863461"/>
            <a:ext cx="4940176" cy="3990226"/>
          </a:xfrm>
        </p:spPr>
        <p:txBody>
          <a:bodyPr vert="horz" lIns="91440" tIns="45720" rIns="91440" bIns="45720" rtlCol="0" anchor="t">
            <a:noAutofit/>
          </a:bodyPr>
          <a:lstStyle/>
          <a:p>
            <a:r>
              <a:rPr lang="en-US" dirty="0">
                <a:solidFill>
                  <a:srgbClr val="202122"/>
                </a:solidFill>
                <a:ea typeface="+mn-lt"/>
                <a:cs typeface="+mn-lt"/>
              </a:rPr>
              <a:t>In </a:t>
            </a:r>
            <a:r>
              <a:rPr lang="en-US" dirty="0">
                <a:solidFill>
                  <a:srgbClr val="3366CC"/>
                </a:solidFill>
                <a:ea typeface="+mn-lt"/>
                <a:cs typeface="+mn-lt"/>
                <a:hlinkClick r:id="rId2"/>
              </a:rPr>
              <a:t>statistics</a:t>
            </a:r>
            <a:r>
              <a:rPr lang="en-US" dirty="0">
                <a:solidFill>
                  <a:srgbClr val="202122"/>
                </a:solidFill>
                <a:ea typeface="+mn-lt"/>
                <a:cs typeface="+mn-lt"/>
              </a:rPr>
              <a:t>, </a:t>
            </a:r>
            <a:r>
              <a:rPr lang="en-US" b="1" dirty="0">
                <a:solidFill>
                  <a:srgbClr val="202122"/>
                </a:solidFill>
                <a:ea typeface="+mn-lt"/>
                <a:cs typeface="+mn-lt"/>
              </a:rPr>
              <a:t>mean absolute error</a:t>
            </a:r>
            <a:r>
              <a:rPr lang="en-US" dirty="0">
                <a:solidFill>
                  <a:srgbClr val="202122"/>
                </a:solidFill>
                <a:ea typeface="+mn-lt"/>
                <a:cs typeface="+mn-lt"/>
              </a:rPr>
              <a:t> (</a:t>
            </a:r>
            <a:r>
              <a:rPr lang="en-US" b="1" dirty="0">
                <a:solidFill>
                  <a:srgbClr val="202122"/>
                </a:solidFill>
                <a:ea typeface="+mn-lt"/>
                <a:cs typeface="+mn-lt"/>
              </a:rPr>
              <a:t>MAE</a:t>
            </a:r>
            <a:r>
              <a:rPr lang="en-US" dirty="0">
                <a:solidFill>
                  <a:srgbClr val="202122"/>
                </a:solidFill>
                <a:ea typeface="+mn-lt"/>
                <a:cs typeface="+mn-lt"/>
              </a:rPr>
              <a:t>) is a measure of </a:t>
            </a:r>
            <a:r>
              <a:rPr lang="en-US" dirty="0">
                <a:solidFill>
                  <a:srgbClr val="3366CC"/>
                </a:solidFill>
                <a:ea typeface="+mn-lt"/>
                <a:cs typeface="+mn-lt"/>
                <a:hlinkClick r:id="rId3"/>
              </a:rPr>
              <a:t>errors</a:t>
            </a:r>
            <a:r>
              <a:rPr lang="en-US" dirty="0">
                <a:solidFill>
                  <a:srgbClr val="202122"/>
                </a:solidFill>
                <a:ea typeface="+mn-lt"/>
                <a:cs typeface="+mn-lt"/>
              </a:rPr>
              <a:t> between paired observations expressing the same phenomenon. Examples of </a:t>
            </a:r>
            <a:r>
              <a:rPr lang="en-US" i="1" dirty="0">
                <a:solidFill>
                  <a:srgbClr val="202122"/>
                </a:solidFill>
                <a:ea typeface="+mn-lt"/>
                <a:cs typeface="+mn-lt"/>
              </a:rPr>
              <a:t>Y</a:t>
            </a:r>
            <a:r>
              <a:rPr lang="en-US" dirty="0">
                <a:solidFill>
                  <a:srgbClr val="202122"/>
                </a:solidFill>
                <a:ea typeface="+mn-lt"/>
                <a:cs typeface="+mn-lt"/>
              </a:rPr>
              <a:t> versus </a:t>
            </a:r>
            <a:r>
              <a:rPr lang="en-US" i="1" dirty="0">
                <a:solidFill>
                  <a:srgbClr val="202122"/>
                </a:solidFill>
                <a:ea typeface="+mn-lt"/>
                <a:cs typeface="+mn-lt"/>
              </a:rPr>
              <a:t>X</a:t>
            </a:r>
            <a:r>
              <a:rPr lang="en-US" dirty="0">
                <a:solidFill>
                  <a:srgbClr val="202122"/>
                </a:solidFill>
                <a:ea typeface="+mn-lt"/>
                <a:cs typeface="+mn-lt"/>
              </a:rPr>
              <a:t> include comparisons of predicted versus observed, subsequent time versus initial time, and one technique of measurement versus an alternative technique of measurement. MAE is calculated as the </a:t>
            </a:r>
            <a:r>
              <a:rPr lang="en-US" b="1" dirty="0">
                <a:solidFill>
                  <a:srgbClr val="202122"/>
                </a:solidFill>
                <a:ea typeface="+mn-lt"/>
                <a:cs typeface="+mn-lt"/>
              </a:rPr>
              <a:t>sum of absolute errors</a:t>
            </a:r>
            <a:r>
              <a:rPr lang="en-US" dirty="0">
                <a:solidFill>
                  <a:srgbClr val="202122"/>
                </a:solidFill>
                <a:ea typeface="+mn-lt"/>
                <a:cs typeface="+mn-lt"/>
              </a:rPr>
              <a:t> divided by the </a:t>
            </a:r>
            <a:r>
              <a:rPr lang="en-US" dirty="0">
                <a:solidFill>
                  <a:srgbClr val="3366CC"/>
                </a:solidFill>
                <a:ea typeface="+mn-lt"/>
                <a:cs typeface="+mn-lt"/>
                <a:hlinkClick r:id="rId4"/>
              </a:rPr>
              <a:t>sample size</a:t>
            </a:r>
            <a:r>
              <a:rPr lang="en-US" dirty="0">
                <a:solidFill>
                  <a:srgbClr val="202122"/>
                </a:solidFill>
                <a:ea typeface="+mn-lt"/>
                <a:cs typeface="+mn-lt"/>
              </a:rPr>
              <a:t>:</a:t>
            </a:r>
            <a:r>
              <a:rPr lang="en-US" baseline="30000" dirty="0">
                <a:solidFill>
                  <a:srgbClr val="3366CC"/>
                </a:solidFill>
                <a:ea typeface="+mn-lt"/>
                <a:cs typeface="+mn-lt"/>
                <a:hlinkClick r:id="rId5"/>
              </a:rPr>
              <a:t>[1]</a:t>
            </a:r>
            <a:endParaRPr lang="en-US" dirty="0"/>
          </a:p>
          <a:p>
            <a:r>
              <a:rPr lang="en-US" dirty="0">
                <a:solidFill>
                  <a:srgbClr val="202122"/>
                </a:solidFill>
                <a:ea typeface="+mn-lt"/>
                <a:cs typeface="+mn-lt"/>
              </a:rPr>
              <a:t>MAE=∑�=1�|��−��|�=∑�=1�|��|�.</a:t>
            </a:r>
            <a:endParaRPr lang="en-US" dirty="0"/>
          </a:p>
          <a:p>
            <a:endParaRPr lang="en-US" dirty="0"/>
          </a:p>
        </p:txBody>
      </p:sp>
      <p:sp>
        <p:nvSpPr>
          <p:cNvPr id="5" name="Text Placeholder 4">
            <a:extLst>
              <a:ext uri="{FF2B5EF4-FFF2-40B4-BE49-F238E27FC236}">
                <a16:creationId xmlns:a16="http://schemas.microsoft.com/office/drawing/2014/main" id="{53B50020-4D35-78C1-130E-2289071A0CE5}"/>
              </a:ext>
            </a:extLst>
          </p:cNvPr>
          <p:cNvSpPr>
            <a:spLocks noGrp="1"/>
          </p:cNvSpPr>
          <p:nvPr>
            <p:ph type="body" sz="quarter" idx="3"/>
          </p:nvPr>
        </p:nvSpPr>
        <p:spPr>
          <a:xfrm>
            <a:off x="6208712" y="2287198"/>
            <a:ext cx="4825159" cy="576262"/>
          </a:xfrm>
        </p:spPr>
        <p:txBody>
          <a:bodyPr/>
          <a:lstStyle/>
          <a:p>
            <a:r>
              <a:rPr lang="en-US"/>
              <a:t>Root mean squared error</a:t>
            </a:r>
          </a:p>
        </p:txBody>
      </p:sp>
      <p:sp>
        <p:nvSpPr>
          <p:cNvPr id="6" name="Content Placeholder 5">
            <a:extLst>
              <a:ext uri="{FF2B5EF4-FFF2-40B4-BE49-F238E27FC236}">
                <a16:creationId xmlns:a16="http://schemas.microsoft.com/office/drawing/2014/main" id="{99AB4044-21D4-33FB-8716-C69FEDFE09D0}"/>
              </a:ext>
            </a:extLst>
          </p:cNvPr>
          <p:cNvSpPr>
            <a:spLocks noGrp="1"/>
          </p:cNvSpPr>
          <p:nvPr>
            <p:ph sz="quarter" idx="4"/>
          </p:nvPr>
        </p:nvSpPr>
        <p:spPr>
          <a:xfrm>
            <a:off x="6352486" y="2863460"/>
            <a:ext cx="4825159" cy="3990227"/>
          </a:xfrm>
        </p:spPr>
        <p:txBody>
          <a:bodyPr vert="horz" lIns="91440" tIns="45720" rIns="91440" bIns="45720" rtlCol="0" anchor="t">
            <a:normAutofit/>
          </a:bodyPr>
          <a:lstStyle/>
          <a:p>
            <a:r>
              <a:rPr lang="en-US" b="1" dirty="0">
                <a:solidFill>
                  <a:srgbClr val="575760"/>
                </a:solidFill>
                <a:latin typeface="Helvetica"/>
                <a:cs typeface="Helvetica"/>
              </a:rPr>
              <a:t>Root Mean Square Error </a:t>
            </a:r>
            <a:r>
              <a:rPr lang="en-US" dirty="0">
                <a:solidFill>
                  <a:srgbClr val="575760"/>
                </a:solidFill>
                <a:latin typeface="Helvetica"/>
                <a:cs typeface="Helvetica"/>
              </a:rPr>
              <a:t>(RMSE) is the </a:t>
            </a:r>
            <a:r>
              <a:rPr lang="en-US" dirty="0">
                <a:solidFill>
                  <a:srgbClr val="005C85"/>
                </a:solidFill>
                <a:latin typeface="Helvetica"/>
                <a:cs typeface="Helvetica"/>
                <a:hlinkClick r:id="rId6"/>
              </a:rPr>
              <a:t>standard deviation</a:t>
            </a:r>
            <a:r>
              <a:rPr lang="en-US" dirty="0">
                <a:solidFill>
                  <a:srgbClr val="575760"/>
                </a:solidFill>
                <a:latin typeface="Helvetica"/>
                <a:cs typeface="Helvetica"/>
              </a:rPr>
              <a:t> of the </a:t>
            </a:r>
            <a:r>
              <a:rPr lang="en-US" dirty="0">
                <a:solidFill>
                  <a:srgbClr val="005C85"/>
                </a:solidFill>
                <a:latin typeface="Helvetica"/>
                <a:cs typeface="Helvetica"/>
                <a:hlinkClick r:id="rId7"/>
              </a:rPr>
              <a:t>residuals</a:t>
            </a:r>
            <a:r>
              <a:rPr lang="en-US" dirty="0">
                <a:solidFill>
                  <a:srgbClr val="575760"/>
                </a:solidFill>
                <a:latin typeface="Helvetica"/>
                <a:cs typeface="Helvetica"/>
              </a:rPr>
              <a:t> (</a:t>
            </a:r>
            <a:r>
              <a:rPr lang="en-US" dirty="0">
                <a:solidFill>
                  <a:srgbClr val="005C85"/>
                </a:solidFill>
                <a:latin typeface="Helvetica"/>
                <a:cs typeface="Helvetica"/>
                <a:hlinkClick r:id="rId8"/>
              </a:rPr>
              <a:t>prediction errors</a:t>
            </a:r>
            <a:r>
              <a:rPr lang="en-US" dirty="0">
                <a:solidFill>
                  <a:srgbClr val="575760"/>
                </a:solidFill>
                <a:latin typeface="Helvetica"/>
                <a:cs typeface="Helvetica"/>
              </a:rPr>
              <a:t>). Residuals are a measure of how far from the regression line data points are; RMSE is a measure of how spread out these residuals are. In other words, it tells you how concentrated the data is around the </a:t>
            </a:r>
            <a:r>
              <a:rPr lang="en-US" dirty="0">
                <a:solidFill>
                  <a:srgbClr val="005C85"/>
                </a:solidFill>
                <a:latin typeface="Helvetica"/>
                <a:cs typeface="Helvetica"/>
                <a:hlinkClick r:id="rId9"/>
              </a:rPr>
              <a:t>line of best fit</a:t>
            </a:r>
            <a:r>
              <a:rPr lang="en-US" dirty="0">
                <a:solidFill>
                  <a:srgbClr val="575760"/>
                </a:solidFill>
                <a:latin typeface="Helvetica"/>
                <a:cs typeface="Helvetica"/>
              </a:rPr>
              <a:t>. Root mean square error is commonly used in climatology, forecasting, and </a:t>
            </a:r>
            <a:r>
              <a:rPr lang="en-US" dirty="0">
                <a:solidFill>
                  <a:srgbClr val="005C85"/>
                </a:solidFill>
                <a:latin typeface="Helvetica"/>
                <a:cs typeface="Helvetica"/>
                <a:hlinkClick r:id="rId10"/>
              </a:rPr>
              <a:t>regression analysis</a:t>
            </a:r>
            <a:r>
              <a:rPr lang="en-US" dirty="0">
                <a:solidFill>
                  <a:srgbClr val="575760"/>
                </a:solidFill>
                <a:latin typeface="Helvetica"/>
                <a:cs typeface="Helvetica"/>
              </a:rPr>
              <a:t> to verify experimental results.</a:t>
            </a:r>
          </a:p>
        </p:txBody>
      </p:sp>
    </p:spTree>
    <p:extLst>
      <p:ext uri="{BB962C8B-B14F-4D97-AF65-F5344CB8AC3E}">
        <p14:creationId xmlns:p14="http://schemas.microsoft.com/office/powerpoint/2010/main" val="647133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4AA10C-C87E-CEDB-2417-B26C3E51248F}"/>
              </a:ext>
            </a:extLst>
          </p:cNvPr>
          <p:cNvSpPr txBox="1"/>
          <p:nvPr/>
        </p:nvSpPr>
        <p:spPr>
          <a:xfrm>
            <a:off x="3499636" y="2782956"/>
            <a:ext cx="712829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a:t>Thank You</a:t>
            </a:r>
          </a:p>
        </p:txBody>
      </p:sp>
    </p:spTree>
    <p:extLst>
      <p:ext uri="{BB962C8B-B14F-4D97-AF65-F5344CB8AC3E}">
        <p14:creationId xmlns:p14="http://schemas.microsoft.com/office/powerpoint/2010/main" val="4127600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DA9B-171B-CD26-CAFA-E50FB8AA9387}"/>
              </a:ext>
            </a:extLst>
          </p:cNvPr>
          <p:cNvSpPr>
            <a:spLocks noGrp="1"/>
          </p:cNvSpPr>
          <p:nvPr>
            <p:ph type="title"/>
          </p:nvPr>
        </p:nvSpPr>
        <p:spPr/>
        <p:txBody>
          <a:bodyPr/>
          <a:lstStyle/>
          <a:p>
            <a:r>
              <a:rPr lang="en-US" dirty="0"/>
              <a:t>PRODUCT DEMAND PREDICTION</a:t>
            </a:r>
          </a:p>
        </p:txBody>
      </p:sp>
      <p:sp>
        <p:nvSpPr>
          <p:cNvPr id="3" name="Content Placeholder 2">
            <a:extLst>
              <a:ext uri="{FF2B5EF4-FFF2-40B4-BE49-F238E27FC236}">
                <a16:creationId xmlns:a16="http://schemas.microsoft.com/office/drawing/2014/main" id="{ABC13854-0AFF-4498-86C4-7C0D94A144E7}"/>
              </a:ext>
            </a:extLst>
          </p:cNvPr>
          <p:cNvSpPr>
            <a:spLocks noGrp="1"/>
          </p:cNvSpPr>
          <p:nvPr>
            <p:ph idx="1"/>
          </p:nvPr>
        </p:nvSpPr>
        <p:spPr/>
        <p:txBody>
          <a:bodyPr vert="horz" lIns="91440" tIns="45720" rIns="91440" bIns="45720" rtlCol="0" anchor="t">
            <a:normAutofit/>
          </a:bodyPr>
          <a:lstStyle/>
          <a:p>
            <a:pPr marL="0" indent="0">
              <a:buNone/>
            </a:pPr>
            <a:r>
              <a:rPr lang="en-US" sz="3600" dirty="0">
                <a:solidFill>
                  <a:srgbClr val="000000"/>
                </a:solidFill>
                <a:ea typeface="+mn-lt"/>
                <a:cs typeface="+mn-lt"/>
              </a:rPr>
              <a:t>Demand forecasting</a:t>
            </a:r>
          </a:p>
          <a:p>
            <a:r>
              <a:rPr lang="en-US" sz="2400" dirty="0">
                <a:solidFill>
                  <a:srgbClr val="000000"/>
                </a:solidFill>
                <a:ea typeface="+mn-lt"/>
                <a:cs typeface="+mn-lt"/>
              </a:rPr>
              <a:t>Demand forecasting is the process of predicting what customers’ appetite will be for existing products or services, determining what adjustment you should make and what new offerings will spark interest. But predicting what people will want, in what quantities and when is no small feat.</a:t>
            </a:r>
            <a:endParaRPr lang="en-US" sz="2400" dirty="0"/>
          </a:p>
        </p:txBody>
      </p:sp>
    </p:spTree>
    <p:extLst>
      <p:ext uri="{BB962C8B-B14F-4D97-AF65-F5344CB8AC3E}">
        <p14:creationId xmlns:p14="http://schemas.microsoft.com/office/powerpoint/2010/main" val="398228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F8026-A643-8C43-01D8-43215E5E24FD}"/>
              </a:ext>
            </a:extLst>
          </p:cNvPr>
          <p:cNvSpPr>
            <a:spLocks noGrp="1"/>
          </p:cNvSpPr>
          <p:nvPr>
            <p:ph type="title"/>
          </p:nvPr>
        </p:nvSpPr>
        <p:spPr/>
        <p:txBody>
          <a:bodyPr/>
          <a:lstStyle/>
          <a:p>
            <a:r>
              <a:rPr lang="en-US" dirty="0"/>
              <a:t>Design thinking</a:t>
            </a:r>
          </a:p>
        </p:txBody>
      </p:sp>
      <p:sp>
        <p:nvSpPr>
          <p:cNvPr id="3" name="Content Placeholder 2">
            <a:extLst>
              <a:ext uri="{FF2B5EF4-FFF2-40B4-BE49-F238E27FC236}">
                <a16:creationId xmlns:a16="http://schemas.microsoft.com/office/drawing/2014/main" id="{1D4E11EF-8302-510D-F7D9-91E7D6BD3719}"/>
              </a:ext>
            </a:extLst>
          </p:cNvPr>
          <p:cNvSpPr>
            <a:spLocks noGrp="1"/>
          </p:cNvSpPr>
          <p:nvPr>
            <p:ph idx="1"/>
          </p:nvPr>
        </p:nvSpPr>
        <p:spPr/>
        <p:txBody>
          <a:bodyPr vert="horz" lIns="91440" tIns="45720" rIns="91440" bIns="45720" rtlCol="0" anchor="t">
            <a:normAutofit/>
          </a:bodyPr>
          <a:lstStyle/>
          <a:p>
            <a:pPr>
              <a:buFont typeface="Wingdings" charset="2"/>
              <a:buChar char="Ø"/>
            </a:pPr>
            <a:r>
              <a:rPr lang="en-US" sz="2800"/>
              <a:t>Data collection</a:t>
            </a:r>
          </a:p>
          <a:p>
            <a:pPr>
              <a:buFont typeface="Wingdings" charset="2"/>
              <a:buChar char="Ø"/>
            </a:pPr>
            <a:r>
              <a:rPr lang="en-US" sz="2800" dirty="0"/>
              <a:t>Data preparation</a:t>
            </a:r>
          </a:p>
          <a:p>
            <a:pPr>
              <a:buFont typeface="Wingdings" charset="2"/>
              <a:buChar char="Ø"/>
            </a:pPr>
            <a:r>
              <a:rPr lang="en-US" sz="2800"/>
              <a:t>Feature engineering</a:t>
            </a:r>
          </a:p>
          <a:p>
            <a:pPr>
              <a:buFont typeface="Wingdings" charset="2"/>
              <a:buChar char="Ø"/>
            </a:pPr>
            <a:r>
              <a:rPr lang="en-US" sz="2800"/>
              <a:t>Model selection</a:t>
            </a:r>
          </a:p>
          <a:p>
            <a:pPr>
              <a:buFont typeface="Wingdings" charset="2"/>
              <a:buChar char="Ø"/>
            </a:pPr>
            <a:r>
              <a:rPr lang="en-US" sz="2800"/>
              <a:t>Model training</a:t>
            </a:r>
          </a:p>
          <a:p>
            <a:pPr>
              <a:buFont typeface="Wingdings" charset="2"/>
              <a:buChar char="Ø"/>
            </a:pPr>
            <a:r>
              <a:rPr lang="en-US" sz="2800" dirty="0"/>
              <a:t>Evaluation </a:t>
            </a:r>
          </a:p>
        </p:txBody>
      </p:sp>
    </p:spTree>
    <p:extLst>
      <p:ext uri="{BB962C8B-B14F-4D97-AF65-F5344CB8AC3E}">
        <p14:creationId xmlns:p14="http://schemas.microsoft.com/office/powerpoint/2010/main" val="3848043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904AC-A796-93BA-6AFB-33EF8E707F5C}"/>
              </a:ext>
            </a:extLst>
          </p:cNvPr>
          <p:cNvSpPr>
            <a:spLocks noGrp="1"/>
          </p:cNvSpPr>
          <p:nvPr>
            <p:ph type="title"/>
          </p:nvPr>
        </p:nvSpPr>
        <p:spPr/>
        <p:txBody>
          <a:bodyPr/>
          <a:lstStyle/>
          <a:p>
            <a:r>
              <a:rPr lang="en-US"/>
              <a:t>Data about climate change</a:t>
            </a:r>
          </a:p>
        </p:txBody>
      </p:sp>
      <p:pic>
        <p:nvPicPr>
          <p:cNvPr id="4" name="Content Placeholder 3" descr="A graph of a temperature&#10;&#10;Description automatically generated">
            <a:extLst>
              <a:ext uri="{FF2B5EF4-FFF2-40B4-BE49-F238E27FC236}">
                <a16:creationId xmlns:a16="http://schemas.microsoft.com/office/drawing/2014/main" id="{F132E508-ED10-885A-A546-407F7B54D856}"/>
              </a:ext>
            </a:extLst>
          </p:cNvPr>
          <p:cNvPicPr>
            <a:picLocks noGrp="1" noChangeAspect="1"/>
          </p:cNvPicPr>
          <p:nvPr>
            <p:ph idx="1"/>
          </p:nvPr>
        </p:nvPicPr>
        <p:blipFill>
          <a:blip r:embed="rId2"/>
          <a:stretch>
            <a:fillRect/>
          </a:stretch>
        </p:blipFill>
        <p:spPr>
          <a:xfrm>
            <a:off x="2178528" y="2258443"/>
            <a:ext cx="7842435" cy="3861998"/>
          </a:xfrm>
        </p:spPr>
      </p:pic>
    </p:spTree>
    <p:extLst>
      <p:ext uri="{BB962C8B-B14F-4D97-AF65-F5344CB8AC3E}">
        <p14:creationId xmlns:p14="http://schemas.microsoft.com/office/powerpoint/2010/main" val="3171552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18A57-0D4B-68AA-C620-8278057C955B}"/>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E245C293-0371-66DC-71A9-EC8221D2D88F}"/>
              </a:ext>
            </a:extLst>
          </p:cNvPr>
          <p:cNvSpPr>
            <a:spLocks noGrp="1"/>
          </p:cNvSpPr>
          <p:nvPr>
            <p:ph idx="1"/>
          </p:nvPr>
        </p:nvSpPr>
        <p:spPr/>
        <p:txBody>
          <a:bodyPr vert="horz" lIns="91440" tIns="45720" rIns="91440" bIns="45720" rtlCol="0" anchor="t">
            <a:noAutofit/>
          </a:bodyPr>
          <a:lstStyle/>
          <a:p>
            <a:r>
              <a:rPr lang="en-US" sz="2400" b="1" dirty="0">
                <a:solidFill>
                  <a:srgbClr val="202122"/>
                </a:solidFill>
                <a:ea typeface="+mn-lt"/>
                <a:cs typeface="+mn-lt"/>
              </a:rPr>
              <a:t>Data preprocessing</a:t>
            </a:r>
            <a:r>
              <a:rPr lang="en-US" sz="2400" dirty="0">
                <a:solidFill>
                  <a:srgbClr val="202122"/>
                </a:solidFill>
                <a:ea typeface="+mn-lt"/>
                <a:cs typeface="+mn-lt"/>
              </a:rPr>
              <a:t> can refer to manipulation or dropping of data before it is used in order to ensure or enhance performance,</a:t>
            </a:r>
            <a:r>
              <a:rPr lang="en-US" sz="2400" baseline="30000" dirty="0">
                <a:solidFill>
                  <a:srgbClr val="3366CC"/>
                </a:solidFill>
                <a:ea typeface="+mn-lt"/>
                <a:cs typeface="+mn-lt"/>
                <a:hlinkClick r:id="rId2"/>
              </a:rPr>
              <a:t>[1]</a:t>
            </a:r>
            <a:r>
              <a:rPr lang="en-US" sz="2400" dirty="0">
                <a:solidFill>
                  <a:srgbClr val="202122"/>
                </a:solidFill>
                <a:ea typeface="+mn-lt"/>
                <a:cs typeface="+mn-lt"/>
              </a:rPr>
              <a:t> and is an important step in the </a:t>
            </a:r>
            <a:r>
              <a:rPr lang="en-US" sz="2400" dirty="0">
                <a:solidFill>
                  <a:srgbClr val="3366CC"/>
                </a:solidFill>
                <a:ea typeface="+mn-lt"/>
                <a:cs typeface="+mn-lt"/>
                <a:hlinkClick r:id="rId3"/>
              </a:rPr>
              <a:t>data mining</a:t>
            </a:r>
            <a:r>
              <a:rPr lang="en-US" sz="2400" dirty="0">
                <a:solidFill>
                  <a:srgbClr val="202122"/>
                </a:solidFill>
                <a:ea typeface="+mn-lt"/>
                <a:cs typeface="+mn-lt"/>
              </a:rPr>
              <a:t> process. The phrase </a:t>
            </a:r>
            <a:r>
              <a:rPr lang="en-US" sz="2400" dirty="0">
                <a:solidFill>
                  <a:srgbClr val="3366CC"/>
                </a:solidFill>
                <a:ea typeface="+mn-lt"/>
                <a:cs typeface="+mn-lt"/>
                <a:hlinkClick r:id="rId4"/>
              </a:rPr>
              <a:t>"garbage in, garbage out"</a:t>
            </a:r>
            <a:r>
              <a:rPr lang="en-US" sz="2400" dirty="0">
                <a:solidFill>
                  <a:srgbClr val="202122"/>
                </a:solidFill>
                <a:ea typeface="+mn-lt"/>
                <a:cs typeface="+mn-lt"/>
              </a:rPr>
              <a:t> is particularly applicable to </a:t>
            </a:r>
            <a:r>
              <a:rPr lang="en-US" sz="2400" dirty="0">
                <a:solidFill>
                  <a:srgbClr val="3366CC"/>
                </a:solidFill>
                <a:ea typeface="+mn-lt"/>
                <a:cs typeface="+mn-lt"/>
                <a:hlinkClick r:id="rId3"/>
              </a:rPr>
              <a:t>data mining</a:t>
            </a:r>
            <a:r>
              <a:rPr lang="en-US" sz="2400" dirty="0">
                <a:solidFill>
                  <a:srgbClr val="202122"/>
                </a:solidFill>
                <a:ea typeface="+mn-lt"/>
                <a:cs typeface="+mn-lt"/>
              </a:rPr>
              <a:t> and </a:t>
            </a:r>
            <a:r>
              <a:rPr lang="en-US" sz="2400" dirty="0">
                <a:solidFill>
                  <a:srgbClr val="3366CC"/>
                </a:solidFill>
                <a:ea typeface="+mn-lt"/>
                <a:cs typeface="+mn-lt"/>
                <a:hlinkClick r:id="rId5"/>
              </a:rPr>
              <a:t>machine learning</a:t>
            </a:r>
            <a:r>
              <a:rPr lang="en-US" sz="2400" dirty="0">
                <a:solidFill>
                  <a:srgbClr val="202122"/>
                </a:solidFill>
                <a:ea typeface="+mn-lt"/>
                <a:cs typeface="+mn-lt"/>
              </a:rPr>
              <a:t> projects. </a:t>
            </a:r>
            <a:r>
              <a:rPr lang="en-US" sz="2400" dirty="0">
                <a:solidFill>
                  <a:srgbClr val="3366CC"/>
                </a:solidFill>
                <a:ea typeface="+mn-lt"/>
                <a:cs typeface="+mn-lt"/>
                <a:hlinkClick r:id="rId6"/>
              </a:rPr>
              <a:t>Data collection</a:t>
            </a:r>
            <a:r>
              <a:rPr lang="en-US" sz="2400" dirty="0">
                <a:solidFill>
                  <a:srgbClr val="202122"/>
                </a:solidFill>
                <a:ea typeface="+mn-lt"/>
                <a:cs typeface="+mn-lt"/>
              </a:rPr>
              <a:t> methods are often loosely controlled, resulting in out-of-range values, impossible data combinations, and </a:t>
            </a:r>
            <a:r>
              <a:rPr lang="en-US" sz="2400" dirty="0">
                <a:solidFill>
                  <a:srgbClr val="3366CC"/>
                </a:solidFill>
                <a:ea typeface="+mn-lt"/>
                <a:cs typeface="+mn-lt"/>
                <a:hlinkClick r:id="rId7"/>
              </a:rPr>
              <a:t>missing values</a:t>
            </a:r>
            <a:r>
              <a:rPr lang="en-US" sz="2400" dirty="0">
                <a:solidFill>
                  <a:srgbClr val="202122"/>
                </a:solidFill>
                <a:ea typeface="+mn-lt"/>
                <a:cs typeface="+mn-lt"/>
              </a:rPr>
              <a:t>, amongst other issues.</a:t>
            </a:r>
          </a:p>
        </p:txBody>
      </p:sp>
    </p:spTree>
    <p:extLst>
      <p:ext uri="{BB962C8B-B14F-4D97-AF65-F5344CB8AC3E}">
        <p14:creationId xmlns:p14="http://schemas.microsoft.com/office/powerpoint/2010/main" val="181276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2D2C-4943-3707-4FEC-4E089AC62B83}"/>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1BAF3972-EEC6-40A5-4BE1-698A27EE08D0}"/>
              </a:ext>
            </a:extLst>
          </p:cNvPr>
          <p:cNvSpPr>
            <a:spLocks noGrp="1"/>
          </p:cNvSpPr>
          <p:nvPr>
            <p:ph idx="1"/>
          </p:nvPr>
        </p:nvSpPr>
        <p:spPr/>
        <p:txBody>
          <a:bodyPr vert="horz" lIns="91440" tIns="45720" rIns="91440" bIns="45720" rtlCol="0" anchor="ctr">
            <a:noAutofit/>
          </a:bodyPr>
          <a:lstStyle/>
          <a:p>
            <a:r>
              <a:rPr lang="en-US" sz="3200" dirty="0"/>
              <a:t>Clean and preprocess the data</a:t>
            </a:r>
          </a:p>
          <a:p>
            <a:r>
              <a:rPr lang="en-US" sz="3200" dirty="0"/>
              <a:t>Handle missing values</a:t>
            </a:r>
          </a:p>
          <a:p>
            <a:r>
              <a:rPr lang="en-US" sz="3200" dirty="0"/>
              <a:t>Convert categorical features into numerical representation</a:t>
            </a:r>
          </a:p>
        </p:txBody>
      </p:sp>
      <p:sp>
        <p:nvSpPr>
          <p:cNvPr id="4" name="Text Placeholder 3">
            <a:extLst>
              <a:ext uri="{FF2B5EF4-FFF2-40B4-BE49-F238E27FC236}">
                <a16:creationId xmlns:a16="http://schemas.microsoft.com/office/drawing/2014/main" id="{29E8F276-C852-EE54-9F26-BD5AD4C79AF1}"/>
              </a:ext>
            </a:extLst>
          </p:cNvPr>
          <p:cNvSpPr>
            <a:spLocks noGrp="1"/>
          </p:cNvSpPr>
          <p:nvPr>
            <p:ph type="body" sz="half" idx="2"/>
          </p:nvPr>
        </p:nvSpPr>
        <p:spPr/>
        <p:txBody>
          <a:bodyPr vert="horz" lIns="91440" tIns="45720" rIns="91440" bIns="45720" rtlCol="0" anchor="t">
            <a:normAutofit/>
          </a:bodyPr>
          <a:lstStyle/>
          <a:p>
            <a:r>
              <a:rPr lang="en-US" sz="2800" dirty="0"/>
              <a:t>methods</a:t>
            </a:r>
          </a:p>
        </p:txBody>
      </p:sp>
    </p:spTree>
    <p:extLst>
      <p:ext uri="{BB962C8B-B14F-4D97-AF65-F5344CB8AC3E}">
        <p14:creationId xmlns:p14="http://schemas.microsoft.com/office/powerpoint/2010/main" val="240303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315C-7437-B095-A092-FF0ECD9F01D5}"/>
              </a:ext>
            </a:extLst>
          </p:cNvPr>
          <p:cNvSpPr>
            <a:spLocks noGrp="1"/>
          </p:cNvSpPr>
          <p:nvPr>
            <p:ph type="title"/>
          </p:nvPr>
        </p:nvSpPr>
        <p:spPr/>
        <p:txBody>
          <a:bodyPr/>
          <a:lstStyle/>
          <a:p>
            <a:r>
              <a:rPr lang="en-US" dirty="0"/>
              <a:t>Feature engineering</a:t>
            </a:r>
          </a:p>
        </p:txBody>
      </p:sp>
      <p:pic>
        <p:nvPicPr>
          <p:cNvPr id="4" name="Content Placeholder 3" descr="A graph showing the temperature of the earth&#10;&#10;Description automatically generated">
            <a:extLst>
              <a:ext uri="{FF2B5EF4-FFF2-40B4-BE49-F238E27FC236}">
                <a16:creationId xmlns:a16="http://schemas.microsoft.com/office/drawing/2014/main" id="{45C4520D-893B-17EB-1B39-FA2E823780FF}"/>
              </a:ext>
            </a:extLst>
          </p:cNvPr>
          <p:cNvPicPr>
            <a:picLocks noGrp="1" noChangeAspect="1"/>
          </p:cNvPicPr>
          <p:nvPr>
            <p:ph idx="1"/>
          </p:nvPr>
        </p:nvPicPr>
        <p:blipFill>
          <a:blip r:embed="rId2"/>
          <a:stretch>
            <a:fillRect/>
          </a:stretch>
        </p:blipFill>
        <p:spPr>
          <a:xfrm>
            <a:off x="1681283" y="2272821"/>
            <a:ext cx="9196359" cy="5127204"/>
          </a:xfrm>
        </p:spPr>
      </p:pic>
    </p:spTree>
    <p:extLst>
      <p:ext uri="{BB962C8B-B14F-4D97-AF65-F5344CB8AC3E}">
        <p14:creationId xmlns:p14="http://schemas.microsoft.com/office/powerpoint/2010/main" val="247146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8952-8F0D-6B72-DD0E-04B35F6621CB}"/>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91679CA3-21EE-87E5-B4DC-7030B41119B1}"/>
              </a:ext>
            </a:extLst>
          </p:cNvPr>
          <p:cNvSpPr>
            <a:spLocks noGrp="1"/>
          </p:cNvSpPr>
          <p:nvPr>
            <p:ph idx="1"/>
          </p:nvPr>
        </p:nvSpPr>
        <p:spPr>
          <a:xfrm>
            <a:off x="1154954" y="3423009"/>
            <a:ext cx="8825659" cy="1360339"/>
          </a:xfrm>
        </p:spPr>
        <p:txBody>
          <a:bodyPr vert="horz" lIns="91440" tIns="45720" rIns="91440" bIns="45720" rtlCol="0" anchor="t">
            <a:normAutofit/>
          </a:bodyPr>
          <a:lstStyle/>
          <a:p>
            <a:pPr marL="285750" indent="-285750" algn="ctr"/>
            <a:r>
              <a:rPr lang="en-US"/>
              <a:t>LINEAR REGRESSION</a:t>
            </a:r>
          </a:p>
          <a:p>
            <a:pPr marL="285750" indent="-285750" algn="ctr"/>
            <a:r>
              <a:rPr lang="en-US"/>
              <a:t>RANDOM FOREST</a:t>
            </a:r>
            <a:endParaRPr lang="en-US" dirty="0"/>
          </a:p>
          <a:p>
            <a:pPr marL="285750" indent="-285750" algn="ctr"/>
            <a:r>
              <a:rPr lang="en-US"/>
              <a:t>XG BOOST for demand forecasting</a:t>
            </a:r>
          </a:p>
        </p:txBody>
      </p:sp>
    </p:spTree>
    <p:extLst>
      <p:ext uri="{BB962C8B-B14F-4D97-AF65-F5344CB8AC3E}">
        <p14:creationId xmlns:p14="http://schemas.microsoft.com/office/powerpoint/2010/main" val="1523884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B2A4E-B2A0-6B91-1F35-70AEAF2215F4}"/>
              </a:ext>
            </a:extLst>
          </p:cNvPr>
          <p:cNvSpPr>
            <a:spLocks noGrp="1"/>
          </p:cNvSpPr>
          <p:nvPr>
            <p:ph type="title"/>
          </p:nvPr>
        </p:nvSpPr>
        <p:spPr/>
        <p:txBody>
          <a:bodyPr/>
          <a:lstStyle/>
          <a:p>
            <a:r>
              <a:rPr lang="en-US" dirty="0"/>
              <a:t>Linear regression</a:t>
            </a:r>
          </a:p>
        </p:txBody>
      </p:sp>
      <p:pic>
        <p:nvPicPr>
          <p:cNvPr id="4" name="Content Placeholder 3" descr="A graph showing the temperature of a temperature&#10;&#10;Description automatically generated">
            <a:extLst>
              <a:ext uri="{FF2B5EF4-FFF2-40B4-BE49-F238E27FC236}">
                <a16:creationId xmlns:a16="http://schemas.microsoft.com/office/drawing/2014/main" id="{E4AA0625-07CC-9F91-46A8-31598B39D92E}"/>
              </a:ext>
            </a:extLst>
          </p:cNvPr>
          <p:cNvPicPr>
            <a:picLocks noGrp="1" noChangeAspect="1"/>
          </p:cNvPicPr>
          <p:nvPr>
            <p:ph idx="1"/>
          </p:nvPr>
        </p:nvPicPr>
        <p:blipFill>
          <a:blip r:embed="rId2"/>
          <a:stretch>
            <a:fillRect/>
          </a:stretch>
        </p:blipFill>
        <p:spPr>
          <a:xfrm>
            <a:off x="1154128" y="2520052"/>
            <a:ext cx="9417527" cy="4014517"/>
          </a:xfrm>
        </p:spPr>
      </p:pic>
    </p:spTree>
    <p:extLst>
      <p:ext uri="{BB962C8B-B14F-4D97-AF65-F5344CB8AC3E}">
        <p14:creationId xmlns:p14="http://schemas.microsoft.com/office/powerpoint/2010/main" val="977801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PRODUCT DEMAND PREDICTION WITH MACHINE LEARNING</vt:lpstr>
      <vt:lpstr>PRODUCT DEMAND PREDICTION</vt:lpstr>
      <vt:lpstr>Design thinking</vt:lpstr>
      <vt:lpstr>Data about climate change</vt:lpstr>
      <vt:lpstr>Data preprocessing</vt:lpstr>
      <vt:lpstr>Data preprocessing</vt:lpstr>
      <vt:lpstr>Feature engineering</vt:lpstr>
      <vt:lpstr>Model selection</vt:lpstr>
      <vt:lpstr>Linear regression</vt:lpstr>
      <vt:lpstr>Random forest</vt:lpstr>
      <vt:lpstr>XG boost</vt:lpstr>
      <vt:lpstr>Evaluation </vt:lpstr>
      <vt:lpstr>Evaluation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185</cp:revision>
  <dcterms:created xsi:type="dcterms:W3CDTF">2013-07-15T20:26:40Z</dcterms:created>
  <dcterms:modified xsi:type="dcterms:W3CDTF">2023-09-28T14:54:25Z</dcterms:modified>
</cp:coreProperties>
</file>