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58" r:id="rId5"/>
    <p:sldId id="259" r:id="rId6"/>
    <p:sldId id="260" r:id="rId7"/>
    <p:sldId id="261" r:id="rId8"/>
    <p:sldId id="262" r:id="rId9"/>
    <p:sldId id="263" r:id="rId10"/>
    <p:sldId id="266" r:id="rId11"/>
    <p:sldId id="270"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CBC9"/>
    <a:srgbClr val="F2E6DA"/>
    <a:srgbClr val="FFFCF4"/>
    <a:srgbClr val="B1A8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8" autoAdjust="0"/>
    <p:restoredTop sz="94660"/>
  </p:normalViewPr>
  <p:slideViewPr>
    <p:cSldViewPr snapToGrid="0">
      <p:cViewPr varScale="1">
        <p:scale>
          <a:sx n="60" d="100"/>
          <a:sy n="60" d="100"/>
        </p:scale>
        <p:origin x="72" y="1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69F9-C40E-AE11-5629-EBBA4588340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16083565-EE25-B187-CE2E-D4AF44DC2F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D58D0AB9-8333-167A-BAB5-69A83B0ABBAF}"/>
              </a:ext>
            </a:extLst>
          </p:cNvPr>
          <p:cNvSpPr>
            <a:spLocks noGrp="1"/>
          </p:cNvSpPr>
          <p:nvPr>
            <p:ph type="dt" sz="half" idx="10"/>
          </p:nvPr>
        </p:nvSpPr>
        <p:spPr/>
        <p:txBody>
          <a:bodyPr/>
          <a:lstStyle/>
          <a:p>
            <a:fld id="{5AA14DFF-4FCB-4108-9BC5-281374CD865D}" type="datetimeFigureOut">
              <a:rPr lang="en-IN" smtClean="0"/>
              <a:t>19-03-2024</a:t>
            </a:fld>
            <a:endParaRPr lang="en-IN"/>
          </a:p>
        </p:txBody>
      </p:sp>
      <p:sp>
        <p:nvSpPr>
          <p:cNvPr id="5" name="Footer Placeholder 4">
            <a:extLst>
              <a:ext uri="{FF2B5EF4-FFF2-40B4-BE49-F238E27FC236}">
                <a16:creationId xmlns:a16="http://schemas.microsoft.com/office/drawing/2014/main" id="{0AF53324-3EF0-772B-3455-483A59BB11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6E7B91-53BD-D552-3FF9-32E1BF5AEE82}"/>
              </a:ext>
            </a:extLst>
          </p:cNvPr>
          <p:cNvSpPr>
            <a:spLocks noGrp="1"/>
          </p:cNvSpPr>
          <p:nvPr>
            <p:ph type="sldNum" sz="quarter" idx="12"/>
          </p:nvPr>
        </p:nvSpPr>
        <p:spPr/>
        <p:txBody>
          <a:bodyPr/>
          <a:lstStyle/>
          <a:p>
            <a:fld id="{8C0B2E56-1338-4019-BD16-2C7497085B5F}" type="slidenum">
              <a:rPr lang="en-IN" smtClean="0"/>
              <a:t>‹#›</a:t>
            </a:fld>
            <a:endParaRPr lang="en-IN"/>
          </a:p>
        </p:txBody>
      </p:sp>
    </p:spTree>
    <p:extLst>
      <p:ext uri="{BB962C8B-B14F-4D97-AF65-F5344CB8AC3E}">
        <p14:creationId xmlns:p14="http://schemas.microsoft.com/office/powerpoint/2010/main" val="2822550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E78B-AA75-FA7C-7934-1594EB0FDA25}"/>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233C85EB-7454-FA12-930A-918532EFFD2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01267A3A-C628-06C4-D99A-0F9A74E20A23}"/>
              </a:ext>
            </a:extLst>
          </p:cNvPr>
          <p:cNvSpPr>
            <a:spLocks noGrp="1"/>
          </p:cNvSpPr>
          <p:nvPr>
            <p:ph type="dt" sz="half" idx="10"/>
          </p:nvPr>
        </p:nvSpPr>
        <p:spPr/>
        <p:txBody>
          <a:bodyPr/>
          <a:lstStyle/>
          <a:p>
            <a:fld id="{5AA14DFF-4FCB-4108-9BC5-281374CD865D}" type="datetimeFigureOut">
              <a:rPr lang="en-IN" smtClean="0"/>
              <a:t>19-03-2024</a:t>
            </a:fld>
            <a:endParaRPr lang="en-IN"/>
          </a:p>
        </p:txBody>
      </p:sp>
      <p:sp>
        <p:nvSpPr>
          <p:cNvPr id="5" name="Footer Placeholder 4">
            <a:extLst>
              <a:ext uri="{FF2B5EF4-FFF2-40B4-BE49-F238E27FC236}">
                <a16:creationId xmlns:a16="http://schemas.microsoft.com/office/drawing/2014/main" id="{C5B56097-C235-FB58-3F41-3EC0FE23AC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ADAEA7-A99E-9C51-BEBB-F4694560670A}"/>
              </a:ext>
            </a:extLst>
          </p:cNvPr>
          <p:cNvSpPr>
            <a:spLocks noGrp="1"/>
          </p:cNvSpPr>
          <p:nvPr>
            <p:ph type="sldNum" sz="quarter" idx="12"/>
          </p:nvPr>
        </p:nvSpPr>
        <p:spPr/>
        <p:txBody>
          <a:bodyPr/>
          <a:lstStyle/>
          <a:p>
            <a:fld id="{8C0B2E56-1338-4019-BD16-2C7497085B5F}" type="slidenum">
              <a:rPr lang="en-IN" smtClean="0"/>
              <a:t>‹#›</a:t>
            </a:fld>
            <a:endParaRPr lang="en-IN"/>
          </a:p>
        </p:txBody>
      </p:sp>
    </p:spTree>
    <p:extLst>
      <p:ext uri="{BB962C8B-B14F-4D97-AF65-F5344CB8AC3E}">
        <p14:creationId xmlns:p14="http://schemas.microsoft.com/office/powerpoint/2010/main" val="1773530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CA08BE-4EDD-7D9B-2084-06D646954A4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8B7F986D-8A09-9338-B3B9-2D42CCDF371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4A1E0AD5-A6C9-6026-A06C-15E659FFAEDB}"/>
              </a:ext>
            </a:extLst>
          </p:cNvPr>
          <p:cNvSpPr>
            <a:spLocks noGrp="1"/>
          </p:cNvSpPr>
          <p:nvPr>
            <p:ph type="dt" sz="half" idx="10"/>
          </p:nvPr>
        </p:nvSpPr>
        <p:spPr/>
        <p:txBody>
          <a:bodyPr/>
          <a:lstStyle/>
          <a:p>
            <a:fld id="{5AA14DFF-4FCB-4108-9BC5-281374CD865D}" type="datetimeFigureOut">
              <a:rPr lang="en-IN" smtClean="0"/>
              <a:t>19-03-2024</a:t>
            </a:fld>
            <a:endParaRPr lang="en-IN"/>
          </a:p>
        </p:txBody>
      </p:sp>
      <p:sp>
        <p:nvSpPr>
          <p:cNvPr id="5" name="Footer Placeholder 4">
            <a:extLst>
              <a:ext uri="{FF2B5EF4-FFF2-40B4-BE49-F238E27FC236}">
                <a16:creationId xmlns:a16="http://schemas.microsoft.com/office/drawing/2014/main" id="{0E32A2DF-063D-8B47-C0C5-0E21E4D0D7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6D7D2E-E51F-2A3B-6F51-6334587031A2}"/>
              </a:ext>
            </a:extLst>
          </p:cNvPr>
          <p:cNvSpPr>
            <a:spLocks noGrp="1"/>
          </p:cNvSpPr>
          <p:nvPr>
            <p:ph type="sldNum" sz="quarter" idx="12"/>
          </p:nvPr>
        </p:nvSpPr>
        <p:spPr/>
        <p:txBody>
          <a:bodyPr/>
          <a:lstStyle/>
          <a:p>
            <a:fld id="{8C0B2E56-1338-4019-BD16-2C7497085B5F}" type="slidenum">
              <a:rPr lang="en-IN" smtClean="0"/>
              <a:t>‹#›</a:t>
            </a:fld>
            <a:endParaRPr lang="en-IN"/>
          </a:p>
        </p:txBody>
      </p:sp>
    </p:spTree>
    <p:extLst>
      <p:ext uri="{BB962C8B-B14F-4D97-AF65-F5344CB8AC3E}">
        <p14:creationId xmlns:p14="http://schemas.microsoft.com/office/powerpoint/2010/main" val="311722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AD5C-22B0-F67B-9894-B46AAECCC09F}"/>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81CFA617-4336-1C21-F71E-4E70E4B7DB9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98989FA5-A735-3BE6-F0E9-18F2002A9BEB}"/>
              </a:ext>
            </a:extLst>
          </p:cNvPr>
          <p:cNvSpPr>
            <a:spLocks noGrp="1"/>
          </p:cNvSpPr>
          <p:nvPr>
            <p:ph type="dt" sz="half" idx="10"/>
          </p:nvPr>
        </p:nvSpPr>
        <p:spPr/>
        <p:txBody>
          <a:bodyPr/>
          <a:lstStyle/>
          <a:p>
            <a:fld id="{5AA14DFF-4FCB-4108-9BC5-281374CD865D}" type="datetimeFigureOut">
              <a:rPr lang="en-IN" smtClean="0"/>
              <a:t>19-03-2024</a:t>
            </a:fld>
            <a:endParaRPr lang="en-IN"/>
          </a:p>
        </p:txBody>
      </p:sp>
      <p:sp>
        <p:nvSpPr>
          <p:cNvPr id="5" name="Footer Placeholder 4">
            <a:extLst>
              <a:ext uri="{FF2B5EF4-FFF2-40B4-BE49-F238E27FC236}">
                <a16:creationId xmlns:a16="http://schemas.microsoft.com/office/drawing/2014/main" id="{577E34D5-B303-6F3A-1F78-7240C37808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F14540-6451-5E54-5660-56532C91E14D}"/>
              </a:ext>
            </a:extLst>
          </p:cNvPr>
          <p:cNvSpPr>
            <a:spLocks noGrp="1"/>
          </p:cNvSpPr>
          <p:nvPr>
            <p:ph type="sldNum" sz="quarter" idx="12"/>
          </p:nvPr>
        </p:nvSpPr>
        <p:spPr/>
        <p:txBody>
          <a:bodyPr/>
          <a:lstStyle/>
          <a:p>
            <a:fld id="{8C0B2E56-1338-4019-BD16-2C7497085B5F}" type="slidenum">
              <a:rPr lang="en-IN" smtClean="0"/>
              <a:t>‹#›</a:t>
            </a:fld>
            <a:endParaRPr lang="en-IN"/>
          </a:p>
        </p:txBody>
      </p:sp>
    </p:spTree>
    <p:extLst>
      <p:ext uri="{BB962C8B-B14F-4D97-AF65-F5344CB8AC3E}">
        <p14:creationId xmlns:p14="http://schemas.microsoft.com/office/powerpoint/2010/main" val="2388876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25456-71B7-14DE-ADB5-E2BE0B9FBCB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F8CE2E94-519F-26A7-F7E0-0F11197FD8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A71AAB5-9E8F-33D7-6D42-EC7ADBFD5822}"/>
              </a:ext>
            </a:extLst>
          </p:cNvPr>
          <p:cNvSpPr>
            <a:spLocks noGrp="1"/>
          </p:cNvSpPr>
          <p:nvPr>
            <p:ph type="dt" sz="half" idx="10"/>
          </p:nvPr>
        </p:nvSpPr>
        <p:spPr/>
        <p:txBody>
          <a:bodyPr/>
          <a:lstStyle/>
          <a:p>
            <a:fld id="{5AA14DFF-4FCB-4108-9BC5-281374CD865D}" type="datetimeFigureOut">
              <a:rPr lang="en-IN" smtClean="0"/>
              <a:t>19-03-2024</a:t>
            </a:fld>
            <a:endParaRPr lang="en-IN"/>
          </a:p>
        </p:txBody>
      </p:sp>
      <p:sp>
        <p:nvSpPr>
          <p:cNvPr id="5" name="Footer Placeholder 4">
            <a:extLst>
              <a:ext uri="{FF2B5EF4-FFF2-40B4-BE49-F238E27FC236}">
                <a16:creationId xmlns:a16="http://schemas.microsoft.com/office/drawing/2014/main" id="{7C518415-CCBB-E820-5381-CB17111AA5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E24C57-ED88-AA94-EE07-1F327DDCB381}"/>
              </a:ext>
            </a:extLst>
          </p:cNvPr>
          <p:cNvSpPr>
            <a:spLocks noGrp="1"/>
          </p:cNvSpPr>
          <p:nvPr>
            <p:ph type="sldNum" sz="quarter" idx="12"/>
          </p:nvPr>
        </p:nvSpPr>
        <p:spPr/>
        <p:txBody>
          <a:bodyPr/>
          <a:lstStyle/>
          <a:p>
            <a:fld id="{8C0B2E56-1338-4019-BD16-2C7497085B5F}" type="slidenum">
              <a:rPr lang="en-IN" smtClean="0"/>
              <a:t>‹#›</a:t>
            </a:fld>
            <a:endParaRPr lang="en-IN"/>
          </a:p>
        </p:txBody>
      </p:sp>
    </p:spTree>
    <p:extLst>
      <p:ext uri="{BB962C8B-B14F-4D97-AF65-F5344CB8AC3E}">
        <p14:creationId xmlns:p14="http://schemas.microsoft.com/office/powerpoint/2010/main" val="161455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1411-40F6-3DC7-A530-EC6E4085656F}"/>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67AAB64C-0A2C-CDE3-7ED3-328DAD1515C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79FCAF3E-94CF-3FB0-2F92-8FF84745A09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B5811EE3-929A-DD54-6F69-691D1479957C}"/>
              </a:ext>
            </a:extLst>
          </p:cNvPr>
          <p:cNvSpPr>
            <a:spLocks noGrp="1"/>
          </p:cNvSpPr>
          <p:nvPr>
            <p:ph type="dt" sz="half" idx="10"/>
          </p:nvPr>
        </p:nvSpPr>
        <p:spPr/>
        <p:txBody>
          <a:bodyPr/>
          <a:lstStyle/>
          <a:p>
            <a:fld id="{5AA14DFF-4FCB-4108-9BC5-281374CD865D}" type="datetimeFigureOut">
              <a:rPr lang="en-IN" smtClean="0"/>
              <a:t>19-03-2024</a:t>
            </a:fld>
            <a:endParaRPr lang="en-IN"/>
          </a:p>
        </p:txBody>
      </p:sp>
      <p:sp>
        <p:nvSpPr>
          <p:cNvPr id="6" name="Footer Placeholder 5">
            <a:extLst>
              <a:ext uri="{FF2B5EF4-FFF2-40B4-BE49-F238E27FC236}">
                <a16:creationId xmlns:a16="http://schemas.microsoft.com/office/drawing/2014/main" id="{E457BD3B-2E62-51BA-C859-66DFDDC14F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D70997-064F-8D75-0480-5C4EC9497A03}"/>
              </a:ext>
            </a:extLst>
          </p:cNvPr>
          <p:cNvSpPr>
            <a:spLocks noGrp="1"/>
          </p:cNvSpPr>
          <p:nvPr>
            <p:ph type="sldNum" sz="quarter" idx="12"/>
          </p:nvPr>
        </p:nvSpPr>
        <p:spPr/>
        <p:txBody>
          <a:bodyPr/>
          <a:lstStyle/>
          <a:p>
            <a:fld id="{8C0B2E56-1338-4019-BD16-2C7497085B5F}" type="slidenum">
              <a:rPr lang="en-IN" smtClean="0"/>
              <a:t>‹#›</a:t>
            </a:fld>
            <a:endParaRPr lang="en-IN"/>
          </a:p>
        </p:txBody>
      </p:sp>
    </p:spTree>
    <p:extLst>
      <p:ext uri="{BB962C8B-B14F-4D97-AF65-F5344CB8AC3E}">
        <p14:creationId xmlns:p14="http://schemas.microsoft.com/office/powerpoint/2010/main" val="1725509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4958C-FB9B-C18E-03A2-9CF4F865DC46}"/>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8856C70E-E49D-1C23-6E62-EBD38D434A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3B256FE-EA29-69E2-59B4-BF5F16FCD25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90B7D0FA-2E08-2A10-0AB8-6B540F2804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D21AF57-223F-51D5-9D22-3BD8D390C2C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33C0494D-B528-6CA7-C0FC-C05591E11F18}"/>
              </a:ext>
            </a:extLst>
          </p:cNvPr>
          <p:cNvSpPr>
            <a:spLocks noGrp="1"/>
          </p:cNvSpPr>
          <p:nvPr>
            <p:ph type="dt" sz="half" idx="10"/>
          </p:nvPr>
        </p:nvSpPr>
        <p:spPr/>
        <p:txBody>
          <a:bodyPr/>
          <a:lstStyle/>
          <a:p>
            <a:fld id="{5AA14DFF-4FCB-4108-9BC5-281374CD865D}" type="datetimeFigureOut">
              <a:rPr lang="en-IN" smtClean="0"/>
              <a:t>19-03-2024</a:t>
            </a:fld>
            <a:endParaRPr lang="en-IN"/>
          </a:p>
        </p:txBody>
      </p:sp>
      <p:sp>
        <p:nvSpPr>
          <p:cNvPr id="8" name="Footer Placeholder 7">
            <a:extLst>
              <a:ext uri="{FF2B5EF4-FFF2-40B4-BE49-F238E27FC236}">
                <a16:creationId xmlns:a16="http://schemas.microsoft.com/office/drawing/2014/main" id="{B65D541D-F307-3A27-BD05-36DE3C1E35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5A09B6-F7E6-990E-EF83-2DDD11CE51D4}"/>
              </a:ext>
            </a:extLst>
          </p:cNvPr>
          <p:cNvSpPr>
            <a:spLocks noGrp="1"/>
          </p:cNvSpPr>
          <p:nvPr>
            <p:ph type="sldNum" sz="quarter" idx="12"/>
          </p:nvPr>
        </p:nvSpPr>
        <p:spPr/>
        <p:txBody>
          <a:bodyPr/>
          <a:lstStyle/>
          <a:p>
            <a:fld id="{8C0B2E56-1338-4019-BD16-2C7497085B5F}" type="slidenum">
              <a:rPr lang="en-IN" smtClean="0"/>
              <a:t>‹#›</a:t>
            </a:fld>
            <a:endParaRPr lang="en-IN"/>
          </a:p>
        </p:txBody>
      </p:sp>
    </p:spTree>
    <p:extLst>
      <p:ext uri="{BB962C8B-B14F-4D97-AF65-F5344CB8AC3E}">
        <p14:creationId xmlns:p14="http://schemas.microsoft.com/office/powerpoint/2010/main" val="253673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8C48-D4FD-DBAF-4EF3-1FDEAD19DB32}"/>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CE84C1D8-9DE1-F924-D415-D2E1F1E701D1}"/>
              </a:ext>
            </a:extLst>
          </p:cNvPr>
          <p:cNvSpPr>
            <a:spLocks noGrp="1"/>
          </p:cNvSpPr>
          <p:nvPr>
            <p:ph type="dt" sz="half" idx="10"/>
          </p:nvPr>
        </p:nvSpPr>
        <p:spPr/>
        <p:txBody>
          <a:bodyPr/>
          <a:lstStyle/>
          <a:p>
            <a:fld id="{5AA14DFF-4FCB-4108-9BC5-281374CD865D}" type="datetimeFigureOut">
              <a:rPr lang="en-IN" smtClean="0"/>
              <a:t>19-03-2024</a:t>
            </a:fld>
            <a:endParaRPr lang="en-IN"/>
          </a:p>
        </p:txBody>
      </p:sp>
      <p:sp>
        <p:nvSpPr>
          <p:cNvPr id="4" name="Footer Placeholder 3">
            <a:extLst>
              <a:ext uri="{FF2B5EF4-FFF2-40B4-BE49-F238E27FC236}">
                <a16:creationId xmlns:a16="http://schemas.microsoft.com/office/drawing/2014/main" id="{65C599FA-53F8-C74E-C64D-1633FA715B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94C8FB-A4BA-914C-ED60-94D8C64108FF}"/>
              </a:ext>
            </a:extLst>
          </p:cNvPr>
          <p:cNvSpPr>
            <a:spLocks noGrp="1"/>
          </p:cNvSpPr>
          <p:nvPr>
            <p:ph type="sldNum" sz="quarter" idx="12"/>
          </p:nvPr>
        </p:nvSpPr>
        <p:spPr/>
        <p:txBody>
          <a:bodyPr/>
          <a:lstStyle/>
          <a:p>
            <a:fld id="{8C0B2E56-1338-4019-BD16-2C7497085B5F}" type="slidenum">
              <a:rPr lang="en-IN" smtClean="0"/>
              <a:t>‹#›</a:t>
            </a:fld>
            <a:endParaRPr lang="en-IN"/>
          </a:p>
        </p:txBody>
      </p:sp>
    </p:spTree>
    <p:extLst>
      <p:ext uri="{BB962C8B-B14F-4D97-AF65-F5344CB8AC3E}">
        <p14:creationId xmlns:p14="http://schemas.microsoft.com/office/powerpoint/2010/main" val="4056769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3C4980-7D80-0675-27B2-C8FAAC90A9EE}"/>
              </a:ext>
            </a:extLst>
          </p:cNvPr>
          <p:cNvSpPr>
            <a:spLocks noGrp="1"/>
          </p:cNvSpPr>
          <p:nvPr>
            <p:ph type="dt" sz="half" idx="10"/>
          </p:nvPr>
        </p:nvSpPr>
        <p:spPr/>
        <p:txBody>
          <a:bodyPr/>
          <a:lstStyle/>
          <a:p>
            <a:fld id="{5AA14DFF-4FCB-4108-9BC5-281374CD865D}" type="datetimeFigureOut">
              <a:rPr lang="en-IN" smtClean="0"/>
              <a:t>19-03-2024</a:t>
            </a:fld>
            <a:endParaRPr lang="en-IN"/>
          </a:p>
        </p:txBody>
      </p:sp>
      <p:sp>
        <p:nvSpPr>
          <p:cNvPr id="3" name="Footer Placeholder 2">
            <a:extLst>
              <a:ext uri="{FF2B5EF4-FFF2-40B4-BE49-F238E27FC236}">
                <a16:creationId xmlns:a16="http://schemas.microsoft.com/office/drawing/2014/main" id="{6886C798-B395-DC40-9E66-D3435A841B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738F59-6585-0C70-85E0-4030913699CA}"/>
              </a:ext>
            </a:extLst>
          </p:cNvPr>
          <p:cNvSpPr>
            <a:spLocks noGrp="1"/>
          </p:cNvSpPr>
          <p:nvPr>
            <p:ph type="sldNum" sz="quarter" idx="12"/>
          </p:nvPr>
        </p:nvSpPr>
        <p:spPr/>
        <p:txBody>
          <a:bodyPr/>
          <a:lstStyle/>
          <a:p>
            <a:fld id="{8C0B2E56-1338-4019-BD16-2C7497085B5F}" type="slidenum">
              <a:rPr lang="en-IN" smtClean="0"/>
              <a:t>‹#›</a:t>
            </a:fld>
            <a:endParaRPr lang="en-IN"/>
          </a:p>
        </p:txBody>
      </p:sp>
    </p:spTree>
    <p:extLst>
      <p:ext uri="{BB962C8B-B14F-4D97-AF65-F5344CB8AC3E}">
        <p14:creationId xmlns:p14="http://schemas.microsoft.com/office/powerpoint/2010/main" val="270041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46D4-9F1F-C059-5374-1C7154332C2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833A5305-685E-0E13-03B0-02FE778A8A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C10C75B6-C0D3-4BCD-4B24-0D27BF3FF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69C06FD-67A1-3A7C-7710-4D30CAFDC31E}"/>
              </a:ext>
            </a:extLst>
          </p:cNvPr>
          <p:cNvSpPr>
            <a:spLocks noGrp="1"/>
          </p:cNvSpPr>
          <p:nvPr>
            <p:ph type="dt" sz="half" idx="10"/>
          </p:nvPr>
        </p:nvSpPr>
        <p:spPr/>
        <p:txBody>
          <a:bodyPr/>
          <a:lstStyle/>
          <a:p>
            <a:fld id="{5AA14DFF-4FCB-4108-9BC5-281374CD865D}" type="datetimeFigureOut">
              <a:rPr lang="en-IN" smtClean="0"/>
              <a:t>19-03-2024</a:t>
            </a:fld>
            <a:endParaRPr lang="en-IN"/>
          </a:p>
        </p:txBody>
      </p:sp>
      <p:sp>
        <p:nvSpPr>
          <p:cNvPr id="6" name="Footer Placeholder 5">
            <a:extLst>
              <a:ext uri="{FF2B5EF4-FFF2-40B4-BE49-F238E27FC236}">
                <a16:creationId xmlns:a16="http://schemas.microsoft.com/office/drawing/2014/main" id="{241E3C96-5C02-4F47-07CF-E37FDAF6BF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BAFE6B-3872-7B26-C90D-3466D26DB84B}"/>
              </a:ext>
            </a:extLst>
          </p:cNvPr>
          <p:cNvSpPr>
            <a:spLocks noGrp="1"/>
          </p:cNvSpPr>
          <p:nvPr>
            <p:ph type="sldNum" sz="quarter" idx="12"/>
          </p:nvPr>
        </p:nvSpPr>
        <p:spPr/>
        <p:txBody>
          <a:bodyPr/>
          <a:lstStyle/>
          <a:p>
            <a:fld id="{8C0B2E56-1338-4019-BD16-2C7497085B5F}" type="slidenum">
              <a:rPr lang="en-IN" smtClean="0"/>
              <a:t>‹#›</a:t>
            </a:fld>
            <a:endParaRPr lang="en-IN"/>
          </a:p>
        </p:txBody>
      </p:sp>
    </p:spTree>
    <p:extLst>
      <p:ext uri="{BB962C8B-B14F-4D97-AF65-F5344CB8AC3E}">
        <p14:creationId xmlns:p14="http://schemas.microsoft.com/office/powerpoint/2010/main" val="1761498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FC0A1-CAE3-DD42-C424-13DA0F31A5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A2471183-1B5A-E11F-BEF5-9088DD272C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0C1BEA-88C0-EE92-CFFD-C03A86C88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BE7E84D-B0B6-9A2F-63B3-D98AEC5DA430}"/>
              </a:ext>
            </a:extLst>
          </p:cNvPr>
          <p:cNvSpPr>
            <a:spLocks noGrp="1"/>
          </p:cNvSpPr>
          <p:nvPr>
            <p:ph type="dt" sz="half" idx="10"/>
          </p:nvPr>
        </p:nvSpPr>
        <p:spPr/>
        <p:txBody>
          <a:bodyPr/>
          <a:lstStyle/>
          <a:p>
            <a:fld id="{5AA14DFF-4FCB-4108-9BC5-281374CD865D}" type="datetimeFigureOut">
              <a:rPr lang="en-IN" smtClean="0"/>
              <a:t>19-03-2024</a:t>
            </a:fld>
            <a:endParaRPr lang="en-IN"/>
          </a:p>
        </p:txBody>
      </p:sp>
      <p:sp>
        <p:nvSpPr>
          <p:cNvPr id="6" name="Footer Placeholder 5">
            <a:extLst>
              <a:ext uri="{FF2B5EF4-FFF2-40B4-BE49-F238E27FC236}">
                <a16:creationId xmlns:a16="http://schemas.microsoft.com/office/drawing/2014/main" id="{03A4434B-2A92-2752-07D6-04BC659589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7AF2E2-D8D1-9DA1-64C9-D513B314238F}"/>
              </a:ext>
            </a:extLst>
          </p:cNvPr>
          <p:cNvSpPr>
            <a:spLocks noGrp="1"/>
          </p:cNvSpPr>
          <p:nvPr>
            <p:ph type="sldNum" sz="quarter" idx="12"/>
          </p:nvPr>
        </p:nvSpPr>
        <p:spPr/>
        <p:txBody>
          <a:bodyPr/>
          <a:lstStyle/>
          <a:p>
            <a:fld id="{8C0B2E56-1338-4019-BD16-2C7497085B5F}" type="slidenum">
              <a:rPr lang="en-IN" smtClean="0"/>
              <a:t>‹#›</a:t>
            </a:fld>
            <a:endParaRPr lang="en-IN"/>
          </a:p>
        </p:txBody>
      </p:sp>
    </p:spTree>
    <p:extLst>
      <p:ext uri="{BB962C8B-B14F-4D97-AF65-F5344CB8AC3E}">
        <p14:creationId xmlns:p14="http://schemas.microsoft.com/office/powerpoint/2010/main" val="3718436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ECBDFF-DB54-448B-F008-966C75A4B2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9AC7138C-1E4E-FB06-72AA-502580664F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DAFDDA3D-E9AE-B734-24A9-CE4C18E7DD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14DFF-4FCB-4108-9BC5-281374CD865D}" type="datetimeFigureOut">
              <a:rPr lang="en-IN" smtClean="0"/>
              <a:t>19-03-2024</a:t>
            </a:fld>
            <a:endParaRPr lang="en-IN"/>
          </a:p>
        </p:txBody>
      </p:sp>
      <p:sp>
        <p:nvSpPr>
          <p:cNvPr id="5" name="Footer Placeholder 4">
            <a:extLst>
              <a:ext uri="{FF2B5EF4-FFF2-40B4-BE49-F238E27FC236}">
                <a16:creationId xmlns:a16="http://schemas.microsoft.com/office/drawing/2014/main" id="{AC6172EE-DF0C-9863-29D0-A1AC0A0BBC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CEB83F-1552-8A94-A8AC-6C2C8492B8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B2E56-1338-4019-BD16-2C7497085B5F}" type="slidenum">
              <a:rPr lang="en-IN" smtClean="0"/>
              <a:t>‹#›</a:t>
            </a:fld>
            <a:endParaRPr lang="en-IN"/>
          </a:p>
        </p:txBody>
      </p:sp>
    </p:spTree>
    <p:extLst>
      <p:ext uri="{BB962C8B-B14F-4D97-AF65-F5344CB8AC3E}">
        <p14:creationId xmlns:p14="http://schemas.microsoft.com/office/powerpoint/2010/main" val="3712883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E653372-D4D6-DAEA-0291-AE35121F6ED0}"/>
              </a:ext>
            </a:extLst>
          </p:cNvPr>
          <p:cNvSpPr>
            <a:spLocks noGrp="1"/>
          </p:cNvSpPr>
          <p:nvPr>
            <p:ph type="subTitle" idx="1"/>
          </p:nvPr>
        </p:nvSpPr>
        <p:spPr>
          <a:xfrm>
            <a:off x="1524000" y="5089501"/>
            <a:ext cx="5136777" cy="1292271"/>
          </a:xfrm>
        </p:spPr>
        <p:txBody>
          <a:bodyPr>
            <a:normAutofit lnSpcReduction="10000"/>
          </a:bodyPr>
          <a:lstStyle/>
          <a:p>
            <a:pPr algn="l"/>
            <a:r>
              <a:rPr lang="en-IN" dirty="0">
                <a:solidFill>
                  <a:srgbClr val="D7CBC9"/>
                </a:solidFill>
                <a:latin typeface="Times New Roman" panose="02020603050405020304" pitchFamily="18" charset="0"/>
                <a:cs typeface="Times New Roman" panose="02020603050405020304" pitchFamily="18" charset="0"/>
              </a:rPr>
              <a:t>Name1: Kalyan. K (192110258)</a:t>
            </a:r>
          </a:p>
          <a:p>
            <a:pPr algn="l"/>
            <a:r>
              <a:rPr lang="en-IN" dirty="0">
                <a:solidFill>
                  <a:srgbClr val="D7CBC9"/>
                </a:solidFill>
                <a:latin typeface="Times New Roman" panose="02020603050405020304" pitchFamily="18" charset="0"/>
                <a:cs typeface="Times New Roman" panose="02020603050405020304" pitchFamily="18" charset="0"/>
              </a:rPr>
              <a:t>Name2: Harsha Vardhan (192124 </a:t>
            </a:r>
            <a:r>
              <a:rPr lang="en-US" dirty="0">
                <a:solidFill>
                  <a:srgbClr val="D7CBC9"/>
                </a:solidFill>
                <a:latin typeface="Times New Roman" panose="02020603050405020304" pitchFamily="18" charset="0"/>
                <a:cs typeface="Times New Roman" panose="02020603050405020304" pitchFamily="18" charset="0"/>
              </a:rPr>
              <a:t>074</a:t>
            </a:r>
            <a:r>
              <a:rPr lang="en-IN" dirty="0">
                <a:solidFill>
                  <a:srgbClr val="D7CBC9"/>
                </a:solidFill>
                <a:latin typeface="Times New Roman" panose="02020603050405020304" pitchFamily="18" charset="0"/>
                <a:cs typeface="Times New Roman" panose="02020603050405020304" pitchFamily="18" charset="0"/>
              </a:rPr>
              <a:t>  )</a:t>
            </a:r>
          </a:p>
          <a:p>
            <a:pPr algn="l"/>
            <a:r>
              <a:rPr lang="en-IN" dirty="0">
                <a:solidFill>
                  <a:srgbClr val="D7CBC9"/>
                </a:solidFill>
                <a:latin typeface="Times New Roman" panose="02020603050405020304" pitchFamily="18" charset="0"/>
                <a:cs typeface="Times New Roman" panose="02020603050405020304" pitchFamily="18" charset="0"/>
              </a:rPr>
              <a:t>Name3: Swathi (1921</a:t>
            </a:r>
            <a:r>
              <a:rPr lang="en-US" dirty="0">
                <a:solidFill>
                  <a:srgbClr val="D7CBC9"/>
                </a:solidFill>
                <a:latin typeface="Times New Roman" panose="02020603050405020304" pitchFamily="18" charset="0"/>
                <a:cs typeface="Times New Roman" panose="02020603050405020304" pitchFamily="18" charset="0"/>
              </a:rPr>
              <a:t>10634</a:t>
            </a:r>
            <a:endParaRPr lang="en-IN" dirty="0">
              <a:solidFill>
                <a:srgbClr val="D7CBC9"/>
              </a:solidFill>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0E4783D2-8BD5-A785-5883-D0C3AD68E86E}"/>
              </a:ext>
            </a:extLst>
          </p:cNvPr>
          <p:cNvSpPr>
            <a:spLocks noGrp="1"/>
          </p:cNvSpPr>
          <p:nvPr>
            <p:ph type="ctrTitle"/>
          </p:nvPr>
        </p:nvSpPr>
        <p:spPr/>
        <p:txBody>
          <a:bodyPr>
            <a:normAutofit fontScale="90000"/>
          </a:bodyPr>
          <a:lstStyle/>
          <a:p>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4400" dirty="0">
                <a:solidFill>
                  <a:srgbClr val="D7CBC9"/>
                </a:solidFill>
                <a:latin typeface="Times New Roman" panose="02020603050405020304" pitchFamily="18" charset="0"/>
                <a:cs typeface="Times New Roman" panose="02020603050405020304" pitchFamily="18" charset="0"/>
              </a:rPr>
            </a:br>
            <a:r>
              <a:rPr lang="en-US" sz="4400" dirty="0">
                <a:solidFill>
                  <a:srgbClr val="D7CBC9"/>
                </a:solidFill>
                <a:latin typeface="Times New Roman" panose="02020603050405020304" pitchFamily="18" charset="0"/>
                <a:cs typeface="Times New Roman" panose="02020603050405020304" pitchFamily="18" charset="0"/>
              </a:rPr>
              <a:t>Disk I/O Scheduler Simulation Evaluating Performance </a:t>
            </a:r>
            <a:endParaRPr lang="en-IN" sz="4400" dirty="0">
              <a:solidFill>
                <a:srgbClr val="D7CBC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7572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FF58-7E53-4465-EFB9-6E1FE615D34C}"/>
              </a:ext>
            </a:extLst>
          </p:cNvPr>
          <p:cNvSpPr>
            <a:spLocks noGrp="1"/>
          </p:cNvSpPr>
          <p:nvPr>
            <p:ph type="title"/>
          </p:nvPr>
        </p:nvSpPr>
        <p:spPr>
          <a:xfrm>
            <a:off x="838201" y="365125"/>
            <a:ext cx="391886" cy="157389"/>
          </a:xfrm>
        </p:spPr>
        <p:txBody>
          <a:bodyPr>
            <a:normAutofit fontScale="90000"/>
          </a:bodyPr>
          <a:lstStyle/>
          <a:p>
            <a:endParaRPr lang="en-IN" sz="800" dirty="0"/>
          </a:p>
        </p:txBody>
      </p:sp>
      <p:sp>
        <p:nvSpPr>
          <p:cNvPr id="3" name="Content Placeholder 2">
            <a:extLst>
              <a:ext uri="{FF2B5EF4-FFF2-40B4-BE49-F238E27FC236}">
                <a16:creationId xmlns:a16="http://schemas.microsoft.com/office/drawing/2014/main" id="{32B731CB-3CC6-D3C8-CB9F-338D3F6A7A1C}"/>
              </a:ext>
            </a:extLst>
          </p:cNvPr>
          <p:cNvSpPr>
            <a:spLocks noGrp="1"/>
          </p:cNvSpPr>
          <p:nvPr>
            <p:ph idx="1"/>
          </p:nvPr>
        </p:nvSpPr>
        <p:spPr>
          <a:xfrm>
            <a:off x="838200" y="365125"/>
            <a:ext cx="10515600" cy="5811838"/>
          </a:xfrm>
        </p:spPr>
        <p:txBody>
          <a:bodyPr>
            <a:normAutofit/>
          </a:bodyPr>
          <a:lstStyle/>
          <a:p>
            <a:r>
              <a:rPr lang="en-US" dirty="0">
                <a:solidFill>
                  <a:srgbClr val="D7CBC9"/>
                </a:solidFill>
                <a:latin typeface="Times New Roman" panose="02020603050405020304" pitchFamily="18" charset="0"/>
                <a:cs typeface="Times New Roman" panose="02020603050405020304" pitchFamily="18" charset="0"/>
              </a:rPr>
              <a:t>Scheduling: The program executes the disk scheduling algorithm to determine the order in which requests should be serviced. This involves selecting the next request to be processed based on the algorithm's criteria, such as minimizing seek time or meeting deadlines.</a:t>
            </a:r>
          </a:p>
          <a:p>
            <a:r>
              <a:rPr lang="en-US" dirty="0">
                <a:solidFill>
                  <a:srgbClr val="D7CBC9"/>
                </a:solidFill>
                <a:latin typeface="Times New Roman" panose="02020603050405020304" pitchFamily="18" charset="0"/>
                <a:cs typeface="Times New Roman" panose="02020603050405020304" pitchFamily="18" charset="0"/>
              </a:rPr>
              <a:t>Servicing Requests: The program simulates servicing each disk access request according to the scheduling order determined by the algorithm. This involves moving the disk head, accessing data from the disk, and updating relevant statistics or data structures.</a:t>
            </a:r>
          </a:p>
          <a:p>
            <a:r>
              <a:rPr lang="en-US" dirty="0">
                <a:solidFill>
                  <a:srgbClr val="D7CBC9"/>
                </a:solidFill>
                <a:latin typeface="Times New Roman" panose="02020603050405020304" pitchFamily="18" charset="0"/>
                <a:cs typeface="Times New Roman" panose="02020603050405020304" pitchFamily="18" charset="0"/>
              </a:rPr>
              <a:t>Updating State: After servicing each request, the program updates the internal state of the disk scheduling algorithm as necessary. This may involve recalculating priorities, updating the disk head position, or performing other bookkeeping tasks.</a:t>
            </a:r>
            <a:endParaRPr lang="en-IN" dirty="0">
              <a:solidFill>
                <a:srgbClr val="D7CBC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371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945A1-D13B-EC10-1319-D93DCDC88C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5D6685-A444-3F49-8E1B-27CF8E2BC270}"/>
              </a:ext>
            </a:extLst>
          </p:cNvPr>
          <p:cNvSpPr>
            <a:spLocks noGrp="1"/>
          </p:cNvSpPr>
          <p:nvPr>
            <p:ph type="title"/>
          </p:nvPr>
        </p:nvSpPr>
        <p:spPr>
          <a:xfrm>
            <a:off x="838201" y="365125"/>
            <a:ext cx="391886" cy="157389"/>
          </a:xfrm>
        </p:spPr>
        <p:txBody>
          <a:bodyPr>
            <a:normAutofit fontScale="90000"/>
          </a:bodyPr>
          <a:lstStyle/>
          <a:p>
            <a:endParaRPr lang="en-IN" sz="800" dirty="0"/>
          </a:p>
        </p:txBody>
      </p:sp>
      <p:sp>
        <p:nvSpPr>
          <p:cNvPr id="3" name="Content Placeholder 2">
            <a:extLst>
              <a:ext uri="{FF2B5EF4-FFF2-40B4-BE49-F238E27FC236}">
                <a16:creationId xmlns:a16="http://schemas.microsoft.com/office/drawing/2014/main" id="{138D6A27-F5D4-344E-BCD4-C6CE41D1DCF8}"/>
              </a:ext>
            </a:extLst>
          </p:cNvPr>
          <p:cNvSpPr>
            <a:spLocks noGrp="1"/>
          </p:cNvSpPr>
          <p:nvPr>
            <p:ph idx="1"/>
          </p:nvPr>
        </p:nvSpPr>
        <p:spPr>
          <a:xfrm>
            <a:off x="838200" y="365125"/>
            <a:ext cx="10515600" cy="5811838"/>
          </a:xfrm>
        </p:spPr>
        <p:txBody>
          <a:bodyPr>
            <a:normAutofit/>
          </a:bodyPr>
          <a:lstStyle/>
          <a:p>
            <a:r>
              <a:rPr lang="en-US" dirty="0">
                <a:solidFill>
                  <a:srgbClr val="D7CBC9"/>
                </a:solidFill>
                <a:latin typeface="Times New Roman" panose="02020603050405020304" pitchFamily="18" charset="0"/>
                <a:cs typeface="Times New Roman" panose="02020603050405020304" pitchFamily="18" charset="0"/>
              </a:rPr>
              <a:t>Completion Check: The program checks whether all disk access requests have been serviced. If there are pending requests, the scheduling process continues; otherwise, the program terminates.</a:t>
            </a:r>
          </a:p>
          <a:p>
            <a:r>
              <a:rPr lang="en-US" dirty="0">
                <a:solidFill>
                  <a:srgbClr val="D7CBC9"/>
                </a:solidFill>
                <a:latin typeface="Times New Roman" panose="02020603050405020304" pitchFamily="18" charset="0"/>
                <a:cs typeface="Times New Roman" panose="02020603050405020304" pitchFamily="18" charset="0"/>
              </a:rPr>
              <a:t>Cleanup: Finally, the program performs any necessary cleanup tasks before exiting, such as freeing allocated memory, closing files, or releasing other resources.</a:t>
            </a:r>
            <a:endParaRPr lang="en-IN" dirty="0">
              <a:solidFill>
                <a:srgbClr val="D7CBC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205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3786-2026-7B64-F576-68806385C11D}"/>
              </a:ext>
            </a:extLst>
          </p:cNvPr>
          <p:cNvSpPr>
            <a:spLocks noGrp="1"/>
          </p:cNvSpPr>
          <p:nvPr>
            <p:ph type="title"/>
          </p:nvPr>
        </p:nvSpPr>
        <p:spPr/>
        <p:txBody>
          <a:bodyPr/>
          <a:lstStyle/>
          <a:p>
            <a:r>
              <a:rPr lang="en-IN" dirty="0">
                <a:solidFill>
                  <a:srgbClr val="D7CBC9"/>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2124174-0459-D0A8-9532-3083761C5520}"/>
              </a:ext>
            </a:extLst>
          </p:cNvPr>
          <p:cNvSpPr>
            <a:spLocks noGrp="1"/>
          </p:cNvSpPr>
          <p:nvPr>
            <p:ph idx="1"/>
          </p:nvPr>
        </p:nvSpPr>
        <p:spPr/>
        <p:txBody>
          <a:bodyPr>
            <a:normAutofit lnSpcReduction="10000"/>
          </a:bodyPr>
          <a:lstStyle/>
          <a:p>
            <a:pPr marL="0" indent="0">
              <a:buNone/>
            </a:pPr>
            <a:r>
              <a:rPr lang="en-US" dirty="0">
                <a:solidFill>
                  <a:srgbClr val="ECECEC"/>
                </a:solidFill>
                <a:latin typeface="Times New Roman" panose="02020603050405020304" pitchFamily="18" charset="0"/>
                <a:cs typeface="Times New Roman" panose="02020603050405020304" pitchFamily="18" charset="0"/>
              </a:rPr>
              <a:t>In the realm of operating systems and storage management, disk scheduling stands as a fundamental mechanism to orchestrate the order of accessing data on disk storage devices, aiming to minimize access time and optimize system performance. Despite its essential role, disk scheduling algorithms encounter various limitations such as computational overhead, the dominance of seek time in traditional algorithms, and challenges in adapting to modern storage technologies like solid-state drives (SSDs). These limitations underscore the need for continual research and development in disk scheduling to address evolving computing environments, such as cloud computing and real-time systems, while balancing factors like fairness, scalability, and compatibility with diverse storage architectures.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80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2522-F725-1F27-164D-FED56292F626}"/>
              </a:ext>
            </a:extLst>
          </p:cNvPr>
          <p:cNvSpPr>
            <a:spLocks noGrp="1"/>
          </p:cNvSpPr>
          <p:nvPr>
            <p:ph type="title"/>
          </p:nvPr>
        </p:nvSpPr>
        <p:spPr>
          <a:xfrm>
            <a:off x="551932" y="2766721"/>
            <a:ext cx="10515600" cy="1133475"/>
          </a:xfrm>
        </p:spPr>
        <p:txBody>
          <a:bodyPr/>
          <a:lstStyle/>
          <a:p>
            <a:pPr algn="ctr"/>
            <a:r>
              <a:rPr lang="en-IN" dirty="0">
                <a:solidFill>
                  <a:srgbClr val="D7CBC9"/>
                </a:solidFill>
                <a:latin typeface="Times New Roman" panose="02020603050405020304" pitchFamily="18" charset="0"/>
                <a:cs typeface="Times New Roman" panose="02020603050405020304" pitchFamily="18" charset="0"/>
              </a:rPr>
              <a:t>Thank You</a:t>
            </a:r>
          </a:p>
        </p:txBody>
      </p:sp>
      <p:sp>
        <p:nvSpPr>
          <p:cNvPr id="3" name="Text Placeholder 2">
            <a:extLst>
              <a:ext uri="{FF2B5EF4-FFF2-40B4-BE49-F238E27FC236}">
                <a16:creationId xmlns:a16="http://schemas.microsoft.com/office/drawing/2014/main" id="{B09304AD-6A95-B3D3-3455-9A7D2DD3E4FC}"/>
              </a:ext>
            </a:extLst>
          </p:cNvPr>
          <p:cNvSpPr>
            <a:spLocks noGrp="1"/>
          </p:cNvSpPr>
          <p:nvPr>
            <p:ph type="body" idx="1"/>
          </p:nvPr>
        </p:nvSpPr>
        <p:spPr>
          <a:xfrm>
            <a:off x="831850" y="6036906"/>
            <a:ext cx="10515600" cy="52744"/>
          </a:xfrm>
        </p:spPr>
        <p:txBody>
          <a:bodyPr>
            <a:normAutofit fontScale="25000" lnSpcReduction="20000"/>
          </a:bodyPr>
          <a:lstStyle/>
          <a:p>
            <a:pPr algn="l"/>
            <a:endParaRPr lang="en-IN" dirty="0">
              <a:solidFill>
                <a:srgbClr val="D7CBC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20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68FFA-09B4-BBAE-246D-FDCB77E9B7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E6B804-083C-101F-DBE8-615EDE2208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50701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FF89-FAE4-D5D7-3208-1267993EC2C4}"/>
              </a:ext>
            </a:extLst>
          </p:cNvPr>
          <p:cNvSpPr>
            <a:spLocks noGrp="1"/>
          </p:cNvSpPr>
          <p:nvPr>
            <p:ph type="title"/>
          </p:nvPr>
        </p:nvSpPr>
        <p:spPr/>
        <p:txBody>
          <a:bodyPr>
            <a:normAutofit/>
          </a:bodyPr>
          <a:lstStyle/>
          <a:p>
            <a:r>
              <a:rPr lang="en-IN" sz="4800" dirty="0">
                <a:solidFill>
                  <a:srgbClr val="F2E6DA"/>
                </a:solidFill>
                <a:latin typeface="Times New Roman" panose="02020603050405020304" pitchFamily="18" charset="0"/>
                <a:cs typeface="Times New Roman" panose="02020603050405020304" pitchFamily="18" charset="0"/>
              </a:rPr>
              <a:t>Disk Scheduling</a:t>
            </a:r>
            <a:endParaRPr lang="en-IN" sz="4800" dirty="0">
              <a:solidFill>
                <a:srgbClr val="FFFCF4"/>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7E38CD-7763-04B9-3524-C8755F3A0334}"/>
              </a:ext>
            </a:extLst>
          </p:cNvPr>
          <p:cNvSpPr>
            <a:spLocks noGrp="1"/>
          </p:cNvSpPr>
          <p:nvPr>
            <p:ph idx="1"/>
          </p:nvPr>
        </p:nvSpPr>
        <p:spPr>
          <a:noFill/>
        </p:spPr>
        <p:txBody>
          <a:bodyPr>
            <a:normAutofit lnSpcReduction="10000"/>
          </a:bodyPr>
          <a:lstStyle/>
          <a:p>
            <a:r>
              <a:rPr lang="en-US" dirty="0">
                <a:solidFill>
                  <a:srgbClr val="D7CBC9"/>
                </a:solidFill>
                <a:latin typeface="Times New Roman" panose="02020603050405020304" pitchFamily="18" charset="0"/>
                <a:cs typeface="Times New Roman" panose="02020603050405020304" pitchFamily="18" charset="0"/>
              </a:rPr>
              <a:t>Disk scheduling is a technique used by operating systems to manage and prioritize the order of accessing data on disk storage devices.</a:t>
            </a:r>
          </a:p>
          <a:p>
            <a:r>
              <a:rPr lang="en-US" dirty="0">
                <a:solidFill>
                  <a:srgbClr val="D7CBC9"/>
                </a:solidFill>
                <a:latin typeface="Times New Roman" panose="02020603050405020304" pitchFamily="18" charset="0"/>
                <a:cs typeface="Times New Roman" panose="02020603050405020304" pitchFamily="18" charset="0"/>
              </a:rPr>
              <a:t>The main goal of disk scheduling algorithms is to optimize disk access, reducing disk access time, which includes seek time, rotational latency, and transfer time.</a:t>
            </a:r>
          </a:p>
          <a:p>
            <a:r>
              <a:rPr lang="en-US" dirty="0">
                <a:solidFill>
                  <a:srgbClr val="D7CBC9"/>
                </a:solidFill>
                <a:latin typeface="Times New Roman" panose="02020603050405020304" pitchFamily="18" charset="0"/>
                <a:cs typeface="Times New Roman" panose="02020603050405020304" pitchFamily="18" charset="0"/>
              </a:rPr>
              <a:t>Disk scheduling algorithms aim to balance between minimizing seek time, reducing disk head movement, and ensuring fair access to the disk among competing processes.</a:t>
            </a:r>
          </a:p>
          <a:p>
            <a:r>
              <a:rPr lang="en-US" dirty="0">
                <a:solidFill>
                  <a:srgbClr val="D7CBC9"/>
                </a:solidFill>
                <a:latin typeface="Times New Roman" panose="02020603050405020304" pitchFamily="18" charset="0"/>
                <a:cs typeface="Times New Roman" panose="02020603050405020304" pitchFamily="18" charset="0"/>
              </a:rPr>
              <a:t>The choice of disk scheduling algorithm can significantly affect system performance, particularly in environments with heavy disk I/O operations.</a:t>
            </a:r>
            <a:endParaRPr lang="en-IN" dirty="0">
              <a:solidFill>
                <a:srgbClr val="D7CBC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058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5B7A-3B3C-58EE-B430-51310D9EAA7D}"/>
              </a:ext>
            </a:extLst>
          </p:cNvPr>
          <p:cNvSpPr>
            <a:spLocks noGrp="1"/>
          </p:cNvSpPr>
          <p:nvPr>
            <p:ph type="title"/>
          </p:nvPr>
        </p:nvSpPr>
        <p:spPr/>
        <p:txBody>
          <a:bodyPr>
            <a:normAutofit/>
          </a:bodyPr>
          <a:lstStyle/>
          <a:p>
            <a:r>
              <a:rPr lang="en-US" b="0" i="0" dirty="0">
                <a:solidFill>
                  <a:srgbClr val="ECECEC"/>
                </a:solidFill>
                <a:effectLst/>
                <a:latin typeface="Times New Roman" panose="02020603050405020304" pitchFamily="18" charset="0"/>
                <a:cs typeface="Times New Roman" panose="02020603050405020304" pitchFamily="18" charset="0"/>
              </a:rPr>
              <a:t>Types of Disk Scheduling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0C1AA3-BB4A-6A67-E20E-1F8DDBCF5C44}"/>
              </a:ext>
            </a:extLst>
          </p:cNvPr>
          <p:cNvSpPr>
            <a:spLocks noGrp="1"/>
          </p:cNvSpPr>
          <p:nvPr>
            <p:ph idx="1"/>
          </p:nvPr>
        </p:nvSpPr>
        <p:spPr/>
        <p:txBody>
          <a:bodyPr>
            <a:normAutofit/>
          </a:bodyPr>
          <a:lstStyle/>
          <a:p>
            <a:r>
              <a:rPr lang="en-US" dirty="0">
                <a:solidFill>
                  <a:srgbClr val="D7CBC9"/>
                </a:solidFill>
                <a:latin typeface="Times New Roman" panose="02020603050405020304" pitchFamily="18" charset="0"/>
                <a:cs typeface="Times New Roman" panose="02020603050405020304" pitchFamily="18" charset="0"/>
              </a:rPr>
              <a:t>First-Come, First-Served (FCFS):Requests are serviced in the order they arrive. Simple and fair but may lead to longer waiting times if there are many requests.</a:t>
            </a:r>
          </a:p>
          <a:p>
            <a:r>
              <a:rPr lang="en-US" dirty="0">
                <a:solidFill>
                  <a:srgbClr val="D7CBC9"/>
                </a:solidFill>
                <a:latin typeface="Times New Roman" panose="02020603050405020304" pitchFamily="18" charset="0"/>
                <a:cs typeface="Times New Roman" panose="02020603050405020304" pitchFamily="18" charset="0"/>
              </a:rPr>
              <a:t>Shortest Seek Time First (SSTF):Selects the request that requires the least movement of the disk arm from its current position. Aims to minimize seek time and can improve performance compared to FCFS.</a:t>
            </a:r>
          </a:p>
          <a:p>
            <a:r>
              <a:rPr lang="en-US" dirty="0">
                <a:solidFill>
                  <a:srgbClr val="D7CBC9"/>
                </a:solidFill>
                <a:latin typeface="Times New Roman" panose="02020603050405020304" pitchFamily="18" charset="0"/>
                <a:cs typeface="Times New Roman" panose="02020603050405020304" pitchFamily="18" charset="0"/>
              </a:rPr>
              <a:t>SCAN: Also known as the elevator algorithm. The disk arm moves in one direction, servicing requests until the end of the disk, then reverses direction. Prevents long waiting times for requests located at the edge of the disk.</a:t>
            </a:r>
            <a:endParaRPr lang="en-IN" dirty="0">
              <a:solidFill>
                <a:srgbClr val="D7CBC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746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19CBB-32EE-F7B2-D554-EC26A665F9C6}"/>
              </a:ext>
            </a:extLst>
          </p:cNvPr>
          <p:cNvSpPr>
            <a:spLocks noGrp="1"/>
          </p:cNvSpPr>
          <p:nvPr>
            <p:ph type="title"/>
          </p:nvPr>
        </p:nvSpPr>
        <p:spPr>
          <a:xfrm>
            <a:off x="838200" y="365125"/>
            <a:ext cx="10515600" cy="45719"/>
          </a:xfrm>
        </p:spPr>
        <p:txBody>
          <a:bodyPr>
            <a:normAutofit fontScale="90000"/>
          </a:bodyPr>
          <a:lstStyle/>
          <a:p>
            <a:endParaRPr lang="en-IN" dirty="0">
              <a:solidFill>
                <a:srgbClr val="D7CBC9"/>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6AEC91-8AE8-1EC7-27E1-B08FBBFFBED0}"/>
              </a:ext>
            </a:extLst>
          </p:cNvPr>
          <p:cNvSpPr>
            <a:spLocks noGrp="1"/>
          </p:cNvSpPr>
          <p:nvPr>
            <p:ph idx="1"/>
          </p:nvPr>
        </p:nvSpPr>
        <p:spPr>
          <a:xfrm>
            <a:off x="838200" y="721895"/>
            <a:ext cx="10515600" cy="5455068"/>
          </a:xfrm>
        </p:spPr>
        <p:txBody>
          <a:bodyPr>
            <a:noAutofit/>
          </a:bodyPr>
          <a:lstStyle/>
          <a:p>
            <a:r>
              <a:rPr lang="en-US" dirty="0">
                <a:solidFill>
                  <a:srgbClr val="D7CBC9"/>
                </a:solidFill>
                <a:latin typeface="Times New Roman" panose="02020603050405020304" pitchFamily="18" charset="0"/>
                <a:cs typeface="Times New Roman" panose="02020603050405020304" pitchFamily="18" charset="0"/>
              </a:rPr>
              <a:t>C-SCAN: Similar to SCAN but the disk arm only moves in one direction, servicing requests until it reaches the end of the disk, then immediately returns to the beginning. Helps prevent large waiting times at the edge of the disk.</a:t>
            </a:r>
          </a:p>
          <a:p>
            <a:r>
              <a:rPr lang="en-US" dirty="0">
                <a:solidFill>
                  <a:srgbClr val="D7CBC9"/>
                </a:solidFill>
                <a:latin typeface="Times New Roman" panose="02020603050405020304" pitchFamily="18" charset="0"/>
                <a:cs typeface="Times New Roman" panose="02020603050405020304" pitchFamily="18" charset="0"/>
              </a:rPr>
              <a:t>LOOK and C-LOOK: Variants of SCAN and C-SCAN. Similar to their counterparts but only service requests within a certain range of tracks, reducing unnecessary movement of the disk arm.</a:t>
            </a:r>
            <a:endParaRPr lang="en-IN" dirty="0">
              <a:solidFill>
                <a:srgbClr val="D7CBC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930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8364-11CF-953B-EEB2-58AFE862E8A5}"/>
              </a:ext>
            </a:extLst>
          </p:cNvPr>
          <p:cNvSpPr>
            <a:spLocks noGrp="1"/>
          </p:cNvSpPr>
          <p:nvPr>
            <p:ph type="title"/>
          </p:nvPr>
        </p:nvSpPr>
        <p:spPr/>
        <p:txBody>
          <a:bodyPr/>
          <a:lstStyle/>
          <a:p>
            <a:r>
              <a:rPr lang="en-IN" b="0" i="0" dirty="0">
                <a:solidFill>
                  <a:srgbClr val="ECECEC"/>
                </a:solidFill>
                <a:effectLst/>
                <a:latin typeface="Times New Roman" panose="02020603050405020304" pitchFamily="18" charset="0"/>
                <a:cs typeface="Times New Roman" panose="02020603050405020304" pitchFamily="18" charset="0"/>
              </a:rPr>
              <a:t>Functions Used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7C72D5-A258-ABFC-24D7-98F4A735A3E9}"/>
              </a:ext>
            </a:extLst>
          </p:cNvPr>
          <p:cNvSpPr>
            <a:spLocks noGrp="1"/>
          </p:cNvSpPr>
          <p:nvPr>
            <p:ph idx="1"/>
          </p:nvPr>
        </p:nvSpPr>
        <p:spPr/>
        <p:txBody>
          <a:bodyPr>
            <a:normAutofit/>
          </a:bodyPr>
          <a:lstStyle/>
          <a:p>
            <a:pPr marL="0" indent="0">
              <a:buNone/>
            </a:pPr>
            <a:r>
              <a:rPr lang="en-US" dirty="0">
                <a:solidFill>
                  <a:srgbClr val="D7CBC9"/>
                </a:solidFill>
                <a:latin typeface="Times New Roman" panose="02020603050405020304" pitchFamily="18" charset="0"/>
                <a:cs typeface="Times New Roman" panose="02020603050405020304" pitchFamily="18" charset="0"/>
              </a:rPr>
              <a:t>In a C program implementing disk scheduling, several functions may be used depending on the chosen disk scheduling algorithm and the specific requirements of the program. Here are some common functions that might be used:</a:t>
            </a:r>
          </a:p>
          <a:p>
            <a:r>
              <a:rPr lang="en-US" dirty="0">
                <a:solidFill>
                  <a:srgbClr val="D7CBC9"/>
                </a:solidFill>
                <a:latin typeface="Times New Roman" panose="02020603050405020304" pitchFamily="18" charset="0"/>
                <a:cs typeface="Times New Roman" panose="02020603050405020304" pitchFamily="18" charset="0"/>
              </a:rPr>
              <a:t>initialize(): This function initializes the disk scheduling algorithm, setting up any necessary data structures or variables.</a:t>
            </a:r>
          </a:p>
          <a:p>
            <a:r>
              <a:rPr lang="en-US" dirty="0" err="1">
                <a:solidFill>
                  <a:srgbClr val="D7CBC9"/>
                </a:solidFill>
                <a:latin typeface="Times New Roman" panose="02020603050405020304" pitchFamily="18" charset="0"/>
                <a:cs typeface="Times New Roman" panose="02020603050405020304" pitchFamily="18" charset="0"/>
              </a:rPr>
              <a:t>add_request</a:t>
            </a:r>
            <a:r>
              <a:rPr lang="en-US" dirty="0">
                <a:solidFill>
                  <a:srgbClr val="D7CBC9"/>
                </a:solidFill>
                <a:latin typeface="Times New Roman" panose="02020603050405020304" pitchFamily="18" charset="0"/>
                <a:cs typeface="Times New Roman" panose="02020603050405020304" pitchFamily="18" charset="0"/>
              </a:rPr>
              <a:t>(request): This function adds a new disk access request to the scheduling queue. It may involve adding the request to a data structure such as a queue, list, or priority queue.</a:t>
            </a:r>
            <a:endParaRPr lang="en-IN" dirty="0">
              <a:solidFill>
                <a:srgbClr val="D7CBC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884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BDF3-81B4-7EF9-3F08-9DD05F056273}"/>
              </a:ext>
            </a:extLst>
          </p:cNvPr>
          <p:cNvSpPr>
            <a:spLocks noGrp="1"/>
          </p:cNvSpPr>
          <p:nvPr>
            <p:ph type="title"/>
          </p:nvPr>
        </p:nvSpPr>
        <p:spPr>
          <a:xfrm flipV="1">
            <a:off x="838200" y="319406"/>
            <a:ext cx="10515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E49C6DE-138A-0017-3876-F81DE7AFA316}"/>
              </a:ext>
            </a:extLst>
          </p:cNvPr>
          <p:cNvSpPr>
            <a:spLocks noGrp="1"/>
          </p:cNvSpPr>
          <p:nvPr>
            <p:ph idx="1"/>
          </p:nvPr>
        </p:nvSpPr>
        <p:spPr>
          <a:xfrm>
            <a:off x="838200" y="568234"/>
            <a:ext cx="10515600" cy="5608730"/>
          </a:xfrm>
        </p:spPr>
        <p:txBody>
          <a:bodyPr>
            <a:noAutofit/>
          </a:bodyPr>
          <a:lstStyle/>
          <a:p>
            <a:r>
              <a:rPr lang="en-US" dirty="0" err="1">
                <a:solidFill>
                  <a:srgbClr val="D7CBC9"/>
                </a:solidFill>
                <a:latin typeface="Times New Roman" panose="02020603050405020304" pitchFamily="18" charset="0"/>
                <a:cs typeface="Times New Roman" panose="02020603050405020304" pitchFamily="18" charset="0"/>
              </a:rPr>
              <a:t>get_next_request</a:t>
            </a:r>
            <a:r>
              <a:rPr lang="en-US" dirty="0">
                <a:solidFill>
                  <a:srgbClr val="D7CBC9"/>
                </a:solidFill>
                <a:latin typeface="Times New Roman" panose="02020603050405020304" pitchFamily="18" charset="0"/>
                <a:cs typeface="Times New Roman" panose="02020603050405020304" pitchFamily="18" charset="0"/>
              </a:rPr>
              <a:t>(): This function retrieves the next request to be serviced according to the disk scheduling algorithm. It typically involves selecting the request based on the algorithm's criteria.</a:t>
            </a:r>
          </a:p>
          <a:p>
            <a:r>
              <a:rPr lang="en-US" dirty="0" err="1">
                <a:solidFill>
                  <a:srgbClr val="D7CBC9"/>
                </a:solidFill>
                <a:latin typeface="Times New Roman" panose="02020603050405020304" pitchFamily="18" charset="0"/>
                <a:cs typeface="Times New Roman" panose="02020603050405020304" pitchFamily="18" charset="0"/>
              </a:rPr>
              <a:t>service_request</a:t>
            </a:r>
            <a:r>
              <a:rPr lang="en-US" dirty="0">
                <a:solidFill>
                  <a:srgbClr val="D7CBC9"/>
                </a:solidFill>
                <a:latin typeface="Times New Roman" panose="02020603050405020304" pitchFamily="18" charset="0"/>
                <a:cs typeface="Times New Roman" panose="02020603050405020304" pitchFamily="18" charset="0"/>
              </a:rPr>
              <a:t>(request): This function simulates servicing a disk access request. It may involve moving the disk arm, accessing data from the disk, and updating relevant statistics or data structures.</a:t>
            </a:r>
          </a:p>
          <a:p>
            <a:r>
              <a:rPr lang="en-US" dirty="0" err="1">
                <a:solidFill>
                  <a:srgbClr val="D7CBC9"/>
                </a:solidFill>
                <a:latin typeface="Times New Roman" panose="02020603050405020304" pitchFamily="18" charset="0"/>
                <a:cs typeface="Times New Roman" panose="02020603050405020304" pitchFamily="18" charset="0"/>
              </a:rPr>
              <a:t>update_state</a:t>
            </a:r>
            <a:r>
              <a:rPr lang="en-US" dirty="0">
                <a:solidFill>
                  <a:srgbClr val="D7CBC9"/>
                </a:solidFill>
                <a:latin typeface="Times New Roman" panose="02020603050405020304" pitchFamily="18" charset="0"/>
                <a:cs typeface="Times New Roman" panose="02020603050405020304" pitchFamily="18" charset="0"/>
              </a:rPr>
              <a:t>(): This function updates the internal state of the disk scheduling algorithm after servicing a request. It may involve recalculating priorities, updating positions, or performing other necessary bookkeeping tasks.</a:t>
            </a:r>
          </a:p>
          <a:p>
            <a:r>
              <a:rPr lang="en-US" dirty="0" err="1">
                <a:solidFill>
                  <a:srgbClr val="D7CBC9"/>
                </a:solidFill>
                <a:latin typeface="Times New Roman" panose="02020603050405020304" pitchFamily="18" charset="0"/>
                <a:cs typeface="Times New Roman" panose="02020603050405020304" pitchFamily="18" charset="0"/>
              </a:rPr>
              <a:t>check_for_completion</a:t>
            </a:r>
            <a:r>
              <a:rPr lang="en-US" dirty="0">
                <a:solidFill>
                  <a:srgbClr val="D7CBC9"/>
                </a:solidFill>
                <a:latin typeface="Times New Roman" panose="02020603050405020304" pitchFamily="18" charset="0"/>
                <a:cs typeface="Times New Roman" panose="02020603050405020304" pitchFamily="18" charset="0"/>
              </a:rPr>
              <a:t>(): This function checks whether all disk access requests have been serviced. It may involve examining the scheduling queue or other data structures to determine if there are any pending requests.</a:t>
            </a:r>
            <a:endParaRPr lang="en-IN" dirty="0">
              <a:solidFill>
                <a:srgbClr val="D7CBC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24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A49FF-E746-4FAC-B983-28B4D39FDFAD}"/>
              </a:ext>
            </a:extLst>
          </p:cNvPr>
          <p:cNvSpPr>
            <a:spLocks noGrp="1"/>
          </p:cNvSpPr>
          <p:nvPr>
            <p:ph type="title"/>
          </p:nvPr>
        </p:nvSpPr>
        <p:spPr>
          <a:xfrm>
            <a:off x="838200" y="365125"/>
            <a:ext cx="10515600" cy="45719"/>
          </a:xfrm>
        </p:spPr>
        <p:txBody>
          <a:bodyPr>
            <a:normAutofit fontScale="90000"/>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415886-DF46-E983-A474-E8CC19E4A5E2}"/>
              </a:ext>
            </a:extLst>
          </p:cNvPr>
          <p:cNvSpPr>
            <a:spLocks noGrp="1"/>
          </p:cNvSpPr>
          <p:nvPr>
            <p:ph idx="1"/>
          </p:nvPr>
        </p:nvSpPr>
        <p:spPr>
          <a:xfrm>
            <a:off x="838200" y="561474"/>
            <a:ext cx="10515600" cy="5615489"/>
          </a:xfrm>
        </p:spPr>
        <p:txBody>
          <a:bodyPr>
            <a:normAutofit/>
          </a:bodyPr>
          <a:lstStyle/>
          <a:p>
            <a:r>
              <a:rPr lang="en-US" dirty="0">
                <a:solidFill>
                  <a:srgbClr val="D7CBC9"/>
                </a:solidFill>
                <a:latin typeface="Times New Roman" panose="02020603050405020304" pitchFamily="18" charset="0"/>
                <a:cs typeface="Times New Roman" panose="02020603050405020304" pitchFamily="18" charset="0"/>
              </a:rPr>
              <a:t>cleanup(): This function performs any necessary cleanup tasks before exiting the program. It may involve freeing allocated memory, closing files, or releasing other resources.</a:t>
            </a:r>
          </a:p>
          <a:p>
            <a:pPr marL="0" indent="0">
              <a:buNone/>
            </a:pPr>
            <a:r>
              <a:rPr lang="en-US" dirty="0">
                <a:solidFill>
                  <a:srgbClr val="D7CBC9"/>
                </a:solidFill>
                <a:latin typeface="Times New Roman" panose="02020603050405020304" pitchFamily="18" charset="0"/>
                <a:cs typeface="Times New Roman" panose="02020603050405020304" pitchFamily="18" charset="0"/>
              </a:rPr>
              <a:t>These functions provide a basic framework for implementing disk scheduling in C. Depending on the complexity of the program and the chosen algorithm, additional functions or variations of these functions may be necessary. Additionally, the specific implementation details will vary based on the requirements and constraints of the system being simulated or controlled.</a:t>
            </a:r>
            <a:endParaRPr lang="en-IN" dirty="0">
              <a:solidFill>
                <a:srgbClr val="D7CBC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06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B1533-9A31-CDE2-1809-592F3D078F14}"/>
              </a:ext>
            </a:extLst>
          </p:cNvPr>
          <p:cNvSpPr>
            <a:spLocks noGrp="1"/>
          </p:cNvSpPr>
          <p:nvPr>
            <p:ph type="title"/>
          </p:nvPr>
        </p:nvSpPr>
        <p:spPr>
          <a:xfrm>
            <a:off x="838200" y="365125"/>
            <a:ext cx="10515600" cy="1351380"/>
          </a:xfrm>
        </p:spPr>
        <p:txBody>
          <a:bodyPr>
            <a:normAutofit/>
          </a:bodyPr>
          <a:lstStyle/>
          <a:p>
            <a:r>
              <a:rPr lang="en-US" dirty="0">
                <a:solidFill>
                  <a:srgbClr val="D7CBC9"/>
                </a:solidFill>
                <a:latin typeface="Times New Roman" panose="02020603050405020304" pitchFamily="18" charset="0"/>
                <a:cs typeface="Times New Roman" panose="02020603050405020304" pitchFamily="18" charset="0"/>
              </a:rPr>
              <a:t>Working Process of Disk Scheduling Code</a:t>
            </a:r>
            <a:endParaRPr lang="en-IN" dirty="0">
              <a:solidFill>
                <a:srgbClr val="D7CBC9"/>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39E774-C195-BC30-F237-A629E0732450}"/>
              </a:ext>
            </a:extLst>
          </p:cNvPr>
          <p:cNvSpPr>
            <a:spLocks noGrp="1"/>
          </p:cNvSpPr>
          <p:nvPr>
            <p:ph idx="1"/>
          </p:nvPr>
        </p:nvSpPr>
        <p:spPr>
          <a:xfrm>
            <a:off x="838200" y="1986813"/>
            <a:ext cx="10515600" cy="4190149"/>
          </a:xfrm>
        </p:spPr>
        <p:txBody>
          <a:bodyPr>
            <a:normAutofit/>
          </a:bodyPr>
          <a:lstStyle/>
          <a:p>
            <a:r>
              <a:rPr lang="en-US" dirty="0">
                <a:solidFill>
                  <a:srgbClr val="D7CBC9"/>
                </a:solidFill>
                <a:latin typeface="Times New Roman" panose="02020603050405020304" pitchFamily="18" charset="0"/>
                <a:cs typeface="Times New Roman" panose="02020603050405020304" pitchFamily="18" charset="0"/>
              </a:rPr>
              <a:t>Initialization: The program initializes the disk scheduling algorithm, sets up any necessary data structures, and reads input parameters such as the initial disk head position, the number of disk requests, and the request details (e.g., track numbers).</a:t>
            </a:r>
          </a:p>
          <a:p>
            <a:r>
              <a:rPr lang="en-US" dirty="0">
                <a:solidFill>
                  <a:srgbClr val="D7CBC9"/>
                </a:solidFill>
                <a:latin typeface="Times New Roman" panose="02020603050405020304" pitchFamily="18" charset="0"/>
                <a:cs typeface="Times New Roman" panose="02020603050405020304" pitchFamily="18" charset="0"/>
              </a:rPr>
              <a:t>Adding Requests: The program adds disk access requests to a scheduling queue or data structure. These requests typically include information such as the track number to be accessed and possibly other attributes like priority.</a:t>
            </a:r>
          </a:p>
        </p:txBody>
      </p:sp>
    </p:spTree>
    <p:extLst>
      <p:ext uri="{BB962C8B-B14F-4D97-AF65-F5344CB8AC3E}">
        <p14:creationId xmlns:p14="http://schemas.microsoft.com/office/powerpoint/2010/main" val="292916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1062</Words>
  <Application>Microsoft Office PowerPoint</Application>
  <PresentationFormat>Widescreen</PresentationFormat>
  <Paragraphs>36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Disk I/O Scheduler Simulation Evaluating Performance </vt:lpstr>
      <vt:lpstr>PowerPoint Presentation</vt:lpstr>
      <vt:lpstr>Disk Scheduling</vt:lpstr>
      <vt:lpstr>Types of Disk Scheduling</vt:lpstr>
      <vt:lpstr>PowerPoint Presentation</vt:lpstr>
      <vt:lpstr>Functions Used</vt:lpstr>
      <vt:lpstr>PowerPoint Presentation</vt:lpstr>
      <vt:lpstr>PowerPoint Presentation</vt:lpstr>
      <vt:lpstr>Working Process of Disk Scheduling Code</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Connecting Worlds: Revolutionizing Intranet Communication with Real-Time Java Chat Applet</dc:title>
  <dc:creator>Aashrita Attada</dc:creator>
  <cp:lastModifiedBy>Guest User</cp:lastModifiedBy>
  <cp:revision>7</cp:revision>
  <dcterms:created xsi:type="dcterms:W3CDTF">2024-02-28T18:04:23Z</dcterms:created>
  <dcterms:modified xsi:type="dcterms:W3CDTF">2024-03-19T08:00:36Z</dcterms:modified>
</cp:coreProperties>
</file>