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2" r:id="rId4"/>
    <p:sldId id="261" r:id="rId5"/>
    <p:sldId id="260" r:id="rId6"/>
    <p:sldId id="263" r:id="rId7"/>
    <p:sldId id="264" r:id="rId8"/>
    <p:sldId id="265" r:id="rId9"/>
    <p:sldId id="266" r:id="rId10"/>
    <p:sldId id="267" r:id="rId11"/>
    <p:sldId id="268"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wathi-mad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Swathi096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0" i="0" u="none" strike="noStrike" cap="none" dirty="0">
                <a:solidFill>
                  <a:srgbClr val="0070C0"/>
                </a:solidFill>
                <a:latin typeface="Calibri"/>
                <a:ea typeface="Calibri"/>
                <a:cs typeface="Calibri"/>
                <a:sym typeface="Calibri"/>
              </a:rPr>
              <a:t>Exploratory data  </a:t>
            </a:r>
            <a:r>
              <a:rPr lang="en-IN" sz="2800" dirty="0">
                <a:solidFill>
                  <a:srgbClr val="0070C0"/>
                </a:solidFill>
                <a:latin typeface="Calibri"/>
                <a:ea typeface="Calibri"/>
                <a:cs typeface="Calibri"/>
                <a:sym typeface="Calibri"/>
              </a:rPr>
              <a:t>Analysis of AMCAT data(EDA)</a:t>
            </a:r>
            <a:endParaRPr sz="28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D2C76B-EFC6-4A16-2A3E-876040DB6272}"/>
              </a:ext>
            </a:extLst>
          </p:cNvPr>
          <p:cNvPicPr>
            <a:picLocks noChangeAspect="1"/>
          </p:cNvPicPr>
          <p:nvPr/>
        </p:nvPicPr>
        <p:blipFill>
          <a:blip r:embed="rId2"/>
          <a:stretch>
            <a:fillRect/>
          </a:stretch>
        </p:blipFill>
        <p:spPr>
          <a:xfrm>
            <a:off x="1800704" y="836018"/>
            <a:ext cx="8100942" cy="4728760"/>
          </a:xfrm>
          <a:prstGeom prst="rect">
            <a:avLst/>
          </a:prstGeom>
        </p:spPr>
      </p:pic>
    </p:spTree>
    <p:extLst>
      <p:ext uri="{BB962C8B-B14F-4D97-AF65-F5344CB8AC3E}">
        <p14:creationId xmlns:p14="http://schemas.microsoft.com/office/powerpoint/2010/main" val="113592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9BB024-D0FF-1E2C-8AD6-8E804C8DD22C}"/>
              </a:ext>
            </a:extLst>
          </p:cNvPr>
          <p:cNvSpPr txBox="1"/>
          <p:nvPr/>
        </p:nvSpPr>
        <p:spPr>
          <a:xfrm>
            <a:off x="923109" y="879566"/>
            <a:ext cx="10476411" cy="3785652"/>
          </a:xfrm>
          <a:prstGeom prst="rect">
            <a:avLst/>
          </a:prstGeom>
          <a:noFill/>
        </p:spPr>
        <p:txBody>
          <a:bodyPr wrap="square" rtlCol="0">
            <a:spAutoFit/>
          </a:bodyPr>
          <a:lstStyle/>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Test this claim with the data given to you.</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Is there a relationship between gender and specialization? (i.e. Does the preference of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Specialisation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depend on the Gender?)</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From the data we have, Number of Computer Science graduates earning between 2.5 to 3 lakhs in Job designations like programming analyst, software engineer, Hardware engineer and Associate Engineer is 0.</a:t>
            </a:r>
          </a:p>
          <a:p>
            <a:endParaRPr lang="en-IN" sz="1800" dirty="0">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Major states offering good employment opportunities are Bangalore, Pune, Gurgaon, Mumbai.</a:t>
            </a:r>
          </a:p>
          <a:p>
            <a:pPr marL="285750" indent="-28575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Salaries are high for B. Tech/ B.E students compare to other degree graduates. Most of the people are having salary between 1.5 to 3 lakhs.</a:t>
            </a:r>
          </a:p>
        </p:txBody>
      </p:sp>
    </p:spTree>
    <p:extLst>
      <p:ext uri="{BB962C8B-B14F-4D97-AF65-F5344CB8AC3E}">
        <p14:creationId xmlns:p14="http://schemas.microsoft.com/office/powerpoint/2010/main" val="373295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844588" cy="532449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Back ground: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B Tech in Electronics and Communication Engineering from G </a:t>
            </a: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Pulla</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 Reddy Engineering College , Kurnool</a:t>
            </a: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work experience: </a:t>
            </a:r>
            <a:r>
              <a:rPr lang="en-IN"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Fresher (2024 passed out). Interested in python and Machine learning</a:t>
            </a: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IN" sz="1800"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https://www.linkedin.com/in/swathi-mada</a:t>
            </a: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IN" sz="1800"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https://github.com/Swathi0963</a:t>
            </a: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IN" sz="2400" b="1" dirty="0">
                <a:solidFill>
                  <a:srgbClr val="002060"/>
                </a:solidFill>
                <a:latin typeface="Times New Roman" panose="02020603050405020304" pitchFamily="18" charset="0"/>
                <a:ea typeface="Calibri"/>
                <a:cs typeface="Times New Roman" panose="02020603050405020304" pitchFamily="18" charset="0"/>
                <a:sym typeface="Calibri"/>
              </a:rPr>
              <a:t>Why Data Science</a:t>
            </a:r>
            <a:r>
              <a:rPr lang="en-IN" sz="2400" b="1">
                <a:solidFill>
                  <a:srgbClr val="002060"/>
                </a:solidFill>
                <a:latin typeface="Times New Roman" panose="02020603050405020304" pitchFamily="18" charset="0"/>
                <a:ea typeface="Calibri"/>
                <a:cs typeface="Times New Roman" panose="02020603050405020304" pitchFamily="18" charset="0"/>
                <a:sym typeface="Calibri"/>
              </a:rPr>
              <a:t>:  </a:t>
            </a:r>
          </a:p>
          <a:p>
            <a:pPr marR="0" lvl="0" algn="l" rtl="0">
              <a:spcBef>
                <a:spcPts val="0"/>
              </a:spcBef>
              <a:spcAft>
                <a:spcPts val="0"/>
              </a:spcAft>
              <a:buClr>
                <a:schemeClr val="dk1"/>
              </a:buClr>
              <a:buSzPts val="1800"/>
            </a:pPr>
            <a:endParaRPr lang="en-IN" sz="2400" b="1" dirty="0">
              <a:solidFill>
                <a:srgbClr val="002060"/>
              </a:solidFill>
              <a:latin typeface="Times New Roman" panose="02020603050405020304" pitchFamily="18" charset="0"/>
              <a:ea typeface="Calibri"/>
              <a:cs typeface="Times New Roman" panose="02020603050405020304" pitchFamily="18" charset="0"/>
              <a:sym typeface="Calibri"/>
            </a:endParaRPr>
          </a:p>
          <a:p>
            <a:pPr algn="just"/>
            <a:r>
              <a:rPr lang="en-US" sz="1600" dirty="0">
                <a:latin typeface="Times New Roman" panose="02020603050405020304" pitchFamily="18" charset="0"/>
                <a:cs typeface="Times New Roman" panose="02020603050405020304" pitchFamily="18" charset="0"/>
              </a:rPr>
              <a:t>I want to learn Data Science because it combines three key aspects that I am passionate about: problem-solving, data analysis, and technology. Data Science offers the tools to extract meaningful insights from data, helping to solve real-world challenges across industries. The field is dynamic and growing, with opportunities to work on projects that can significantly impact business decisions, improve efficiency, and even make breakthroughs in fields like healthcare, finance, and AI.</a:t>
            </a:r>
          </a:p>
          <a:p>
            <a:pPr algn="just"/>
            <a:r>
              <a:rPr lang="en-US" sz="1600" dirty="0">
                <a:latin typeface="Times New Roman" panose="02020603050405020304" pitchFamily="18" charset="0"/>
                <a:cs typeface="Times New Roman" panose="02020603050405020304" pitchFamily="18" charset="0"/>
              </a:rPr>
              <a:t>Moreover, Data Science requires a blend of technical skills (like programming, statistics, and machine learning) and critical thinking, which I enjoy. The prospect of being able to use data to make informed decisions, predict trends, and create models that can improve outcomes excites me, and I believe this skillset is crucial in today’s data-driven world.</a:t>
            </a:r>
          </a:p>
          <a:p>
            <a:pPr marL="285750" marR="0" lvl="0" indent="-285750" algn="l" rtl="0">
              <a:spcBef>
                <a:spcPts val="0"/>
              </a:spcBef>
              <a:spcAft>
                <a:spcPts val="0"/>
              </a:spcAft>
              <a:buClr>
                <a:schemeClr val="dk1"/>
              </a:buClr>
              <a:buSzPts val="1800"/>
              <a:buFont typeface="Calibri"/>
              <a:buChar char="•"/>
            </a:pPr>
            <a:endParaRPr lang="en-IN"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C9F-5ADB-7359-3085-2130B0F3587D}"/>
              </a:ext>
            </a:extLst>
          </p:cNvPr>
          <p:cNvSpPr>
            <a:spLocks noGrp="1"/>
          </p:cNvSpPr>
          <p:nvPr>
            <p:ph type="ctrTitle"/>
          </p:nvPr>
        </p:nvSpPr>
        <p:spPr>
          <a:xfrm>
            <a:off x="696686" y="1122363"/>
            <a:ext cx="7846423" cy="628060"/>
          </a:xfrm>
        </p:spPr>
        <p:txBody>
          <a:bodyPr>
            <a:normAutofit fontScale="90000"/>
          </a:bodyPr>
          <a:lstStyle/>
          <a:p>
            <a:r>
              <a:rPr lang="en-IN" sz="2800" b="1" dirty="0">
                <a:latin typeface="Times New Roman" panose="02020603050405020304" pitchFamily="18" charset="0"/>
                <a:cs typeface="Times New Roman" panose="02020603050405020304" pitchFamily="18" charset="0"/>
              </a:rPr>
              <a:t>Business Problem and Use case Domain understanding</a:t>
            </a:r>
          </a:p>
        </p:txBody>
      </p:sp>
      <p:sp>
        <p:nvSpPr>
          <p:cNvPr id="5" name="TextBox 4">
            <a:extLst>
              <a:ext uri="{FF2B5EF4-FFF2-40B4-BE49-F238E27FC236}">
                <a16:creationId xmlns:a16="http://schemas.microsoft.com/office/drawing/2014/main" id="{30428D8B-6B12-9786-6B14-386F4E4309D3}"/>
              </a:ext>
            </a:extLst>
          </p:cNvPr>
          <p:cNvSpPr txBox="1"/>
          <p:nvPr/>
        </p:nvSpPr>
        <p:spPr>
          <a:xfrm>
            <a:off x="940525" y="3429000"/>
            <a:ext cx="399723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Objective of the Problem:</a:t>
            </a:r>
          </a:p>
        </p:txBody>
      </p:sp>
      <p:sp>
        <p:nvSpPr>
          <p:cNvPr id="6" name="TextBox 5">
            <a:extLst>
              <a:ext uri="{FF2B5EF4-FFF2-40B4-BE49-F238E27FC236}">
                <a16:creationId xmlns:a16="http://schemas.microsoft.com/office/drawing/2014/main" id="{6779900A-6AFF-DC19-ECA7-E22A06F0F7A5}"/>
              </a:ext>
            </a:extLst>
          </p:cNvPr>
          <p:cNvSpPr txBox="1"/>
          <p:nvPr/>
        </p:nvSpPr>
        <p:spPr>
          <a:xfrm>
            <a:off x="940525" y="4206240"/>
            <a:ext cx="8604069" cy="1754326"/>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This exploratory data analysis of “AMCAT DATA” focuses on students who are graduated in different fields across different states. By analysing we have to extract the relationship between various things like salary and type of college studied and field of study. This analysis include the way how different factors effect the students </a:t>
            </a:r>
            <a:r>
              <a:rPr lang="en-IN" sz="1800" dirty="0" err="1">
                <a:latin typeface="Times New Roman" panose="02020603050405020304" pitchFamily="18" charset="0"/>
                <a:cs typeface="Times New Roman" panose="02020603050405020304" pitchFamily="18" charset="0"/>
              </a:rPr>
              <a:t>carrers</a:t>
            </a:r>
            <a:r>
              <a:rPr lang="en-IN" sz="1800" dirty="0">
                <a:latin typeface="Times New Roman" panose="02020603050405020304" pitchFamily="18" charset="0"/>
                <a:cs typeface="Times New Roman" panose="02020603050405020304" pitchFamily="18" charset="0"/>
              </a:rPr>
              <a:t>. By analysing different factors</a:t>
            </a:r>
          </a:p>
          <a:p>
            <a:r>
              <a:rPr lang="en-IN" sz="18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F60ACD1C-F288-7339-0B51-0F217F7B9805}"/>
              </a:ext>
            </a:extLst>
          </p:cNvPr>
          <p:cNvSpPr txBox="1"/>
          <p:nvPr/>
        </p:nvSpPr>
        <p:spPr>
          <a:xfrm>
            <a:off x="940525" y="1994263"/>
            <a:ext cx="8456023" cy="1138773"/>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This is a problem based on study of data based on job opportunities of freshers and their salaries depending on their degree and specialization. Everyone can understand the Job </a:t>
            </a:r>
            <a:r>
              <a:rPr lang="en-IN" sz="1800" dirty="0" err="1">
                <a:latin typeface="Times New Roman" panose="02020603050405020304" pitchFamily="18" charset="0"/>
                <a:cs typeface="Times New Roman" panose="02020603050405020304" pitchFamily="18" charset="0"/>
              </a:rPr>
              <a:t>competiton</a:t>
            </a:r>
            <a:r>
              <a:rPr lang="en-IN" sz="1800" dirty="0">
                <a:latin typeface="Times New Roman" panose="02020603050405020304" pitchFamily="18" charset="0"/>
                <a:cs typeface="Times New Roman" panose="02020603050405020304" pitchFamily="18" charset="0"/>
              </a:rPr>
              <a:t> in todays’ scenario and factors effecting in todays competition .</a:t>
            </a:r>
          </a:p>
          <a:p>
            <a:endParaRPr lang="en-IN" dirty="0"/>
          </a:p>
        </p:txBody>
      </p:sp>
    </p:spTree>
    <p:extLst>
      <p:ext uri="{BB962C8B-B14F-4D97-AF65-F5344CB8AC3E}">
        <p14:creationId xmlns:p14="http://schemas.microsoft.com/office/powerpoint/2010/main" val="107832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415E-8C55-125C-B0F7-BA896DF9740D}"/>
              </a:ext>
            </a:extLst>
          </p:cNvPr>
          <p:cNvSpPr>
            <a:spLocks noGrp="1"/>
          </p:cNvSpPr>
          <p:nvPr>
            <p:ph type="ctrTitle"/>
          </p:nvPr>
        </p:nvSpPr>
        <p:spPr>
          <a:xfrm>
            <a:off x="1524000" y="1122362"/>
            <a:ext cx="9144000" cy="662895"/>
          </a:xfrm>
        </p:spPr>
        <p:txBody>
          <a:bodyPr>
            <a:normAutofit fontScale="90000"/>
          </a:bodyPr>
          <a:lstStyle/>
          <a:p>
            <a:br>
              <a:rPr lang="en-US" sz="1800" b="1" dirty="0"/>
            </a:br>
            <a:endParaRPr lang="en-IN" dirty="0"/>
          </a:p>
        </p:txBody>
      </p:sp>
      <p:sp>
        <p:nvSpPr>
          <p:cNvPr id="4" name="TextBox 3">
            <a:extLst>
              <a:ext uri="{FF2B5EF4-FFF2-40B4-BE49-F238E27FC236}">
                <a16:creationId xmlns:a16="http://schemas.microsoft.com/office/drawing/2014/main" id="{443D8AEF-0E29-5C33-E4B4-2CC6863861EB}"/>
              </a:ext>
            </a:extLst>
          </p:cNvPr>
          <p:cNvSpPr txBox="1"/>
          <p:nvPr/>
        </p:nvSpPr>
        <p:spPr>
          <a:xfrm>
            <a:off x="1166949" y="1010194"/>
            <a:ext cx="940525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Summary of the Data</a:t>
            </a:r>
          </a:p>
        </p:txBody>
      </p:sp>
      <p:sp>
        <p:nvSpPr>
          <p:cNvPr id="5" name="TextBox 4">
            <a:extLst>
              <a:ext uri="{FF2B5EF4-FFF2-40B4-BE49-F238E27FC236}">
                <a16:creationId xmlns:a16="http://schemas.microsoft.com/office/drawing/2014/main" id="{203D25BF-4A6D-CF50-47D3-8B52EE773192}"/>
              </a:ext>
            </a:extLst>
          </p:cNvPr>
          <p:cNvSpPr txBox="1"/>
          <p:nvPr/>
        </p:nvSpPr>
        <p:spPr>
          <a:xfrm>
            <a:off x="1166949" y="2272937"/>
            <a:ext cx="8847908"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dataset was released by Aspiring Minds from the Aspiring Minds Employment Outcome 2015 (AMEO). The study is primarily limited only to students with engineering backgrounds. The dataset contains employment outcomes of engineering graduates like salary, job location, Designation etc. The dataset also shows the scores of students in personality skills ,cognitive skills and technical skills.</a:t>
            </a:r>
          </a:p>
        </p:txBody>
      </p:sp>
    </p:spTree>
    <p:extLst>
      <p:ext uri="{BB962C8B-B14F-4D97-AF65-F5344CB8AC3E}">
        <p14:creationId xmlns:p14="http://schemas.microsoft.com/office/powerpoint/2010/main" val="263944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FFFDE-D8C8-240F-ED27-2200594E36EE}"/>
              </a:ext>
            </a:extLst>
          </p:cNvPr>
          <p:cNvSpPr txBox="1"/>
          <p:nvPr/>
        </p:nvSpPr>
        <p:spPr>
          <a:xfrm>
            <a:off x="1271451" y="1079863"/>
            <a:ext cx="8752115" cy="4462760"/>
          </a:xfrm>
          <a:prstGeom prst="rect">
            <a:avLst/>
          </a:prstGeom>
          <a:noFill/>
        </p:spPr>
        <p:txBody>
          <a:bodyPr wrap="square" rtlCol="0">
            <a:spAutoFit/>
          </a:bodyPr>
          <a:lstStyle/>
          <a:p>
            <a:r>
              <a:rPr lang="en-IN" sz="1800" dirty="0"/>
              <a:t>Exploratory Data analysis involves several steps :</a:t>
            </a:r>
          </a:p>
          <a:p>
            <a:pPr marL="342900" indent="-342900">
              <a:buAutoNum type="arabicPeriod"/>
            </a:pPr>
            <a:r>
              <a:rPr lang="en-IN" sz="1800" dirty="0"/>
              <a:t>Data cleaning</a:t>
            </a:r>
          </a:p>
          <a:p>
            <a:pPr marL="342900" indent="-342900">
              <a:buAutoNum type="arabicPeriod"/>
            </a:pPr>
            <a:r>
              <a:rPr lang="en-IN" sz="1800" dirty="0"/>
              <a:t>Uni variate analysis</a:t>
            </a:r>
          </a:p>
          <a:p>
            <a:pPr marL="342900" indent="-342900">
              <a:buAutoNum type="arabicPeriod"/>
            </a:pPr>
            <a:r>
              <a:rPr lang="en-IN" sz="1800" dirty="0"/>
              <a:t>Bi variate analysis</a:t>
            </a:r>
          </a:p>
          <a:p>
            <a:pPr marL="342900" indent="-342900">
              <a:buAutoNum type="arabicPeriod"/>
            </a:pPr>
            <a:endParaRPr lang="en-IN" dirty="0"/>
          </a:p>
          <a:p>
            <a:r>
              <a:rPr lang="en-IN" sz="2000" dirty="0">
                <a:solidFill>
                  <a:srgbClr val="FF0000"/>
                </a:solidFill>
              </a:rPr>
              <a:t>Data Cleaning steps:</a:t>
            </a:r>
          </a:p>
          <a:p>
            <a:r>
              <a:rPr lang="en-IN" sz="1600" dirty="0"/>
              <a:t>1. Load dataset and displaying dataset info. </a:t>
            </a:r>
          </a:p>
          <a:p>
            <a:r>
              <a:rPr lang="en-IN" sz="1600" dirty="0"/>
              <a:t>2. Fixing column names and data types of each column</a:t>
            </a:r>
          </a:p>
          <a:p>
            <a:r>
              <a:rPr lang="en-IN" sz="1600" dirty="0"/>
              <a:t>3. Removing Duplicates</a:t>
            </a:r>
          </a:p>
          <a:p>
            <a:r>
              <a:rPr lang="en-IN" sz="1600" dirty="0"/>
              <a:t>4. Checking for Missing values and outliers </a:t>
            </a:r>
          </a:p>
          <a:p>
            <a:endParaRPr lang="en-IN" dirty="0"/>
          </a:p>
          <a:p>
            <a:r>
              <a:rPr lang="en-IN" sz="2000" dirty="0">
                <a:solidFill>
                  <a:srgbClr val="FF0000"/>
                </a:solidFill>
              </a:rPr>
              <a:t>Uni Variate Analysis:</a:t>
            </a:r>
          </a:p>
          <a:p>
            <a:r>
              <a:rPr lang="en-IN" sz="2000" dirty="0">
                <a:solidFill>
                  <a:schemeClr val="tx1"/>
                </a:solidFill>
              </a:rPr>
              <a:t>This analysis perform on single column of dataset to analyse the required column of dataset. This is done by using different plots depending on different type of data. For numerical data type, histogram plot, box plot is used to visualise data. For categorical, bar plot is used </a:t>
            </a:r>
          </a:p>
        </p:txBody>
      </p:sp>
    </p:spTree>
    <p:extLst>
      <p:ext uri="{BB962C8B-B14F-4D97-AF65-F5344CB8AC3E}">
        <p14:creationId xmlns:p14="http://schemas.microsoft.com/office/powerpoint/2010/main" val="157346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EE632E-1A5B-9E17-03B2-C98F1FE30F02}"/>
              </a:ext>
            </a:extLst>
          </p:cNvPr>
          <p:cNvPicPr>
            <a:picLocks noChangeAspect="1"/>
          </p:cNvPicPr>
          <p:nvPr/>
        </p:nvPicPr>
        <p:blipFill>
          <a:blip r:embed="rId2"/>
          <a:stretch>
            <a:fillRect/>
          </a:stretch>
        </p:blipFill>
        <p:spPr>
          <a:xfrm>
            <a:off x="2203268" y="1309428"/>
            <a:ext cx="6400801" cy="4675470"/>
          </a:xfrm>
          <a:prstGeom prst="rect">
            <a:avLst/>
          </a:prstGeom>
        </p:spPr>
      </p:pic>
    </p:spTree>
    <p:extLst>
      <p:ext uri="{BB962C8B-B14F-4D97-AF65-F5344CB8AC3E}">
        <p14:creationId xmlns:p14="http://schemas.microsoft.com/office/powerpoint/2010/main" val="56665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DC7DD-6268-A295-A8EB-A43EA0DA9EF7}"/>
              </a:ext>
            </a:extLst>
          </p:cNvPr>
          <p:cNvSpPr txBox="1"/>
          <p:nvPr/>
        </p:nvSpPr>
        <p:spPr>
          <a:xfrm>
            <a:off x="696686" y="1062446"/>
            <a:ext cx="9501051" cy="5109091"/>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Insights from this analysis</a:t>
            </a:r>
          </a:p>
          <a:p>
            <a:endParaRPr lang="en-US" sz="1800" b="1" dirty="0"/>
          </a:p>
          <a:p>
            <a:r>
              <a:rPr lang="en-US" sz="1800" b="1" dirty="0"/>
              <a:t>Distribution of Job City</a:t>
            </a:r>
          </a:p>
          <a:p>
            <a:endParaRPr lang="en-US" sz="1800" b="1" dirty="0"/>
          </a:p>
          <a:p>
            <a:pPr>
              <a:buFont typeface="Arial" panose="020B0604020202020204" pitchFamily="34" charset="0"/>
              <a:buChar char="•"/>
            </a:pPr>
            <a:r>
              <a:rPr lang="en-US" sz="1600" b="1" dirty="0"/>
              <a:t>Skewed Distribution:</a:t>
            </a:r>
            <a:r>
              <a:rPr lang="en-US" sz="1600" dirty="0"/>
              <a:t> The distribution of job cities seems to be skewed, with a few cities having significantly higher counts than others. This could indicate a concentration of job opportunities in specific locations.</a:t>
            </a:r>
          </a:p>
          <a:p>
            <a:endParaRPr lang="en-US" sz="1600" dirty="0"/>
          </a:p>
          <a:p>
            <a:pPr>
              <a:buFont typeface="Arial" panose="020B0604020202020204" pitchFamily="34" charset="0"/>
              <a:buChar char="•"/>
            </a:pPr>
            <a:r>
              <a:rPr lang="en-US" sz="1600" b="1" dirty="0"/>
              <a:t>Popular Cities:</a:t>
            </a:r>
            <a:r>
              <a:rPr lang="en-US" sz="1600" dirty="0"/>
              <a:t> Cities like Kochi/Cochin, Chennai, and Bangalore appear to be more popular job destinations based on the plot</a:t>
            </a:r>
          </a:p>
          <a:p>
            <a:pPr>
              <a:buFont typeface="Arial" panose="020B0604020202020204" pitchFamily="34" charset="0"/>
              <a:buChar char="•"/>
            </a:pPr>
            <a:endParaRPr lang="en-US" sz="1600" dirty="0"/>
          </a:p>
          <a:p>
            <a:r>
              <a:rPr lang="en-US" sz="1800" b="1" dirty="0"/>
              <a:t>Distribution of Degree</a:t>
            </a:r>
          </a:p>
          <a:p>
            <a:endParaRPr lang="en-US" sz="1800" b="1" dirty="0"/>
          </a:p>
          <a:p>
            <a:pPr>
              <a:buFont typeface="Arial" panose="020B0604020202020204" pitchFamily="34" charset="0"/>
              <a:buChar char="•"/>
            </a:pPr>
            <a:r>
              <a:rPr lang="en-US" sz="1600" b="1" dirty="0"/>
              <a:t>Dominant Degree:</a:t>
            </a:r>
            <a:r>
              <a:rPr lang="en-US" sz="1600" dirty="0"/>
              <a:t> </a:t>
            </a:r>
            <a:r>
              <a:rPr lang="en-US" sz="1600" dirty="0" err="1"/>
              <a:t>B.Tech</a:t>
            </a:r>
            <a:r>
              <a:rPr lang="en-US" sz="1600" dirty="0"/>
              <a:t>/B.E. seems to be the most common degree among the individuals in the dataset, as indicated by the significantly taller bar.</a:t>
            </a:r>
          </a:p>
          <a:p>
            <a:pPr>
              <a:buFont typeface="Arial" panose="020B0604020202020204" pitchFamily="34" charset="0"/>
              <a:buChar char="•"/>
            </a:pPr>
            <a:endParaRPr lang="en-US" sz="1600" dirty="0"/>
          </a:p>
          <a:p>
            <a:pPr>
              <a:buFont typeface="Arial" panose="020B0604020202020204" pitchFamily="34" charset="0"/>
              <a:buChar char="•"/>
            </a:pPr>
            <a:r>
              <a:rPr lang="en-US" sz="1600" b="1" dirty="0"/>
              <a:t>Fewer Master's Degrees:</a:t>
            </a:r>
            <a:r>
              <a:rPr lang="en-US" sz="1600" dirty="0"/>
              <a:t> </a:t>
            </a:r>
            <a:r>
              <a:rPr lang="en-US" sz="1600" dirty="0" err="1"/>
              <a:t>M.Tech</a:t>
            </a:r>
            <a:r>
              <a:rPr lang="en-US" sz="1600" dirty="0"/>
              <a:t>/M.E. and M.Sc. (Tech) are represented to a lesser extent, suggesting that a smaller proportion of individuals hold these advanced degrees.</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402284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C7DF1-ADAC-4B45-A16F-BFD25F1152C5}"/>
              </a:ext>
            </a:extLst>
          </p:cNvPr>
          <p:cNvSpPr txBox="1"/>
          <p:nvPr/>
        </p:nvSpPr>
        <p:spPr>
          <a:xfrm>
            <a:off x="1114697" y="313509"/>
            <a:ext cx="9962605" cy="5539978"/>
          </a:xfrm>
          <a:prstGeom prst="rect">
            <a:avLst/>
          </a:prstGeom>
          <a:noFill/>
        </p:spPr>
        <p:txBody>
          <a:bodyPr wrap="square" rtlCol="0">
            <a:spAutoFit/>
          </a:bodyPr>
          <a:lstStyle/>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Distribution of College Tier</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Bimodal Distribution:</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distribution of college tiers suggests a bimodal pattern, with two distinct peaks. This might imply that a significant portion of the dataset comes from either top-tier or lower-tier institutions, with fewer individuals from mid-tier colleges.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analysis provides a glimpse into the characteristics of the dataset in terms of designations, job locations, college tiers, and degrees. Further exploration and analysis would be needed to draw more specific conclusions and uncover deeper insights.</a:t>
            </a:r>
          </a:p>
          <a:p>
            <a:endParaRPr lang="en-US" sz="18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BI-VARIATE ANALYSIS:</a:t>
            </a:r>
          </a:p>
          <a:p>
            <a:endParaRPr lang="en-US" sz="24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analysis involves plotting of two columns and drawing insights from this analysis. Generally the plots used in this analysis are scatter plot, Box plot, grouped box plot depending on data type</a:t>
            </a:r>
          </a:p>
        </p:txBody>
      </p:sp>
    </p:spTree>
    <p:extLst>
      <p:ext uri="{BB962C8B-B14F-4D97-AF65-F5344CB8AC3E}">
        <p14:creationId xmlns:p14="http://schemas.microsoft.com/office/powerpoint/2010/main" val="271045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2EEA79-64AB-9C4E-F1A4-ED0A71AD5A03}"/>
              </a:ext>
            </a:extLst>
          </p:cNvPr>
          <p:cNvPicPr>
            <a:picLocks noChangeAspect="1"/>
          </p:cNvPicPr>
          <p:nvPr/>
        </p:nvPicPr>
        <p:blipFill>
          <a:blip r:embed="rId2"/>
          <a:stretch>
            <a:fillRect/>
          </a:stretch>
        </p:blipFill>
        <p:spPr>
          <a:xfrm>
            <a:off x="121921" y="1023905"/>
            <a:ext cx="5355771" cy="3974815"/>
          </a:xfrm>
          <a:prstGeom prst="rect">
            <a:avLst/>
          </a:prstGeom>
        </p:spPr>
      </p:pic>
      <p:pic>
        <p:nvPicPr>
          <p:cNvPr id="5" name="Picture 4">
            <a:extLst>
              <a:ext uri="{FF2B5EF4-FFF2-40B4-BE49-F238E27FC236}">
                <a16:creationId xmlns:a16="http://schemas.microsoft.com/office/drawing/2014/main" id="{6AA11882-4B3F-8FFD-9CFE-2C1E4D587241}"/>
              </a:ext>
            </a:extLst>
          </p:cNvPr>
          <p:cNvPicPr>
            <a:picLocks noChangeAspect="1"/>
          </p:cNvPicPr>
          <p:nvPr/>
        </p:nvPicPr>
        <p:blipFill>
          <a:blip r:embed="rId3"/>
          <a:stretch>
            <a:fillRect/>
          </a:stretch>
        </p:blipFill>
        <p:spPr>
          <a:xfrm>
            <a:off x="5832398" y="1073979"/>
            <a:ext cx="5445204" cy="3848540"/>
          </a:xfrm>
          <a:prstGeom prst="rect">
            <a:avLst/>
          </a:prstGeom>
        </p:spPr>
      </p:pic>
    </p:spTree>
    <p:extLst>
      <p:ext uri="{BB962C8B-B14F-4D97-AF65-F5344CB8AC3E}">
        <p14:creationId xmlns:p14="http://schemas.microsoft.com/office/powerpoint/2010/main" val="30027401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944</Words>
  <Application>Microsoft Office PowerPoint</Application>
  <PresentationFormat>Widescreen</PresentationFormat>
  <Paragraphs>70</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Lato Black</vt:lpstr>
      <vt:lpstr>Libre Baskerville</vt:lpstr>
      <vt:lpstr>Office Theme</vt:lpstr>
      <vt:lpstr>PowerPoint Presentation</vt:lpstr>
      <vt:lpstr>PowerPoint Presentation</vt:lpstr>
      <vt:lpstr>Business Problem and Use case Domain understanding</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Swathi Mada</cp:lastModifiedBy>
  <cp:revision>1</cp:revision>
  <dcterms:created xsi:type="dcterms:W3CDTF">2021-02-16T05:19:01Z</dcterms:created>
  <dcterms:modified xsi:type="dcterms:W3CDTF">2024-10-04T10:02:16Z</dcterms:modified>
</cp:coreProperties>
</file>