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72" r:id="rId1"/>
  </p:sldMasterIdLst>
  <p:notesMasterIdLst>
    <p:notesMasterId r:id="rId2"/>
  </p:notesMasterIdLst>
  <p:sldIdLst>
    <p:sldId id="313" r:id="rId3"/>
    <p:sldId id="314" r:id="rId4"/>
    <p:sldId id="315" r:id="rId5"/>
    <p:sldId id="316" r:id="rId6"/>
    <p:sldId id="317" r:id="rId7"/>
    <p:sldId id="318" r:id="rId8"/>
    <p:sldId id="319" r:id="rId9"/>
    <p:sldId id="320" r:id="rId10"/>
    <p:sldId id="321" r:id="rId11"/>
    <p:sldId id="322" r:id="rId12"/>
    <p:sldId id="324" r:id="rId13"/>
    <p:sldId id="325" r:id="rId14"/>
    <p:sldId id="326" r:id="rId15"/>
    <p:sldId id="327" r:id="rId16"/>
    <p:sldId id="328" r:id="rId17"/>
    <p:sldId id="329" r:id="rId18"/>
    <p:sldId id="330"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89" d="100"/>
          <a:sy n="89" d="100"/>
        </p:scale>
        <p:origin x="777"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6"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7"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Slide Image Placeholder 1"/>
          <p:cNvSpPr>
            <a:spLocks noChangeAspect="1" noRot="1" noGrp="1"/>
          </p:cNvSpPr>
          <p:nvPr>
            <p:ph type="sldImg"/>
          </p:nvPr>
        </p:nvSpPr>
        <p:spPr>
          <a:xfrm>
            <a:off x="533400" y="763588"/>
            <a:ext cx="6704013" cy="3771900"/>
          </a:xfrm>
        </p:spPr>
      </p:sp>
      <p:sp>
        <p:nvSpPr>
          <p:cNvPr id="1048599" name="Notes Placeholder 2"/>
          <p:cNvSpPr>
            <a:spLocks noGrp="1"/>
          </p:cNvSpPr>
          <p:nvPr>
            <p:ph type="body" idx="1"/>
          </p:nvPr>
        </p:nvSpPr>
        <p:spPr/>
        <p:txBody>
          <a:bodyPr/>
          <a:p>
            <a:pPr indent="0" marL="158750">
              <a:buNone/>
            </a:pPr>
            <a:endParaRPr b="1" lang="en-US"/>
          </a:p>
        </p:txBody>
      </p:sp>
      <p:sp>
        <p:nvSpPr>
          <p:cNvPr id="1048600"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7" name="Slide Image Placeholder 1"/>
          <p:cNvSpPr>
            <a:spLocks noChangeAspect="1" noRot="1" noGrp="1"/>
          </p:cNvSpPr>
          <p:nvPr>
            <p:ph type="sldImg"/>
          </p:nvPr>
        </p:nvSpPr>
        <p:spPr>
          <a:xfrm>
            <a:off x="381000" y="685800"/>
            <a:ext cx="6096000" cy="3429000"/>
          </a:xfrm>
        </p:spPr>
      </p:sp>
      <p:sp>
        <p:nvSpPr>
          <p:cNvPr id="1048668"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5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1"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4/9/2024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1"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2" name="Holder 3"/>
          <p:cNvSpPr>
            <a:spLocks noGrp="1"/>
          </p:cNvSpPr>
          <p:nvPr>
            <p:ph type="body" idx="1"/>
          </p:nvPr>
        </p:nvSpPr>
        <p:spPr/>
        <p:txBody>
          <a:bodyPr bIns="0" lIns="0" rIns="0" tIns="0"/>
          <a:lstStyle>
            <a:lvl1pPr>
              <a:defRPr b="0" i="0">
                <a:solidFill>
                  <a:schemeClr val="tx1"/>
                </a:solidFill>
              </a:defRPr>
            </a:lvl1pPr>
          </a:lstStyle>
          <a:p/>
        </p:txBody>
      </p:sp>
      <p:sp>
        <p:nvSpPr>
          <p:cNvPr id="1048663"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4"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1048665"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9" name="Shape 28"/>
        <p:cNvGrpSpPr/>
        <p:nvPr/>
      </p:nvGrpSpPr>
      <p:grpSpPr>
        <a:xfrm>
          <a:off x="0" y="0"/>
          <a:ext cx="0" cy="0"/>
          <a:chOff x="0" y="0"/>
          <a:chExt cx="0" cy="0"/>
        </a:xfrm>
      </p:grpSpPr>
      <p:sp>
        <p:nvSpPr>
          <p:cNvPr id="104864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4"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5"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6"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78"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9"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0"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1"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2"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69"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0"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1"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2"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3"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3"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4"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5"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1" name=""/>
        <p:cNvGrpSpPr/>
        <p:nvPr/>
      </p:nvGrpSpPr>
      <p:grpSpPr>
        <a:xfrm>
          <a:off x="0" y="0"/>
          <a:ext cx="0" cy="0"/>
          <a:chOff x="0" y="0"/>
          <a:chExt cx="0" cy="0"/>
        </a:xfrm>
      </p:grpSpPr>
      <p:sp>
        <p:nvSpPr>
          <p:cNvPr id="1048649"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0"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208664" y="2218546"/>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981492" y="3034301"/>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238179" y="3956068"/>
            <a:ext cx="3085196" cy="6375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dirty="0" sz="1100" lang="en-GB">
                <a:solidFill>
                  <a:schemeClr val="tx1"/>
                </a:solidFill>
              </a:rPr>
              <a:t>S</a:t>
            </a:r>
            <a:r>
              <a:rPr dirty="0" sz="1100" lang="en-US">
                <a:solidFill>
                  <a:schemeClr val="tx1"/>
                </a:solidFill>
              </a:rPr>
              <a:t>w</a:t>
            </a:r>
            <a:r>
              <a:rPr dirty="0" sz="1100" lang="en-US">
                <a:solidFill>
                  <a:schemeClr val="tx1"/>
                </a:solidFill>
              </a:rPr>
              <a:t>a</a:t>
            </a:r>
            <a:r>
              <a:rPr dirty="0" sz="1100" lang="en-US">
                <a:solidFill>
                  <a:schemeClr val="tx1"/>
                </a:solidFill>
              </a:rPr>
              <a:t>t</a:t>
            </a:r>
            <a:r>
              <a:rPr dirty="0" sz="1100" lang="en-US">
                <a:solidFill>
                  <a:schemeClr val="tx1"/>
                </a:solidFill>
              </a:rPr>
              <a:t>h</a:t>
            </a:r>
            <a:r>
              <a:rPr dirty="0" sz="1100" lang="en-US">
                <a:solidFill>
                  <a:schemeClr val="tx1"/>
                </a:solidFill>
              </a:rPr>
              <a:t>i</a:t>
            </a:r>
            <a:r>
              <a:rPr dirty="0" sz="1100" lang="en-US">
                <a:solidFill>
                  <a:schemeClr val="tx1"/>
                </a:solidFill>
              </a:rPr>
              <a:t>.</a:t>
            </a:r>
            <a:r>
              <a:rPr dirty="0" sz="1100" lang="en-US">
                <a:solidFill>
                  <a:schemeClr val="tx1"/>
                </a:solidFill>
              </a:rPr>
              <a:t>R</a:t>
            </a:r>
            <a:endParaRPr b="0" cap="none" dirty="0" sz="1100" i="0" lang="en-US" strike="noStrike" u="none">
              <a:solidFill>
                <a:schemeClr val="tx1"/>
              </a:solidFill>
              <a:latin typeface="Arial"/>
              <a:ea typeface="Arial"/>
              <a:cs typeface="Arial"/>
              <a:sym typeface="Arial"/>
            </a:endParaRPr>
          </a:p>
          <a:p>
            <a:pPr>
              <a:spcAft>
                <a:spcPts val="200"/>
              </a:spcAft>
              <a:buClr>
                <a:schemeClr val="bg1"/>
              </a:buClr>
            </a:pPr>
            <a:r>
              <a:rPr b="0" cap="none" dirty="0" sz="1100" i="0" lang="en-US" strike="noStrike" u="none">
                <a:solidFill>
                  <a:schemeClr val="tx1"/>
                </a:solidFill>
                <a:latin typeface="Arial"/>
                <a:ea typeface="Arial"/>
                <a:cs typeface="Arial"/>
                <a:sym typeface="Arial"/>
              </a:rPr>
              <a:t>Student ID :  au51042</a:t>
            </a:r>
            <a:r>
              <a:rPr b="0" cap="none" dirty="0" sz="1100" i="0" lang="en-GB" strike="noStrike" u="none">
                <a:solidFill>
                  <a:schemeClr val="tx1"/>
                </a:solidFill>
                <a:latin typeface="Arial"/>
                <a:ea typeface="Arial"/>
                <a:cs typeface="Arial"/>
                <a:sym typeface="Arial"/>
              </a:rPr>
              <a:t>11041</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6</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endParaRPr b="0" cap="none" dirty="0" sz="1100" i="0" lang="en-US" strike="noStrike" u="none">
              <a:solidFill>
                <a:schemeClr val="tx1"/>
              </a:solidFill>
              <a:latin typeface="Arial"/>
              <a:ea typeface="Arial"/>
              <a:cs typeface="Arial"/>
              <a:sym typeface="Arial"/>
            </a:endParaRPr>
          </a:p>
        </p:txBody>
      </p: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Arunai</a:t>
            </a:r>
            <a:r>
              <a:rPr b="0" cap="none" dirty="0" sz="1100" i="0" lang="en-US" strike="noStrike" u="none">
                <a:solidFill>
                  <a:schemeClr val="tx1"/>
                </a:solidFill>
                <a:latin typeface="Arial"/>
                <a:ea typeface="Arial"/>
                <a:cs typeface="Arial"/>
                <a:sym typeface="Arial"/>
              </a:rPr>
              <a:t> engineering college ,</a:t>
            </a:r>
          </a:p>
          <a:p>
            <a:pPr lvl="0" marR="0" rtl="0">
              <a:lnSpc>
                <a:spcPct val="100000"/>
              </a:lnSpc>
              <a:spcBef>
                <a:spcPts val="0"/>
              </a:spcBef>
              <a:spcAft>
                <a:spcPts val="200"/>
              </a:spcAft>
              <a:buClr>
                <a:schemeClr val="bg1"/>
              </a:buClr>
            </a:pPr>
            <a:r>
              <a:rPr dirty="0" sz="1100" lang="en-US">
                <a:solidFill>
                  <a:schemeClr val="tx1"/>
                </a:solidFill>
              </a:rPr>
              <a:t>Tiruvannamalai</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4" name="TextBox 2"/>
          <p:cNvSpPr txBox="1"/>
          <p:nvPr/>
        </p:nvSpPr>
        <p:spPr>
          <a:xfrm>
            <a:off x="87464" y="492981"/>
            <a:ext cx="8977023" cy="4091940"/>
          </a:xfrm>
          <a:prstGeom prst="rect"/>
          <a:noFill/>
        </p:spPr>
        <p:txBody>
          <a:bodyPr wrap="squar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3. User Interfaces: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4. Implementation: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5. Testing and Evaluation:</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6. Results:</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155850" y="613142"/>
            <a:ext cx="8832300" cy="451933"/>
          </a:xfrm>
        </p:spPr>
        <p:txBody>
          <a:bodyPr/>
          <a:p>
            <a:pPr algn="ctr"/>
            <a:r>
              <a:rPr lang="en-US"/>
              <a:t>Homepage</a:t>
            </a:r>
          </a:p>
        </p:txBody>
      </p:sp>
      <p:pic>
        <p:nvPicPr>
          <p:cNvPr id="2097160" name="Picture 4"/>
          <p:cNvPicPr>
            <a:picLocks noChangeAspect="1"/>
          </p:cNvPicPr>
          <p:nvPr/>
        </p:nvPicPr>
        <p:blipFill>
          <a:blip xmlns:r="http://schemas.openxmlformats.org/officeDocument/2006/relationships" r:embed="rId1"/>
          <a:stretch>
            <a:fillRect/>
          </a:stretch>
        </p:blipFill>
        <p:spPr>
          <a:xfrm>
            <a:off x="564541" y="1209053"/>
            <a:ext cx="6289482" cy="354049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1" name="Title 1"/>
          <p:cNvSpPr>
            <a:spLocks noGrp="1"/>
          </p:cNvSpPr>
          <p:nvPr>
            <p:ph type="title"/>
          </p:nvPr>
        </p:nvSpPr>
        <p:spPr>
          <a:xfrm>
            <a:off x="628560" y="601132"/>
            <a:ext cx="7886430" cy="666517"/>
          </a:xfrm>
        </p:spPr>
        <p:txBody>
          <a:bodyPr/>
          <a:p>
            <a:pPr algn="ctr"/>
            <a:r>
              <a:rPr b="1" dirty="0" lang="en-US"/>
              <a:t>Admin page</a:t>
            </a:r>
          </a:p>
        </p:txBody>
      </p:sp>
      <p:pic>
        <p:nvPicPr>
          <p:cNvPr id="2097161" name="Picture 3"/>
          <p:cNvPicPr>
            <a:picLocks noChangeAspect="1"/>
          </p:cNvPicPr>
          <p:nvPr/>
        </p:nvPicPr>
        <p:blipFill>
          <a:blip xmlns:r="http://schemas.openxmlformats.org/officeDocument/2006/relationships" r:embed="rId1"/>
          <a:stretch>
            <a:fillRect/>
          </a:stretch>
        </p:blipFill>
        <p:spPr>
          <a:xfrm>
            <a:off x="954157" y="1132477"/>
            <a:ext cx="6716341" cy="378001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2" name="Title 1"/>
          <p:cNvSpPr>
            <a:spLocks noGrp="1"/>
          </p:cNvSpPr>
          <p:nvPr>
            <p:ph type="title"/>
          </p:nvPr>
        </p:nvSpPr>
        <p:spPr>
          <a:xfrm>
            <a:off x="628560" y="635000"/>
            <a:ext cx="7886430" cy="632649"/>
          </a:xfrm>
        </p:spPr>
        <p:txBody>
          <a:bodyPr/>
          <a:p>
            <a:pPr algn="ctr"/>
            <a:r>
              <a:rPr b="1" dirty="0" lang="en-US"/>
              <a:t>Finding the bus-Page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341905" y="1106484"/>
            <a:ext cx="6946929" cy="390979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3" name="Title 1"/>
          <p:cNvSpPr>
            <a:spLocks noGrp="1"/>
          </p:cNvSpPr>
          <p:nvPr>
            <p:ph type="title"/>
          </p:nvPr>
        </p:nvSpPr>
        <p:spPr>
          <a:xfrm>
            <a:off x="628560" y="643466"/>
            <a:ext cx="7886430" cy="624183"/>
          </a:xfrm>
        </p:spPr>
        <p:txBody>
          <a:bodyPr/>
          <a:p>
            <a:pPr algn="ctr"/>
            <a:r>
              <a:rPr b="1" dirty="0" lang="en-US"/>
              <a:t>Booking-Page</a:t>
            </a:r>
          </a:p>
        </p:txBody>
      </p:sp>
      <p:pic>
        <p:nvPicPr>
          <p:cNvPr id="2097163" name="Picture 3"/>
          <p:cNvPicPr>
            <a:picLocks noChangeAspect="1"/>
          </p:cNvPicPr>
          <p:nvPr/>
        </p:nvPicPr>
        <p:blipFill>
          <a:blip xmlns:r="http://schemas.openxmlformats.org/officeDocument/2006/relationships" r:embed="rId1"/>
          <a:stretch>
            <a:fillRect/>
          </a:stretch>
        </p:blipFill>
        <p:spPr>
          <a:xfrm>
            <a:off x="230320" y="1184744"/>
            <a:ext cx="6684804" cy="3762268"/>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4" name="Title 1"/>
          <p:cNvSpPr>
            <a:spLocks noGrp="1"/>
          </p:cNvSpPr>
          <p:nvPr>
            <p:ph type="title"/>
          </p:nvPr>
        </p:nvSpPr>
        <p:spPr>
          <a:xfrm>
            <a:off x="215053" y="719666"/>
            <a:ext cx="8421857" cy="547983"/>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0" dirty="0" i="0" lang="en-US">
                <a:solidFill>
                  <a:srgbClr val="374151"/>
                </a:solidFill>
                <a:effectLst/>
                <a:latin typeface="Söhne"/>
              </a:rPr>
            </a:br>
            <a:endParaRPr dirty="0" lang="en-US"/>
          </a:p>
        </p:txBody>
      </p:sp>
      <p:sp>
        <p:nvSpPr>
          <p:cNvPr id="1048655" name="TextBox 3"/>
          <p:cNvSpPr txBox="1"/>
          <p:nvPr/>
        </p:nvSpPr>
        <p:spPr>
          <a:xfrm>
            <a:off x="159026" y="1105231"/>
            <a:ext cx="8769921" cy="1107439"/>
          </a:xfrm>
          <a:prstGeom prst="rect"/>
          <a:noFill/>
        </p:spPr>
        <p:txBody>
          <a:bodyPr wrap="square">
            <a:spAutoFit/>
          </a:bodyPr>
          <a:p>
            <a:r>
              <a:rPr b="0" dirty="0" i="0" lang="en-US">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dirty="0" lang="en-IN"/>
          </a:p>
        </p:txBody>
      </p:sp>
      <p:sp>
        <p:nvSpPr>
          <p:cNvPr id="1048656" name="TextBox 7"/>
          <p:cNvSpPr txBox="1"/>
          <p:nvPr/>
        </p:nvSpPr>
        <p:spPr>
          <a:xfrm>
            <a:off x="159026" y="2059338"/>
            <a:ext cx="6640958" cy="1310640"/>
          </a:xfrm>
          <a:prstGeom prst="rect"/>
          <a:noFill/>
        </p:spPr>
        <p:txBody>
          <a:bodyPr wrap="square">
            <a:spAutoFit/>
          </a:bodyPr>
          <a:p>
            <a:pPr indent="-342900" marL="342900">
              <a:buAutoNum type="arabicPeriod"/>
            </a:pPr>
            <a:r>
              <a:rPr b="1" dirty="0" i="0" lang="en-IN">
                <a:solidFill>
                  <a:srgbClr val="0D0D0D"/>
                </a:solidFill>
                <a:effectLst/>
                <a:latin typeface="Söhne"/>
              </a:rPr>
              <a:t>Mobile Application Development</a:t>
            </a:r>
          </a:p>
          <a:p>
            <a:pPr indent="-342900" marL="342900">
              <a:buAutoNum type="arabicPeriod"/>
            </a:pPr>
            <a:r>
              <a:rPr b="1" dirty="0" i="0" lang="en-US">
                <a:solidFill>
                  <a:srgbClr val="0D0D0D"/>
                </a:solidFill>
                <a:effectLst/>
                <a:latin typeface="Söhne"/>
              </a:rPr>
              <a:t>Integration with Transit APIs</a:t>
            </a:r>
          </a:p>
          <a:p>
            <a:pPr indent="-342900" marL="342900">
              <a:buAutoNum type="arabicPeriod"/>
            </a:pPr>
            <a:r>
              <a:rPr b="1" dirty="0" i="0" lang="en-IN">
                <a:solidFill>
                  <a:srgbClr val="0D0D0D"/>
                </a:solidFill>
                <a:effectLst/>
                <a:latin typeface="Söhne"/>
              </a:rPr>
              <a:t>Personalized Recommendations</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Accessibility Features</a:t>
            </a:r>
            <a:endParaRPr b="1" dirty="0" i="0" lang="en-US">
              <a:solidFill>
                <a:srgbClr val="0D0D0D"/>
              </a:solidFill>
              <a:effectLst/>
              <a:latin typeface="Söhne"/>
            </a:endParaRPr>
          </a:p>
          <a:p>
            <a:pPr indent="-342900" marL="342900">
              <a:buAutoNum type="arabicPeriod"/>
            </a:pPr>
            <a:r>
              <a:rPr b="1" dirty="0" i="0" lang="en-US">
                <a:solidFill>
                  <a:srgbClr val="0D0D0D"/>
                </a:solidFill>
                <a:effectLst/>
                <a:latin typeface="Söhne"/>
              </a:rPr>
              <a:t>Virtual Reality (VR) Seat Selection</a:t>
            </a:r>
            <a:endParaRPr b="1" dirty="0" lang="en-US">
              <a:solidFill>
                <a:srgbClr val="0D0D0D"/>
              </a:solidFill>
              <a:latin typeface="Söhne"/>
            </a:endParaRPr>
          </a:p>
          <a:p>
            <a:pPr indent="-342900" marL="342900">
              <a:buAutoNum type="arabicPeriod"/>
            </a:pPr>
            <a:r>
              <a:rPr b="1" dirty="0" i="0" lang="en-IN">
                <a:solidFill>
                  <a:srgbClr val="0D0D0D"/>
                </a:solidFill>
                <a:effectLst/>
                <a:latin typeface="Söhne"/>
              </a:rPr>
              <a:t>Enhanced Security Measures</a:t>
            </a: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7"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8" name="Rectangle 1"/>
          <p:cNvSpPr>
            <a:spLocks noChangeArrowheads="1"/>
          </p:cNvSpPr>
          <p:nvPr/>
        </p:nvSpPr>
        <p:spPr bwMode="auto">
          <a:xfrm>
            <a:off x="0" y="1744441"/>
            <a:ext cx="8849802" cy="1958341"/>
          </a:xfrm>
          <a:prstGeom prst="rect"/>
          <a:solidFill>
            <a:srgbClr val="FFFFFF"/>
          </a:solid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6"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2"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3" name="Rectangle: Rounded Corners 15"/>
          <p:cNvSpPr/>
          <p:nvPr/>
        </p:nvSpPr>
        <p:spPr>
          <a:xfrm>
            <a:off x="958215"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4"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5"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6"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Abstract</a:t>
            </a:r>
            <a:endParaRPr dirty="0" sz="1600" lang="en-IN"/>
          </a:p>
        </p:txBody>
      </p:sp>
      <p:cxnSp>
        <p:nvCxnSpPr>
          <p:cNvPr id="3145729"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0" name="Google Shape;61;g5fab984687_2_0"/>
          <p:cNvSpPr txBox="1"/>
          <p:nvPr/>
        </p:nvSpPr>
        <p:spPr>
          <a:xfrm>
            <a:off x="138652" y="4713110"/>
            <a:ext cx="37122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ChatGPT,Google,WikiPedia</a:t>
            </a:r>
            <a:endParaRPr dirty="0" sz="1000" lang="en-IN">
              <a:solidFill>
                <a:schemeClr val="tx1"/>
              </a:solidFill>
            </a:endParaRPr>
          </a:p>
        </p:txBody>
      </p:sp>
      <p:sp>
        <p:nvSpPr>
          <p:cNvPr id="1048611" name="TextBox 4"/>
          <p:cNvSpPr txBox="1"/>
          <p:nvPr/>
        </p:nvSpPr>
        <p:spPr>
          <a:xfrm>
            <a:off x="215776" y="1041592"/>
            <a:ext cx="8797192" cy="3342641"/>
          </a:xfrm>
          <a:prstGeom prst="rect"/>
          <a:noFill/>
        </p:spPr>
        <p:txBody>
          <a:bodyPr wrap="square">
            <a:spAutoFit/>
          </a:bodyPr>
          <a:p>
            <a:pPr algn="l" indent="-285750" marL="285750">
              <a:buFont typeface="Arial" panose="020B0604020202020204" pitchFamily="34" charset="0"/>
              <a:buChar char="•"/>
            </a:pPr>
            <a:r>
              <a:rPr b="0" dirty="0" i="0" lang="en-US">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algn="l" indent="-285750" marL="285750">
              <a:buFont typeface="Arial" panose="020B0604020202020204" pitchFamily="34" charset="0"/>
              <a:buChar char="•"/>
            </a:pPr>
            <a:r>
              <a:rPr b="0" dirty="0" i="0" lang="en-US">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algn="l" indent="-285750" marL="285750">
              <a:buFont typeface="Arial" panose="020B0604020202020204" pitchFamily="34" charset="0"/>
              <a:buChar char="•"/>
            </a:pPr>
            <a:r>
              <a:rPr b="0" dirty="0" i="0" lang="en-US">
                <a:solidFill>
                  <a:srgbClr val="0D0D0D"/>
                </a:solidFill>
                <a:effectLst/>
                <a:latin typeface="Söhne"/>
              </a:rPr>
              <a:t>Key components of the system include real-time seat availability updates, route management tools, and integration with popular payment gateways to facilitate seamless transactions. </a:t>
            </a:r>
            <a:r>
              <a:rPr dirty="0" lang="en-US">
                <a:solidFill>
                  <a:srgbClr val="0D0D0D"/>
                </a:solidFill>
                <a:latin typeface="Söhne"/>
              </a:rPr>
              <a:t>T</a:t>
            </a:r>
            <a:r>
              <a:rPr b="0" dirty="0" i="0" lang="en-US">
                <a:solidFill>
                  <a:srgbClr val="0D0D0D"/>
                </a:solidFill>
                <a:effectLst/>
                <a:latin typeface="Söhne"/>
              </a:rPr>
              <a:t>he system provides efficient data management and retrieval, optimizing performance and scalability.</a:t>
            </a:r>
          </a:p>
          <a:p>
            <a:pPr algn="l" indent="-285750" marL="285750">
              <a:buFont typeface="Arial" panose="020B0604020202020204" pitchFamily="34" charset="0"/>
              <a:buChar char="•"/>
            </a:pPr>
            <a:r>
              <a:rPr b="0" dirty="0" i="0" lang="en-US">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4"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8651" y="4714171"/>
            <a:ext cx="8596471" cy="321202"/>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100" i="0" lang="en-IN">
                <a:solidFill>
                  <a:srgbClr val="0D0D0D"/>
                </a:solidFill>
                <a:effectLst/>
                <a:latin typeface="Söhne"/>
              </a:rPr>
              <a:t>Google Scholar-</a:t>
            </a:r>
            <a:r>
              <a:rPr b="0" dirty="0" sz="1100" i="0" lang="en-US">
                <a:solidFill>
                  <a:srgbClr val="0D0D0D"/>
                </a:solidFill>
                <a:effectLst/>
                <a:latin typeface="Söhne"/>
              </a:rPr>
              <a:t>Market research and analysis of existing bus reservation systems and their shortcomings.</a:t>
            </a:r>
          </a:p>
          <a:p>
            <a:pPr>
              <a:buSzPts val="2800"/>
            </a:pPr>
            <a:endParaRPr dirty="0" sz="1000" lang="en-IN">
              <a:solidFill>
                <a:schemeClr val="tx1"/>
              </a:solidFill>
            </a:endParaRPr>
          </a:p>
        </p:txBody>
      </p:sp>
      <p:sp>
        <p:nvSpPr>
          <p:cNvPr id="1048616" name="TextBox 4"/>
          <p:cNvSpPr txBox="1"/>
          <p:nvPr/>
        </p:nvSpPr>
        <p:spPr>
          <a:xfrm>
            <a:off x="223024" y="1390184"/>
            <a:ext cx="8237035" cy="3323987"/>
          </a:xfrm>
          <a:prstGeom prst="rect"/>
          <a:noFill/>
        </p:spPr>
        <p:txBody>
          <a:bodyPr wrap="square">
            <a:spAutoFit/>
          </a:bodyPr>
          <a:p>
            <a:pPr indent="-342900" marL="342900">
              <a:buFont typeface="+mj-lt"/>
              <a:buAutoNum type="arabicPeriod"/>
            </a:pPr>
            <a:r>
              <a:rPr b="0" dirty="0" i="0" lang="en-US">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algn="l" indent="-342900" marL="342900">
              <a:buFont typeface="+mj-lt"/>
              <a:buAutoNum type="arabicPeriod"/>
            </a:pPr>
            <a:r>
              <a:rPr b="0" dirty="0" i="0" lang="en-US">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algn="l" indent="-342900" marL="342900">
              <a:buFont typeface="+mj-lt"/>
              <a:buAutoNum type="arabicPeriod"/>
            </a:pPr>
            <a:r>
              <a:rPr b="0" dirty="0" i="0" lang="en-US">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0" name="Google Shape;61;g5fab984687_2_0"/>
          <p:cNvSpPr txBox="1"/>
          <p:nvPr/>
        </p:nvSpPr>
        <p:spPr>
          <a:xfrm>
            <a:off x="138651" y="4713110"/>
            <a:ext cx="7548255"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 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21" name="TextBox 4"/>
          <p:cNvSpPr txBox="1"/>
          <p:nvPr/>
        </p:nvSpPr>
        <p:spPr>
          <a:xfrm>
            <a:off x="131032" y="1129997"/>
            <a:ext cx="8834548" cy="2123440"/>
          </a:xfrm>
          <a:prstGeom prst="rect"/>
          <a:noFill/>
        </p:spPr>
        <p:txBody>
          <a:bodyPr wrap="square">
            <a:spAutoFit/>
          </a:bodyPr>
          <a:p>
            <a:pPr algn="l"/>
            <a:r>
              <a:rPr b="0" dirty="0" i="0" lang="en-US">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b="0" dirty="0" i="0" lang="en-US">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b="0" dirty="0" i="0" lang="en-US">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b="0" dirty="0" i="0" lang="en-US">
                <a:solidFill>
                  <a:srgbClr val="0D0D0D"/>
                </a:solidFill>
                <a:effectLst/>
                <a:latin typeface="Söhne"/>
              </a:rPr>
              <a:t>To create a scalable and extensible system capable of accommodating future enhancements and growing user demands.</a:t>
            </a:r>
          </a:p>
          <a:p>
            <a:pPr algn="l"/>
            <a:endParaRPr b="0" dirty="0" i="0" lang="en-US">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4"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25" name="TextBox 10"/>
          <p:cNvSpPr txBox="1"/>
          <p:nvPr/>
        </p:nvSpPr>
        <p:spPr>
          <a:xfrm>
            <a:off x="138533" y="1102220"/>
            <a:ext cx="8866934" cy="2529841"/>
          </a:xfrm>
          <a:prstGeom prst="rect"/>
          <a:noFill/>
        </p:spPr>
        <p:txBody>
          <a:bodyPr wrap="square">
            <a:spAutoFit/>
          </a:bodyPr>
          <a:p>
            <a:pPr algn="l">
              <a:buFont typeface="+mj-lt"/>
              <a:buAutoNum type="arabicPeriod"/>
            </a:pPr>
            <a:r>
              <a:rPr b="1" dirty="0" i="0" lang="en-US">
                <a:solidFill>
                  <a:srgbClr val="0D0D0D"/>
                </a:solidFill>
                <a:effectLst/>
                <a:latin typeface="Söhne"/>
              </a:rPr>
              <a:t>User-friendly Booking Interface</a:t>
            </a:r>
            <a:r>
              <a:rPr b="0" dirty="0" i="0" lang="en-US">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b="1" dirty="0" i="0" lang="en-US">
                <a:solidFill>
                  <a:srgbClr val="0D0D0D"/>
                </a:solidFill>
                <a:effectLst/>
                <a:latin typeface="Söhne"/>
              </a:rPr>
              <a:t>Real-time Updates</a:t>
            </a:r>
            <a:r>
              <a:rPr b="0" dirty="0" i="0" lang="en-US">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b="1" dirty="0" i="0" lang="en-US">
                <a:solidFill>
                  <a:srgbClr val="0D0D0D"/>
                </a:solidFill>
                <a:effectLst/>
                <a:latin typeface="Söhne"/>
              </a:rPr>
              <a:t>Administrative Dashboard</a:t>
            </a:r>
            <a:r>
              <a:rPr b="0" dirty="0" i="0" lang="en-US">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b="1" dirty="0" i="0" lang="en-US">
                <a:solidFill>
                  <a:srgbClr val="0D0D0D"/>
                </a:solidFill>
                <a:effectLst/>
                <a:latin typeface="Söhne"/>
              </a:rPr>
              <a:t>Scalability and Extensibility</a:t>
            </a:r>
            <a:r>
              <a:rPr b="0" dirty="0" i="0" lang="en-US">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654464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b="0" dirty="0" sz="1000" i="0" lang="en-IN">
                <a:solidFill>
                  <a:srgbClr val="0D0D0D"/>
                </a:solidFill>
                <a:effectLst/>
                <a:latin typeface="Söhne"/>
              </a:rPr>
              <a:t>Source: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1" y="4713110"/>
            <a:ext cx="6737933"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b="0" dirty="0" sz="1000" i="0" lang="en-IN">
                <a:solidFill>
                  <a:srgbClr val="0D0D0D"/>
                </a:solidFill>
                <a:effectLst/>
                <a:latin typeface="Söhne"/>
              </a:rPr>
              <a:t> Google Scholar-</a:t>
            </a:r>
            <a:r>
              <a:rPr b="0" dirty="0" sz="1000" i="0" lang="en-US">
                <a:solidFill>
                  <a:srgbClr val="0D0D0D"/>
                </a:solidFill>
                <a:effectLst/>
                <a:latin typeface="Söhne"/>
              </a:rPr>
              <a:t>Market research and analysis of existing bus reservation systems and their shortcomings</a:t>
            </a:r>
            <a:endParaRPr dirty="0" sz="1000" lang="en-IN">
              <a:solidFill>
                <a:schemeClr val="tx1"/>
              </a:solidFill>
            </a:endParaRPr>
          </a:p>
        </p:txBody>
      </p:sp>
      <p:sp>
        <p:nvSpPr>
          <p:cNvPr id="1048631" name="Rectangle 2"/>
          <p:cNvSpPr>
            <a:spLocks noChangeArrowheads="1"/>
          </p:cNvSpPr>
          <p:nvPr/>
        </p:nvSpPr>
        <p:spPr bwMode="auto">
          <a:xfrm>
            <a:off x="138651" y="-2731173"/>
            <a:ext cx="9005347" cy="6162041"/>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marL="457200">
              <a:spcBef>
                <a:spcPct val="0"/>
              </a:spcBef>
              <a:spcAft>
                <a:spcPct val="0"/>
              </a:spcAft>
              <a:defRPr>
                <a:solidFill>
                  <a:schemeClr val="tx1"/>
                </a:solidFill>
                <a:latin typeface="Arial" panose="020B0604020202020204" pitchFamily="34" charset="0"/>
              </a:defRPr>
            </a:lvl2pPr>
            <a:lvl3pPr eaLnBrk="0" fontAlgn="base" hangingPunct="0" marL="914400">
              <a:spcBef>
                <a:spcPct val="0"/>
              </a:spcBef>
              <a:spcAft>
                <a:spcPct val="0"/>
              </a:spcAft>
              <a:defRPr>
                <a:solidFill>
                  <a:schemeClr val="tx1"/>
                </a:solidFill>
                <a:latin typeface="Arial" panose="020B0604020202020204" pitchFamily="34" charset="0"/>
              </a:defRPr>
            </a:lvl3pPr>
            <a:lvl4pPr eaLnBrk="0" fontAlgn="base" hangingPunct="0" marL="1371600">
              <a:spcBef>
                <a:spcPct val="0"/>
              </a:spcBef>
              <a:spcAft>
                <a:spcPct val="0"/>
              </a:spcAft>
              <a:defRPr>
                <a:solidFill>
                  <a:schemeClr val="tx1"/>
                </a:solidFill>
                <a:latin typeface="Arial" panose="020B0604020202020204" pitchFamily="34" charset="0"/>
              </a:defRPr>
            </a:lvl4pPr>
            <a:lvl5pPr eaLnBrk="0" fontAlgn="base" hangingPunct="0" marL="1828800">
              <a:spcBef>
                <a:spcPct val="0"/>
              </a:spcBef>
              <a:spcAft>
                <a:spcPct val="0"/>
              </a:spcAft>
              <a:defRPr>
                <a:solidFill>
                  <a:schemeClr val="tx1"/>
                </a:solidFill>
                <a:latin typeface="Arial" panose="020B0604020202020204" pitchFamily="34" charset="0"/>
              </a:defRPr>
            </a:lvl5pPr>
            <a:lvl6pPr eaLnBrk="0" fontAlgn="base" hangingPunct="0" marL="2286000">
              <a:spcBef>
                <a:spcPct val="0"/>
              </a:spcBef>
              <a:spcAft>
                <a:spcPct val="0"/>
              </a:spcAft>
              <a:defRPr>
                <a:solidFill>
                  <a:schemeClr val="tx1"/>
                </a:solidFill>
                <a:latin typeface="Arial" panose="020B0604020202020204" pitchFamily="34" charset="0"/>
              </a:defRPr>
            </a:lvl6pPr>
            <a:lvl7pPr eaLnBrk="0" fontAlgn="base" hangingPunct="0" marL="2743200">
              <a:spcBef>
                <a:spcPct val="0"/>
              </a:spcBef>
              <a:spcAft>
                <a:spcPct val="0"/>
              </a:spcAft>
              <a:defRPr>
                <a:solidFill>
                  <a:schemeClr val="tx1"/>
                </a:solidFill>
                <a:latin typeface="Arial" panose="020B0604020202020204" pitchFamily="34" charset="0"/>
              </a:defRPr>
            </a:lvl7pPr>
            <a:lvl8pPr eaLnBrk="0" fontAlgn="base" hangingPunct="0" marL="3200400">
              <a:spcBef>
                <a:spcPct val="0"/>
              </a:spcBef>
              <a:spcAft>
                <a:spcPct val="0"/>
              </a:spcAft>
              <a:defRPr>
                <a:solidFill>
                  <a:schemeClr val="tx1"/>
                </a:solidFill>
                <a:latin typeface="Arial" panose="020B0604020202020204" pitchFamily="34" charset="0"/>
              </a:defRPr>
            </a:lvl8pPr>
            <a:lvl9pPr eaLnBrk="0" fontAlgn="base" hangingPunct="0" marL="365760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1" dirty="0" sz="1800" lang="en-US"/>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Project Deliverables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Fully functional bus reservation system deployed on a web server.</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User documentation and guides for utilizing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Administrative documentation for managing and maintaining the system.</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i="0" kumimoji="0" lang="en-US" normalizeH="0" strike="noStrike" u="none">
                <a:ln>
                  <a:noFill/>
                </a:ln>
                <a:solidFill>
                  <a:schemeClr val="tx1"/>
                </a:solidFill>
                <a:effectLst/>
                <a:latin typeface="Arial" panose="020B0604020202020204" pitchFamily="34" charset="0"/>
              </a:rPr>
              <a:t>Source code repository containing all project files and assets.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6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200" i="0" kumimoji="0" lang="en-US" normalizeH="0" strike="noStrike" u="none">
                <a:ln>
                  <a:noFill/>
                </a:ln>
                <a:solidFill>
                  <a:srgbClr val="0D0D0D"/>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4"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5"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4"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15019" y="586811"/>
            <a:ext cx="8798283" cy="428743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lang="en-IN">
                <a:solidFill>
                  <a:srgbClr val="213163"/>
                </a:solidFill>
              </a:rPr>
              <a:t>Modelling &amp; Results </a:t>
            </a:r>
            <a:br>
              <a:rPr b="1" dirty="0" lang="en-IN">
                <a:solidFill>
                  <a:srgbClr val="213163"/>
                </a:solidFill>
              </a:rPr>
            </a:br>
            <a:br>
              <a:rPr b="1" dirty="0" lang="en-IN">
                <a:solidFill>
                  <a:srgbClr val="213163"/>
                </a:solidFill>
              </a:rPr>
            </a:br>
            <a:endParaRPr dirty="0" lang="en-IN"/>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40" name="Rectangle 3"/>
          <p:cNvSpPr>
            <a:spLocks noChangeArrowheads="1"/>
          </p:cNvSpPr>
          <p:nvPr/>
        </p:nvSpPr>
        <p:spPr bwMode="auto">
          <a:xfrm>
            <a:off x="138652" y="979581"/>
            <a:ext cx="8798284" cy="37236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1. System Architecture:</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Frontend: Developed using HTML/CSS/JavaScript and Django templates for user interfaces.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300" i="0" kumimoji="0" lang="en-US" normalizeH="0" strike="noStrike" u="none">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300" i="0" kumimoji="0" lang="en-US" normalizeH="0" strike="noStrike" u="none">
                <a:ln>
                  <a:noFill/>
                </a:ln>
                <a:solidFill>
                  <a:schemeClr val="tx1"/>
                </a:solidFill>
                <a:effectLst/>
                <a:latin typeface="Arial" panose="020B0604020202020204" pitchFamily="34" charset="0"/>
              </a:rPr>
              <a:t>2. Data Modeling:</a:t>
            </a:r>
            <a:endParaRPr altLang="en-US" baseline="0" b="0" cap="none" dirty="0" sz="13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300" i="0" kumimoji="0" lang="en-US" normalizeH="0" strike="noStrike" u="none">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i="0" kumimoji="0" lang="en-US" normalizeH="0" strike="noStrike" u="none">
              <a:ln>
                <a:noFill/>
              </a:ln>
              <a:solidFill>
                <a:schemeClr val="tx1"/>
              </a:solidFill>
              <a:effectLst/>
              <a:latin typeface="Arial" panose="020B0604020202020204" pitchFamily="34" charset="0"/>
            </a:endParaRPr>
          </a:p>
        </p:txBody>
      </p:sp>
      <p:sp>
        <p:nvSpPr>
          <p:cNvPr id="1048641" name="Rectangle 4"/>
          <p:cNvSpPr>
            <a:spLocks noChangeArrowheads="1"/>
          </p:cNvSpPr>
          <p:nvPr/>
        </p:nvSpPr>
        <p:spPr bwMode="auto">
          <a:xfrm>
            <a:off x="0" y="-261610"/>
            <a:ext cx="184731" cy="52322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i="0" kumimoji="0" lang="en-US" normalizeH="0" strike="noStrike" u="none">
                <a:ln>
                  <a:noFill/>
                </a:ln>
                <a:solidFill>
                  <a:srgbClr val="000000"/>
                </a:solidFill>
                <a:effectLst/>
                <a:latin typeface="Söhne"/>
              </a:rPr>
            </a:br>
            <a:endParaRPr altLang="en-US" baseline="0" b="0" cap="none"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slvpriya03@gmail.com</cp:lastModifiedBy>
  <dcterms:created xsi:type="dcterms:W3CDTF">2024-04-09T21:16:48Z</dcterms:created>
  <dcterms:modified xsi:type="dcterms:W3CDTF">2024-04-10T08:18:15Z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deb4452d1f084c399474c69e9bea71d0</vt:lpwstr>
  </property>
</Properties>
</file>