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6"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2" d="100"/>
          <a:sy n="82" d="100"/>
        </p:scale>
        <p:origin x="103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latin typeface="Algerian" panose="04020705040A02060702" pitchFamily="82" charset="0"/>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707886"/>
          </a:xfrm>
          <a:prstGeom prst="rect">
            <a:avLst/>
          </a:prstGeom>
          <a:noFill/>
        </p:spPr>
        <p:txBody>
          <a:bodyPr wrap="square" rtlCol="0">
            <a:spAutoFit/>
          </a:bodyPr>
          <a:lstStyle/>
          <a:p>
            <a:r>
              <a:rPr lang="en-US" sz="2000" dirty="0">
                <a:solidFill>
                  <a:srgbClr val="161D23"/>
                </a:solidFill>
                <a:latin typeface="Algerian" panose="04020705040A02060702" pitchFamily="82" charset="0"/>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170123" y="3634921"/>
            <a:ext cx="1701209"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Bodoni MT Black" panose="02070A03080606020203" pitchFamily="18" charset="0"/>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36420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800" b="0" i="0" u="none" strike="noStrike" cap="none" dirty="0">
                <a:solidFill>
                  <a:schemeClr val="tx1"/>
                </a:solidFill>
                <a:latin typeface="Arial Black" panose="020B0A04020102020204" pitchFamily="34" charset="0"/>
                <a:sym typeface="Arial"/>
              </a:rPr>
              <a:t>Student Name : </a:t>
            </a:r>
            <a:r>
              <a:rPr lang="en-US" sz="800" dirty="0">
                <a:solidFill>
                  <a:schemeClr val="tx1"/>
                </a:solidFill>
                <a:latin typeface="Arial Black" panose="020B0A04020102020204" pitchFamily="34" charset="0"/>
              </a:rPr>
              <a:t>Swathi K</a:t>
            </a:r>
            <a:endParaRPr lang="en-US" sz="800" b="0" i="0" u="none" strike="noStrike" cap="none" dirty="0">
              <a:solidFill>
                <a:schemeClr val="tx1"/>
              </a:solidFill>
              <a:latin typeface="Arial Black" panose="020B0A04020102020204" pitchFamily="34" charset="0"/>
              <a:sym typeface="Arial"/>
            </a:endParaRPr>
          </a:p>
          <a:p>
            <a:pPr marR="0" lvl="0" rtl="0">
              <a:lnSpc>
                <a:spcPct val="100000"/>
              </a:lnSpc>
              <a:spcBef>
                <a:spcPts val="0"/>
              </a:spcBef>
              <a:spcAft>
                <a:spcPts val="200"/>
              </a:spcAft>
              <a:buClr>
                <a:schemeClr val="bg1"/>
              </a:buClr>
            </a:pPr>
            <a:r>
              <a:rPr lang="en-US" sz="800" b="0" i="0" u="none" strike="noStrike" cap="none" dirty="0">
                <a:solidFill>
                  <a:schemeClr val="tx1"/>
                </a:solidFill>
                <a:latin typeface="Arial Black" panose="020B0A04020102020204" pitchFamily="34" charset="0"/>
                <a:sym typeface="Arial"/>
              </a:rPr>
              <a:t>Student ID : </a:t>
            </a:r>
            <a:r>
              <a:rPr lang="en-US" sz="800" dirty="0">
                <a:solidFill>
                  <a:schemeClr val="tx1"/>
                </a:solidFill>
                <a:latin typeface="Arial Black" panose="020B0A04020102020204" pitchFamily="34" charset="0"/>
              </a:rPr>
              <a:t>au713921104051</a:t>
            </a:r>
            <a:endParaRPr lang="en-US" sz="800" b="0" i="0" u="none" strike="noStrike" cap="none" dirty="0">
              <a:solidFill>
                <a:schemeClr val="tx1"/>
              </a:solidFill>
              <a:latin typeface="Arial Black" panose="020B0A04020102020204" pitchFamily="34" charset="0"/>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672833" y="362424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dirty="0">
                <a:solidFill>
                  <a:schemeClr val="tx1"/>
                </a:solidFill>
                <a:latin typeface="Bodoni MT Black" panose="02070A03080606020203" pitchFamily="18" charset="0"/>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50783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900" b="0" i="0" u="none" strike="noStrike" cap="none" dirty="0">
                <a:solidFill>
                  <a:schemeClr val="tx1"/>
                </a:solidFill>
                <a:latin typeface="Arial Black" panose="020B0A04020102020204" pitchFamily="34" charset="0"/>
                <a:sym typeface="Arial"/>
              </a:rPr>
              <a:t>Sri Ranganathar Institute of Engineering &amp;Technology -</a:t>
            </a:r>
            <a:r>
              <a:rPr lang="en-US" sz="900" dirty="0">
                <a:solidFill>
                  <a:schemeClr val="tx1"/>
                </a:solidFill>
                <a:latin typeface="Arial Black" panose="020B0A04020102020204" pitchFamily="34" charset="0"/>
              </a:rPr>
              <a:t>C</a:t>
            </a:r>
            <a:r>
              <a:rPr lang="en-US" sz="900" b="0" i="0" u="none" strike="noStrike" cap="none" dirty="0">
                <a:solidFill>
                  <a:schemeClr val="tx1"/>
                </a:solidFill>
                <a:latin typeface="Arial Black" panose="020B0A04020102020204" pitchFamily="34" charset="0"/>
                <a:sym typeface="Arial"/>
              </a:rPr>
              <a:t>oimbatore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latin typeface="Algerian" panose="04020705040A02060702" pitchFamily="82" charset="0"/>
              </a:rPr>
              <a:t>Homepage</a:t>
            </a:r>
          </a:p>
        </p:txBody>
      </p:sp>
      <p:pic>
        <p:nvPicPr>
          <p:cNvPr id="6" name="Picture 5">
            <a:extLst>
              <a:ext uri="{FF2B5EF4-FFF2-40B4-BE49-F238E27FC236}">
                <a16:creationId xmlns:a16="http://schemas.microsoft.com/office/drawing/2014/main" id="{74E16784-DDBF-12F1-23FA-EC4C0438789D}"/>
              </a:ext>
            </a:extLst>
          </p:cNvPr>
          <p:cNvPicPr>
            <a:picLocks noChangeAspect="1"/>
          </p:cNvPicPr>
          <p:nvPr/>
        </p:nvPicPr>
        <p:blipFill>
          <a:blip r:embed="rId2"/>
          <a:stretch>
            <a:fillRect/>
          </a:stretch>
        </p:blipFill>
        <p:spPr>
          <a:xfrm>
            <a:off x="1445217" y="1198127"/>
            <a:ext cx="6253566" cy="351763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600" b="1" dirty="0">
                <a:latin typeface="Algerian" panose="04020705040A02060702" pitchFamily="82" charset="0"/>
              </a:rPr>
              <a:t>USER PROFILE</a:t>
            </a:r>
          </a:p>
        </p:txBody>
      </p:sp>
      <p:pic>
        <p:nvPicPr>
          <p:cNvPr id="5" name="Picture 4">
            <a:extLst>
              <a:ext uri="{FF2B5EF4-FFF2-40B4-BE49-F238E27FC236}">
                <a16:creationId xmlns:a16="http://schemas.microsoft.com/office/drawing/2014/main" id="{761E025B-9660-DEE4-839B-161796D05DF5}"/>
              </a:ext>
            </a:extLst>
          </p:cNvPr>
          <p:cNvPicPr>
            <a:picLocks noChangeAspect="1"/>
          </p:cNvPicPr>
          <p:nvPr/>
        </p:nvPicPr>
        <p:blipFill>
          <a:blip r:embed="rId2"/>
          <a:stretch>
            <a:fillRect/>
          </a:stretch>
        </p:blipFill>
        <p:spPr>
          <a:xfrm>
            <a:off x="1135026" y="1267649"/>
            <a:ext cx="6873497" cy="33477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1800" b="1" dirty="0">
                <a:latin typeface="Algerian" panose="04020705040A02060702" pitchFamily="82" charset="0"/>
              </a:rPr>
              <a:t>ADMIN-Page</a:t>
            </a:r>
          </a:p>
        </p:txBody>
      </p:sp>
      <p:pic>
        <p:nvPicPr>
          <p:cNvPr id="4" name="Picture 3">
            <a:extLst>
              <a:ext uri="{FF2B5EF4-FFF2-40B4-BE49-F238E27FC236}">
                <a16:creationId xmlns:a16="http://schemas.microsoft.com/office/drawing/2014/main" id="{BC4FE649-1146-A89D-2E22-28EDAAA84A9C}"/>
              </a:ext>
            </a:extLst>
          </p:cNvPr>
          <p:cNvPicPr>
            <a:picLocks noChangeAspect="1"/>
          </p:cNvPicPr>
          <p:nvPr/>
        </p:nvPicPr>
        <p:blipFill>
          <a:blip r:embed="rId2"/>
          <a:stretch>
            <a:fillRect/>
          </a:stretch>
        </p:blipFill>
        <p:spPr>
          <a:xfrm>
            <a:off x="1444786" y="1201119"/>
            <a:ext cx="6254427" cy="351811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705342" y="441042"/>
            <a:ext cx="7886430" cy="624183"/>
          </a:xfrm>
        </p:spPr>
        <p:txBody>
          <a:bodyPr/>
          <a:lstStyle/>
          <a:p>
            <a:pPr algn="ctr"/>
            <a:r>
              <a:rPr lang="en-US" sz="1800" b="1" dirty="0">
                <a:latin typeface="Algerian" panose="04020705040A02060702" pitchFamily="82" charset="0"/>
              </a:rPr>
              <a:t>Departments-Page</a:t>
            </a:r>
          </a:p>
        </p:txBody>
      </p:sp>
      <p:pic>
        <p:nvPicPr>
          <p:cNvPr id="4" name="Picture 3">
            <a:extLst>
              <a:ext uri="{FF2B5EF4-FFF2-40B4-BE49-F238E27FC236}">
                <a16:creationId xmlns:a16="http://schemas.microsoft.com/office/drawing/2014/main" id="{D5F2A8BA-3C2E-A81B-78D0-AFFFA7F61879}"/>
              </a:ext>
            </a:extLst>
          </p:cNvPr>
          <p:cNvPicPr>
            <a:picLocks noChangeAspect="1"/>
          </p:cNvPicPr>
          <p:nvPr/>
        </p:nvPicPr>
        <p:blipFill>
          <a:blip r:embed="rId2"/>
          <a:stretch>
            <a:fillRect/>
          </a:stretch>
        </p:blipFill>
        <p:spPr>
          <a:xfrm>
            <a:off x="1015054" y="943944"/>
            <a:ext cx="7113891" cy="40015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48862" y="642886"/>
            <a:ext cx="11552152" cy="529780"/>
          </a:xfrm>
        </p:spPr>
        <p:txBody>
          <a:bodyPr/>
          <a:lstStyle/>
          <a:p>
            <a:r>
              <a:rPr lang="en-IN" sz="2000" b="1" dirty="0">
                <a:solidFill>
                  <a:srgbClr val="213163"/>
                </a:solidFill>
                <a:latin typeface="Algerian" panose="04020705040A02060702" pitchFamily="82" charset="0"/>
              </a:rPr>
              <a:t>Future </a:t>
            </a:r>
            <a:r>
              <a:rPr lang="en-US" sz="2000" b="1" dirty="0">
                <a:solidFill>
                  <a:srgbClr val="213163"/>
                </a:solidFill>
                <a:latin typeface="Algerian" panose="04020705040A02060702" pitchFamily="82" charset="0"/>
              </a:rPr>
              <a:t>Enhancements</a:t>
            </a:r>
            <a:r>
              <a:rPr lang="en-US" sz="2000" b="1" dirty="0">
                <a:solidFill>
                  <a:srgbClr val="374151"/>
                </a:solidFill>
                <a:latin typeface="Algerian" panose="04020705040A02060702" pitchFamily="82" charset="0"/>
                <a:cs typeface="Times New Roman" panose="02020603050405020304" pitchFamily="18" charset="0"/>
              </a:rPr>
              <a:t>:</a:t>
            </a:r>
            <a:br>
              <a:rPr lang="en-US" sz="2000" b="0" i="0" dirty="0">
                <a:solidFill>
                  <a:srgbClr val="374151"/>
                </a:solidFill>
                <a:effectLst/>
                <a:latin typeface="Algerian" panose="04020705040A02060702" pitchFamily="82" charset="0"/>
              </a:rPr>
            </a:br>
            <a:endParaRPr lang="en-US" sz="2000" dirty="0">
              <a:latin typeface="Algerian" panose="04020705040A02060702" pitchFamily="82" charset="0"/>
            </a:endParaRPr>
          </a:p>
        </p:txBody>
      </p:sp>
      <p:sp>
        <p:nvSpPr>
          <p:cNvPr id="4" name="TextBox 3">
            <a:extLst>
              <a:ext uri="{FF2B5EF4-FFF2-40B4-BE49-F238E27FC236}">
                <a16:creationId xmlns:a16="http://schemas.microsoft.com/office/drawing/2014/main" id="{F8265D52-4FF8-A1B4-B8A8-6ECC342E006F}"/>
              </a:ext>
            </a:extLst>
          </p:cNvPr>
          <p:cNvSpPr txBox="1"/>
          <p:nvPr/>
        </p:nvSpPr>
        <p:spPr>
          <a:xfrm>
            <a:off x="48862" y="1368060"/>
            <a:ext cx="8718211" cy="1384995"/>
          </a:xfrm>
          <a:prstGeom prst="rect">
            <a:avLst/>
          </a:prstGeom>
          <a:noFill/>
        </p:spPr>
        <p:txBody>
          <a:bodyPr wrap="square">
            <a:spAutoFit/>
          </a:bodyPr>
          <a:lstStyle/>
          <a:p>
            <a:pPr marL="285750" indent="-285750">
              <a:buFont typeface="Wingdings" panose="05000000000000000000" pitchFamily="2" charset="2"/>
              <a:buChar char="Ø"/>
            </a:pPr>
            <a:r>
              <a:rPr lang="en-IN" dirty="0">
                <a:latin typeface="Arial Black" panose="020B0A04020102020204" pitchFamily="34" charset="0"/>
              </a:rPr>
              <a:t>Potential improvements or additional features for future  iterations.</a:t>
            </a:r>
          </a:p>
          <a:p>
            <a:pPr marL="285750" indent="-285750">
              <a:buFont typeface="Wingdings" panose="05000000000000000000" pitchFamily="2" charset="2"/>
              <a:buChar char="Ø"/>
            </a:pPr>
            <a:r>
              <a:rPr lang="en-IN" dirty="0">
                <a:latin typeface="Arial Black" panose="020B0A04020102020204" pitchFamily="34" charset="0"/>
              </a:rPr>
              <a:t>Integration with third-party services (e.g., Google Drive, Dropbox) for note storage.</a:t>
            </a:r>
          </a:p>
          <a:p>
            <a:pPr marL="285750" indent="-285750">
              <a:buFont typeface="Wingdings" panose="05000000000000000000" pitchFamily="2" charset="2"/>
              <a:buChar char="Ø"/>
            </a:pPr>
            <a:r>
              <a:rPr lang="en-IN" dirty="0">
                <a:latin typeface="Arial Black" panose="020B0A04020102020204" pitchFamily="34" charset="0"/>
              </a:rPr>
              <a:t>Real-time collaboration features.</a:t>
            </a:r>
          </a:p>
          <a:p>
            <a:r>
              <a:rPr lang="en-IN" dirty="0">
                <a:latin typeface="Arial Black" panose="020B0A04020102020204" pitchFamily="34" charset="0"/>
              </a:rPr>
              <a:t>Mobile application development for note access on the go.</a:t>
            </a:r>
          </a:p>
          <a:p>
            <a:pPr marL="285750" indent="-285750">
              <a:buFont typeface="Wingdings" panose="05000000000000000000" pitchFamily="2" charset="2"/>
              <a:buChar char="Ø"/>
            </a:pPr>
            <a:r>
              <a:rPr lang="en-US" dirty="0">
                <a:latin typeface="Arial Black" panose="020B0A04020102020204" pitchFamily="34" charset="0"/>
              </a:rPr>
              <a:t>intelligent Note Organization.</a:t>
            </a:r>
            <a:r>
              <a:rPr lang="en-IN" dirty="0"/>
              <a:t> </a:t>
            </a:r>
          </a:p>
          <a:p>
            <a:pPr marL="285750" indent="-285750">
              <a:buFont typeface="Wingdings" panose="05000000000000000000" pitchFamily="2" charset="2"/>
              <a:buChar char="Ø"/>
            </a:pPr>
            <a:r>
              <a:rPr lang="en-IN" dirty="0">
                <a:latin typeface="Arial Black" panose="020B0A04020102020204" pitchFamily="34" charset="0"/>
              </a:rPr>
              <a:t>Offline Access and Synchronization.</a:t>
            </a:r>
            <a:endParaRPr lang="en-US" dirty="0">
              <a:latin typeface="Arial Black" panose="020B0A040201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137055" y="58440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latin typeface="Algerian" panose="04020705040A02060702" pitchFamily="82" charset="0"/>
              </a:rPr>
              <a:t>Conclusion</a:t>
            </a:r>
            <a:endParaRPr lang="en-IN" sz="2400" dirty="0">
              <a:latin typeface="Algerian" panose="04020705040A02060702" pitchFamily="82" charset="0"/>
            </a:endParaRPr>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5CBF561-0C91-E76E-FCDF-A0663EBE2EC2}"/>
              </a:ext>
            </a:extLst>
          </p:cNvPr>
          <p:cNvSpPr txBox="1"/>
          <p:nvPr/>
        </p:nvSpPr>
        <p:spPr>
          <a:xfrm>
            <a:off x="981322" y="1344074"/>
            <a:ext cx="7181355" cy="2462213"/>
          </a:xfrm>
          <a:prstGeom prst="rect">
            <a:avLst/>
          </a:prstGeom>
          <a:noFill/>
        </p:spPr>
        <p:txBody>
          <a:bodyPr wrap="square">
            <a:spAutoFit/>
          </a:bodyPr>
          <a:lstStyle/>
          <a:p>
            <a:pPr marL="285750" indent="-285750">
              <a:buFont typeface="Wingdings" panose="05000000000000000000" pitchFamily="2" charset="2"/>
              <a:buChar char="q"/>
            </a:pPr>
            <a:r>
              <a:rPr lang="en-IN" dirty="0">
                <a:latin typeface="Arial Black" panose="020B0A04020102020204" pitchFamily="34" charset="0"/>
              </a:rPr>
              <a:t>Summary of the project overview.</a:t>
            </a:r>
          </a:p>
          <a:p>
            <a:endParaRPr lang="en-IN" dirty="0">
              <a:latin typeface="Arial Black" panose="020B0A04020102020204" pitchFamily="34" charset="0"/>
            </a:endParaRPr>
          </a:p>
          <a:p>
            <a:pPr marL="285750" indent="-285750">
              <a:buFont typeface="Wingdings" panose="05000000000000000000" pitchFamily="2" charset="2"/>
              <a:buChar char="q"/>
            </a:pPr>
            <a:r>
              <a:rPr lang="en-IN" dirty="0">
                <a:latin typeface="Arial Black" panose="020B0A04020102020204" pitchFamily="34" charset="0"/>
              </a:rPr>
              <a:t>Importance and potential impact of the  notes sharing web app.</a:t>
            </a:r>
          </a:p>
          <a:p>
            <a:endParaRPr lang="en-IN" dirty="0">
              <a:latin typeface="Arial Black" panose="020B0A04020102020204" pitchFamily="34" charset="0"/>
            </a:endParaRPr>
          </a:p>
          <a:p>
            <a:pPr marL="285750" indent="-285750">
              <a:buFont typeface="Wingdings" panose="05000000000000000000" pitchFamily="2" charset="2"/>
              <a:buChar char="q"/>
            </a:pPr>
            <a:r>
              <a:rPr lang="en-IN" dirty="0">
                <a:latin typeface="Arial Black" panose="020B0A04020102020204" pitchFamily="34" charset="0"/>
              </a:rPr>
              <a:t>Acknowledgment of contributors (if applicable). </a:t>
            </a:r>
          </a:p>
          <a:p>
            <a:endParaRPr lang="en-IN" dirty="0">
              <a:latin typeface="Arial Black" panose="020B0A04020102020204" pitchFamily="34" charset="0"/>
            </a:endParaRPr>
          </a:p>
          <a:p>
            <a:pPr marL="285750" indent="-285750">
              <a:buFont typeface="Wingdings" panose="05000000000000000000" pitchFamily="2" charset="2"/>
              <a:buChar char="q"/>
            </a:pPr>
            <a:r>
              <a:rPr lang="en-US" dirty="0">
                <a:latin typeface="Arial Black" panose="020B0A04020102020204" pitchFamily="34" charset="0"/>
              </a:rPr>
              <a:t>The Notes Sharing Web Application with Django framework serves as a valuable tool for individuals, educators, professionals, and organizations seeking to streamline their note-taking processes, enhance collaboration, and facilitate knowledge sharing in an efficient and secure manner.</a:t>
            </a:r>
            <a:endParaRPr lang="en-IN" dirty="0">
              <a:latin typeface="Arial Black" panose="020B0A040201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5770" y="2288339"/>
            <a:ext cx="2526439" cy="566822"/>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rgbClr val="223366"/>
                </a:solidFill>
                <a:latin typeface="Berlin Sans FB Demi" panose="020E0802020502020306" pitchFamily="34" charset="0"/>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15969" y="0"/>
            <a:ext cx="9159969"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522884" y="1042182"/>
            <a:ext cx="4283236" cy="97430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3200" b="1" dirty="0">
                <a:solidFill>
                  <a:srgbClr val="213164"/>
                </a:solidFill>
                <a:latin typeface="Algerian" panose="04020705040A02060702" pitchFamily="82" charset="0"/>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1050717" y="3092806"/>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276813" y="3232300"/>
            <a:ext cx="6930196" cy="23570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400" b="1" dirty="0">
                <a:latin typeface="Algerian" panose="04020705040A02060702" pitchFamily="82" charset="0"/>
              </a:rPr>
              <a:t>Notes Sharing Web Application using Django Framework</a:t>
            </a:r>
            <a:endParaRPr lang="en-US" sz="1400" dirty="0">
              <a:latin typeface="Algerian" panose="04020705040A02060702" pitchFamily="82" charset="0"/>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944033" y="60243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latin typeface="Algerian" panose="04020705040A02060702" pitchFamily="82" charset="0"/>
              </a:rPr>
              <a:t>Abstract</a:t>
            </a:r>
            <a:endParaRPr lang="en-IN" sz="2000" dirty="0">
              <a:latin typeface="Algerian" panose="04020705040A02060702" pitchFamily="82" charset="0"/>
            </a:endParaRPr>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Source:GPT3.5</a:t>
            </a:r>
          </a:p>
        </p:txBody>
      </p:sp>
      <p:sp>
        <p:nvSpPr>
          <p:cNvPr id="9" name="TextBox 8">
            <a:extLst>
              <a:ext uri="{FF2B5EF4-FFF2-40B4-BE49-F238E27FC236}">
                <a16:creationId xmlns:a16="http://schemas.microsoft.com/office/drawing/2014/main" id="{18598156-63B1-C4C8-A3B1-2925E3CAAF7B}"/>
              </a:ext>
            </a:extLst>
          </p:cNvPr>
          <p:cNvSpPr txBox="1"/>
          <p:nvPr/>
        </p:nvSpPr>
        <p:spPr>
          <a:xfrm>
            <a:off x="666426" y="1292197"/>
            <a:ext cx="7491295" cy="3016210"/>
          </a:xfrm>
          <a:prstGeom prst="rect">
            <a:avLst/>
          </a:prstGeom>
          <a:noFill/>
        </p:spPr>
        <p:txBody>
          <a:bodyPr wrap="square">
            <a:spAutoFit/>
          </a:bodyPr>
          <a:lstStyle/>
          <a:p>
            <a:r>
              <a:rPr lang="en-US" sz="1000" dirty="0">
                <a:latin typeface="Arial Black" panose="020B0A04020102020204" pitchFamily="34" charset="0"/>
              </a:rPr>
              <a:t>This project aims to develop a notes sharing web application using the Django framework. In today's digital age, efficient communication and collaboration are essential in various spheres of life, including education and professional environments. This application provides users with a platform to create, store, share, and collaborate on notes seamlessly.</a:t>
            </a:r>
          </a:p>
          <a:p>
            <a:r>
              <a:rPr lang="en-US" sz="1000" dirty="0">
                <a:latin typeface="Arial Black" panose="020B0A04020102020204" pitchFamily="34" charset="0"/>
              </a:rPr>
              <a:t>The key features of the application include user authentication and authorization, allowing users to register, login, and manage their accounts securely. Once logged in, users can create, edit, and organize their notes into different categories or folders for better organization. The application also supports collaboration by enabling users to share their notes with other users, either privately or publicly.</a:t>
            </a:r>
          </a:p>
          <a:p>
            <a:r>
              <a:rPr lang="en-US" sz="1000" dirty="0">
                <a:latin typeface="Arial Black" panose="020B0A04020102020204" pitchFamily="34" charset="0"/>
              </a:rPr>
              <a:t>Additionally, the application will provide functionalities for real-time collaboration on notes, allowing multiple users to work on the same note simultaneously. This feature enhances teamwork and facilitates efficient communication among users.</a:t>
            </a:r>
          </a:p>
          <a:p>
            <a:r>
              <a:rPr lang="en-US" sz="1000" dirty="0">
                <a:latin typeface="Arial Black" panose="020B0A04020102020204" pitchFamily="34" charset="0"/>
              </a:rPr>
              <a:t>Furthermore, the application will include a search functionality to allow users to quickly find specific notes based on keywords or categories. Users will also have the option to customize the appearance of their notes, such as font styles, colors, and formatting options.</a:t>
            </a:r>
          </a:p>
          <a:p>
            <a:r>
              <a:rPr lang="en-US" sz="1000" dirty="0">
                <a:latin typeface="Arial Black" panose="020B0A04020102020204" pitchFamily="34" charset="0"/>
              </a:rPr>
              <a:t>Overall, this notes sharing web application aims to enhance productivity, facilitate collaboration, and streamline the process of creating and sharing notes in various contexts, such as education, research, and business environments. By leveraging the Django framework's robust features and capabilities, the application will provide users with a reliable and user-friendly platform for managing their notes effectively.</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838042" y="623321"/>
            <a:ext cx="2936082" cy="52142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latin typeface="Algerian" panose="04020705040A02060702" pitchFamily="82" charset="0"/>
              </a:rPr>
              <a:t>Problem Statement</a:t>
            </a:r>
            <a:endParaRPr lang="en-IN" sz="1800" dirty="0">
              <a:latin typeface="Algerian" panose="04020705040A02060702" pitchFamily="82" charset="0"/>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BFE253CD-7A37-D9E9-1C77-5EDF0004B6DD}"/>
              </a:ext>
            </a:extLst>
          </p:cNvPr>
          <p:cNvSpPr txBox="1"/>
          <p:nvPr/>
        </p:nvSpPr>
        <p:spPr>
          <a:xfrm>
            <a:off x="252504" y="1410363"/>
            <a:ext cx="8347044" cy="2970044"/>
          </a:xfrm>
          <a:prstGeom prst="rect">
            <a:avLst/>
          </a:prstGeom>
          <a:noFill/>
        </p:spPr>
        <p:txBody>
          <a:bodyPr wrap="square">
            <a:spAutoFit/>
          </a:bodyPr>
          <a:lstStyle/>
          <a:p>
            <a:r>
              <a:rPr lang="en-IN" dirty="0">
                <a:latin typeface="Arial Black" panose="020B0A04020102020204" pitchFamily="34" charset="0"/>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a:t>
            </a:r>
          </a:p>
          <a:p>
            <a:r>
              <a:rPr lang="en-IN" dirty="0">
                <a:latin typeface="Arial Black" panose="020B0A04020102020204" pitchFamily="34" charset="0"/>
              </a:rPr>
              <a:t>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p>
          <a:p>
            <a:endParaRPr lang="en-IN" dirty="0">
              <a:latin typeface="Arial Black" panose="020B0A04020102020204" pitchFamily="34" charset="0"/>
            </a:endParaRPr>
          </a:p>
          <a:p>
            <a:endParaRPr lang="en-IN" sz="1100" dirty="0">
              <a:latin typeface="Arial Black" panose="020B0A04020102020204" pitchFamily="34" charset="0"/>
            </a:endParaRPr>
          </a:p>
          <a:p>
            <a:endParaRPr lang="en-IN" sz="1100" dirty="0">
              <a:latin typeface="Arial Black" panose="020B0A04020102020204" pitchFamily="34" charset="0"/>
            </a:endParaRPr>
          </a:p>
          <a:p>
            <a:endParaRPr lang="en-IN" sz="1100" dirty="0">
              <a:latin typeface="Arial Black" panose="020B0A040201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706708" y="59836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latin typeface="Algerian" panose="04020705040A02060702" pitchFamily="82" charset="0"/>
              </a:rPr>
              <a:t>Project Overview</a:t>
            </a:r>
            <a:endParaRPr lang="en-IN" sz="2000" dirty="0">
              <a:latin typeface="Algerian" panose="04020705040A02060702" pitchFamily="82" charset="0"/>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3B831DF-1499-27DD-43AC-0041C81E3206}"/>
              </a:ext>
            </a:extLst>
          </p:cNvPr>
          <p:cNvSpPr txBox="1"/>
          <p:nvPr/>
        </p:nvSpPr>
        <p:spPr>
          <a:xfrm>
            <a:off x="671315" y="1603947"/>
            <a:ext cx="8025954" cy="1754326"/>
          </a:xfrm>
          <a:prstGeom prst="rect">
            <a:avLst/>
          </a:prstGeom>
          <a:noFill/>
        </p:spPr>
        <p:txBody>
          <a:bodyPr wrap="square">
            <a:spAutoFit/>
          </a:bodyPr>
          <a:lstStyle/>
          <a:p>
            <a:r>
              <a:rPr lang="en-IN" sz="1200" dirty="0">
                <a:latin typeface="Arial Black" panose="020B0A04020102020204" pitchFamily="34" charset="0"/>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r>
              <a:rPr lang="en-IN" sz="1200" dirty="0">
                <a:latin typeface="Arial Black" panose="020B0A04020102020204" pitchFamily="34" charset="0"/>
              </a:rPr>
              <a:t>Embark on this journey with us as we embark on the development of a cutting-edge notes sharing web app using Django, poised to redefine the way individuals and teams collaborate, communicate, and create together.</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188339" y="63575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latin typeface="Algerian" panose="04020705040A02060702" pitchFamily="82" charset="0"/>
              </a:rPr>
              <a:t>Proposed Solution</a:t>
            </a:r>
            <a:endParaRPr lang="en-IN" sz="2000" dirty="0">
              <a:latin typeface="Algerian" panose="04020705040A02060702" pitchFamily="82" charset="0"/>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1032" y="1233910"/>
            <a:ext cx="9919867" cy="3212482"/>
          </a:xfrm>
          <a:prstGeom prst="rect">
            <a:avLst/>
          </a:prstGeom>
          <a:noFill/>
        </p:spPr>
        <p:txBody>
          <a:bodyPr wrap="square">
            <a:spAutoFit/>
          </a:bodyPr>
          <a:lstStyle/>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The proposed solution is to develop a comprehensive, secure, and user-friendly Notes Sharing Web Application tailored for students, educators, and academic</a:t>
            </a:r>
          </a:p>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 institutions. This application will leverage the Django framework for its robustness, security features, and scalability. Below are the key components of</a:t>
            </a:r>
          </a:p>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the proposed solution:</a:t>
            </a:r>
          </a:p>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1. System Architecture</a:t>
            </a:r>
          </a:p>
          <a:p>
            <a:pPr marL="171450" indent="-171450" algn="l">
              <a:lnSpc>
                <a:spcPct val="150000"/>
              </a:lnSpc>
              <a:buFont typeface="Wingdings" panose="05000000000000000000" pitchFamily="2" charset="2"/>
              <a:buChar char="Ø"/>
            </a:pPr>
            <a:r>
              <a:rPr lang="en-US" sz="800" b="0" i="0" dirty="0">
                <a:solidFill>
                  <a:srgbClr val="374151"/>
                </a:solidFill>
                <a:effectLst/>
                <a:latin typeface="Arial Black" panose="020B0A04020102020204" pitchFamily="34" charset="0"/>
                <a:cs typeface="Times New Roman" panose="02020603050405020304" pitchFamily="18" charset="0"/>
              </a:rPr>
              <a:t>Backend Development: Utilize Django for server-side logic, database management, user</a:t>
            </a:r>
          </a:p>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authentication, and session management, ensuring a secure and efficient backend structure.</a:t>
            </a:r>
          </a:p>
          <a:p>
            <a:pPr marL="171450" indent="-171450" algn="l">
              <a:lnSpc>
                <a:spcPct val="150000"/>
              </a:lnSpc>
              <a:buFont typeface="Wingdings" panose="05000000000000000000" pitchFamily="2" charset="2"/>
              <a:buChar char="Ø"/>
            </a:pPr>
            <a:r>
              <a:rPr lang="en-US" sz="800" dirty="0">
                <a:solidFill>
                  <a:srgbClr val="374151"/>
                </a:solidFill>
                <a:latin typeface="Arial Black" panose="020B0A04020102020204" pitchFamily="34" charset="0"/>
                <a:cs typeface="Times New Roman" panose="02020603050405020304" pitchFamily="18" charset="0"/>
              </a:rPr>
              <a:t>F</a:t>
            </a:r>
            <a:r>
              <a:rPr lang="en-US" sz="800" b="0" i="0" dirty="0">
                <a:solidFill>
                  <a:srgbClr val="374151"/>
                </a:solidFill>
                <a:effectLst/>
                <a:latin typeface="Arial Black" panose="020B0A04020102020204" pitchFamily="34" charset="0"/>
                <a:cs typeface="Times New Roman" panose="02020603050405020304" pitchFamily="18" charset="0"/>
              </a:rPr>
              <a:t>rontend Integration: Employ HTML, CSS, and JavaScript, alongside Django’s template system, to</a:t>
            </a:r>
          </a:p>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create an intuitive and responsive user interface that enhances user experience.</a:t>
            </a:r>
          </a:p>
          <a:p>
            <a:pPr marL="171450" indent="-171450" algn="l">
              <a:lnSpc>
                <a:spcPct val="150000"/>
              </a:lnSpc>
              <a:buFont typeface="Wingdings" panose="05000000000000000000" pitchFamily="2" charset="2"/>
              <a:buChar char="Ø"/>
            </a:pPr>
            <a:r>
              <a:rPr lang="en-US" sz="800" b="0" i="0" dirty="0">
                <a:solidFill>
                  <a:srgbClr val="374151"/>
                </a:solidFill>
                <a:effectLst/>
                <a:latin typeface="Arial Black" panose="020B0A04020102020204" pitchFamily="34" charset="0"/>
                <a:cs typeface="Times New Roman" panose="02020603050405020304" pitchFamily="18" charset="0"/>
              </a:rPr>
              <a:t>Database Design: Design a relational database schema that efficiently stores user data, notes,</a:t>
            </a:r>
          </a:p>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categories, and interactions to facilitate quick retrieval and secure storage of information.</a:t>
            </a:r>
          </a:p>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2. Core Features</a:t>
            </a:r>
          </a:p>
          <a:p>
            <a:pPr marL="171450" indent="-171450" algn="l">
              <a:lnSpc>
                <a:spcPct val="150000"/>
              </a:lnSpc>
              <a:buFont typeface="Wingdings" panose="05000000000000000000" pitchFamily="2" charset="2"/>
              <a:buChar char="Ø"/>
            </a:pPr>
            <a:r>
              <a:rPr lang="en-US" sz="800" b="0" i="0" dirty="0">
                <a:solidFill>
                  <a:srgbClr val="374151"/>
                </a:solidFill>
                <a:effectLst/>
                <a:latin typeface="Arial Black" panose="020B0A04020102020204" pitchFamily="34" charset="0"/>
                <a:cs typeface="Times New Roman" panose="02020603050405020304" pitchFamily="18" charset="0"/>
              </a:rPr>
              <a:t>User Authentication and Authorization: Implement Django’s built-in authentication system to manage</a:t>
            </a:r>
          </a:p>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user accounts, secure login/logout processes, and ensure user data privacy.</a:t>
            </a:r>
          </a:p>
          <a:p>
            <a:pPr marL="171450" indent="-171450" algn="l">
              <a:lnSpc>
                <a:spcPct val="150000"/>
              </a:lnSpc>
              <a:buFont typeface="Wingdings" panose="05000000000000000000" pitchFamily="2" charset="2"/>
              <a:buChar char="Ø"/>
            </a:pPr>
            <a:r>
              <a:rPr lang="en-US" sz="800" b="0" i="0" dirty="0">
                <a:solidFill>
                  <a:srgbClr val="374151"/>
                </a:solidFill>
                <a:effectLst/>
                <a:latin typeface="Arial Black" panose="020B0A04020102020204" pitchFamily="34" charset="0"/>
                <a:cs typeface="Times New Roman" panose="02020603050405020304" pitchFamily="18" charset="0"/>
              </a:rPr>
              <a:t>Notes Management: Enable users to upload, download, and manage notes in various formats (PDF,</a:t>
            </a:r>
          </a:p>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DOCX, PPT, etc.), with features for creating, editing, and deleting notes.</a:t>
            </a:r>
          </a:p>
          <a:p>
            <a:pPr marL="171450" indent="-171450" algn="l">
              <a:lnSpc>
                <a:spcPct val="150000"/>
              </a:lnSpc>
              <a:buFont typeface="Wingdings" panose="05000000000000000000" pitchFamily="2" charset="2"/>
              <a:buChar char="Ø"/>
            </a:pPr>
            <a:r>
              <a:rPr lang="en-US" sz="800" b="0" i="0" dirty="0">
                <a:solidFill>
                  <a:srgbClr val="374151"/>
                </a:solidFill>
                <a:effectLst/>
                <a:latin typeface="Arial Black" panose="020B0A04020102020204" pitchFamily="34" charset="0"/>
                <a:cs typeface="Times New Roman" panose="02020603050405020304" pitchFamily="18" charset="0"/>
              </a:rPr>
              <a:t>Collaboration Tools: Incorporate features for users to comment on notes, rate them, and engage in</a:t>
            </a:r>
          </a:p>
          <a:p>
            <a:pPr algn="l">
              <a:lnSpc>
                <a:spcPct val="150000"/>
              </a:lnSpc>
            </a:pPr>
            <a:r>
              <a:rPr lang="en-US" sz="800" b="0" i="0" dirty="0">
                <a:solidFill>
                  <a:srgbClr val="374151"/>
                </a:solidFill>
                <a:effectLst/>
                <a:latin typeface="Arial Black" panose="020B0A04020102020204" pitchFamily="34" charset="0"/>
                <a:cs typeface="Times New Roman" panose="02020603050405020304" pitchFamily="18" charset="0"/>
              </a:rPr>
              <a:t>discussions, fostering a collaborative learning environment.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Source:GPT4</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:GPT4</a:t>
            </a:r>
          </a:p>
        </p:txBody>
      </p:sp>
      <p:sp>
        <p:nvSpPr>
          <p:cNvPr id="6" name="TextBox 5">
            <a:extLst>
              <a:ext uri="{FF2B5EF4-FFF2-40B4-BE49-F238E27FC236}">
                <a16:creationId xmlns:a16="http://schemas.microsoft.com/office/drawing/2014/main" id="{3A044162-3E0F-198E-255C-60D8899D263B}"/>
              </a:ext>
            </a:extLst>
          </p:cNvPr>
          <p:cNvSpPr txBox="1"/>
          <p:nvPr/>
        </p:nvSpPr>
        <p:spPr>
          <a:xfrm>
            <a:off x="138652" y="851238"/>
            <a:ext cx="8258472" cy="3046988"/>
          </a:xfrm>
          <a:prstGeom prst="rect">
            <a:avLst/>
          </a:prstGeom>
          <a:noFill/>
        </p:spPr>
        <p:txBody>
          <a:bodyPr wrap="square">
            <a:spAutoFit/>
          </a:bodyPr>
          <a:lstStyle/>
          <a:p>
            <a:r>
              <a:rPr lang="en-IN" sz="800" dirty="0">
                <a:latin typeface="Arial Black" panose="020B0A04020102020204" pitchFamily="34" charset="0"/>
              </a:rPr>
              <a:t>3. Security and Privacy</a:t>
            </a:r>
          </a:p>
          <a:p>
            <a:endParaRPr lang="en-IN" sz="800" dirty="0">
              <a:latin typeface="Arial Black" panose="020B0A04020102020204" pitchFamily="34" charset="0"/>
            </a:endParaRPr>
          </a:p>
          <a:p>
            <a:pPr marL="171450" indent="-171450">
              <a:buFont typeface="Wingdings" panose="05000000000000000000" pitchFamily="2" charset="2"/>
              <a:buChar char="Ø"/>
            </a:pPr>
            <a:r>
              <a:rPr lang="en-IN" sz="800" dirty="0">
                <a:latin typeface="Arial Black" panose="020B0A04020102020204" pitchFamily="34" charset="0"/>
              </a:rPr>
              <a:t>Implement Django’s security best practices to protect against common vulnerabilities such as SQL injection, Cross-Site Scripting (XSS), and Cross-Site Request Forgery (CSRF).</a:t>
            </a:r>
          </a:p>
          <a:p>
            <a:pPr marL="171450" indent="-171450">
              <a:buFont typeface="Wingdings" panose="05000000000000000000" pitchFamily="2" charset="2"/>
              <a:buChar char="Ø"/>
            </a:pPr>
            <a:r>
              <a:rPr lang="en-IN" sz="800" dirty="0">
                <a:latin typeface="Arial Black" panose="020B0A04020102020204" pitchFamily="34" charset="0"/>
              </a:rPr>
              <a:t>Ensure data privacy by adhering to regulations such as GDPR for the handling of personal information.</a:t>
            </a:r>
          </a:p>
          <a:p>
            <a:endParaRPr lang="en-IN" sz="800" dirty="0">
              <a:latin typeface="Arial Black" panose="020B0A04020102020204" pitchFamily="34" charset="0"/>
            </a:endParaRPr>
          </a:p>
          <a:p>
            <a:r>
              <a:rPr lang="en-IN" sz="800" dirty="0">
                <a:latin typeface="Arial Black" panose="020B0A04020102020204" pitchFamily="34" charset="0"/>
              </a:rPr>
              <a:t>4. Scalability and Performance</a:t>
            </a:r>
          </a:p>
          <a:p>
            <a:pPr marL="171450" indent="-171450">
              <a:buFont typeface="Wingdings" panose="05000000000000000000" pitchFamily="2" charset="2"/>
              <a:buChar char="Ø"/>
            </a:pPr>
            <a:r>
              <a:rPr lang="en-IN" sz="800" dirty="0">
                <a:latin typeface="Arial Black" panose="020B0A04020102020204" pitchFamily="34" charset="0"/>
              </a:rPr>
              <a:t>Design the application with scalability in mind, allowing for easy adaptation to increased user numbers and</a:t>
            </a:r>
          </a:p>
          <a:p>
            <a:r>
              <a:rPr lang="en-IN" sz="800" dirty="0">
                <a:latin typeface="Arial Black" panose="020B0A04020102020204" pitchFamily="34" charset="0"/>
              </a:rPr>
              <a:t>data volume without performance degradation.</a:t>
            </a:r>
          </a:p>
          <a:p>
            <a:pPr marL="171450" indent="-171450">
              <a:buFont typeface="Wingdings" panose="05000000000000000000" pitchFamily="2" charset="2"/>
              <a:buChar char="Ø"/>
            </a:pPr>
            <a:r>
              <a:rPr lang="en-IN" sz="800" dirty="0">
                <a:latin typeface="Arial Black" panose="020B0A04020102020204" pitchFamily="34" charset="0"/>
              </a:rPr>
              <a:t>Utilize Django’s caching framework to enhance application performance and reduce server load.</a:t>
            </a:r>
          </a:p>
          <a:p>
            <a:pPr marL="171450" indent="-171450">
              <a:buFont typeface="Wingdings" panose="05000000000000000000" pitchFamily="2" charset="2"/>
              <a:buChar char="Ø"/>
            </a:pPr>
            <a:endParaRPr lang="en-IN" sz="800" dirty="0">
              <a:latin typeface="Arial Black" panose="020B0A04020102020204" pitchFamily="34" charset="0"/>
            </a:endParaRPr>
          </a:p>
          <a:p>
            <a:r>
              <a:rPr lang="en-IN" sz="800" dirty="0">
                <a:latin typeface="Arial Black" panose="020B0A04020102020204" pitchFamily="34" charset="0"/>
              </a:rPr>
              <a:t>5. User Experience (UX) Design</a:t>
            </a:r>
          </a:p>
          <a:p>
            <a:endParaRPr lang="en-IN" sz="800" dirty="0">
              <a:latin typeface="Arial Black" panose="020B0A04020102020204" pitchFamily="34" charset="0"/>
            </a:endParaRPr>
          </a:p>
          <a:p>
            <a:pPr marL="171450" indent="-171450">
              <a:buFont typeface="Wingdings" panose="05000000000000000000" pitchFamily="2" charset="2"/>
              <a:buChar char="Ø"/>
            </a:pPr>
            <a:r>
              <a:rPr lang="en-IN" sz="800" dirty="0">
                <a:latin typeface="Arial Black" panose="020B0A04020102020204" pitchFamily="34" charset="0"/>
              </a:rPr>
              <a:t>Follow a user-</a:t>
            </a:r>
            <a:r>
              <a:rPr lang="en-IN" sz="800" dirty="0" err="1">
                <a:latin typeface="Arial Black" panose="020B0A04020102020204" pitchFamily="34" charset="0"/>
              </a:rPr>
              <a:t>centered</a:t>
            </a:r>
            <a:r>
              <a:rPr lang="en-IN" sz="800" dirty="0">
                <a:latin typeface="Arial Black" panose="020B0A04020102020204" pitchFamily="34" charset="0"/>
              </a:rPr>
              <a:t> design approach to create an accessible and engaging platform, ensuring that the</a:t>
            </a:r>
          </a:p>
          <a:p>
            <a:r>
              <a:rPr lang="en-IN" sz="800" dirty="0">
                <a:latin typeface="Arial Black" panose="020B0A04020102020204" pitchFamily="34" charset="0"/>
              </a:rPr>
              <a:t>UI/UX caters to the needs and preferences of the target audience.</a:t>
            </a:r>
          </a:p>
          <a:p>
            <a:pPr marL="171450" indent="-171450">
              <a:buFont typeface="Wingdings" panose="05000000000000000000" pitchFamily="2" charset="2"/>
              <a:buChar char="Ø"/>
            </a:pPr>
            <a:r>
              <a:rPr lang="en-IN" sz="800" dirty="0">
                <a:latin typeface="Arial Black" panose="020B0A04020102020204" pitchFamily="34" charset="0"/>
              </a:rPr>
              <a:t>Implement responsive design principles to ensure the application is accessible across various devices and</a:t>
            </a:r>
          </a:p>
          <a:p>
            <a:r>
              <a:rPr lang="en-IN" sz="800" dirty="0">
                <a:latin typeface="Arial Black" panose="020B0A04020102020204" pitchFamily="34" charset="0"/>
              </a:rPr>
              <a:t>screen sizes.</a:t>
            </a:r>
          </a:p>
          <a:p>
            <a:endParaRPr lang="en-IN" sz="800" dirty="0">
              <a:latin typeface="Arial Black" panose="020B0A04020102020204" pitchFamily="34" charset="0"/>
            </a:endParaRPr>
          </a:p>
          <a:p>
            <a:r>
              <a:rPr lang="en-IN" sz="800" dirty="0">
                <a:latin typeface="Arial Black" panose="020B0A04020102020204" pitchFamily="34" charset="0"/>
              </a:rPr>
              <a:t>6. Testing and Quality Assurance</a:t>
            </a:r>
          </a:p>
          <a:p>
            <a:endParaRPr lang="en-IN" sz="800" dirty="0">
              <a:latin typeface="Arial Black" panose="020B0A04020102020204" pitchFamily="34" charset="0"/>
            </a:endParaRPr>
          </a:p>
          <a:p>
            <a:pPr marL="171450" indent="-171450">
              <a:buFont typeface="Wingdings" panose="05000000000000000000" pitchFamily="2" charset="2"/>
              <a:buChar char="Ø"/>
            </a:pPr>
            <a:r>
              <a:rPr lang="en-IN" sz="800" dirty="0">
                <a:latin typeface="Arial Black" panose="020B0A04020102020204" pitchFamily="34" charset="0"/>
              </a:rPr>
              <a:t>Conduct thorough testing, including unit tests, integration tests, and user acceptance testing (UAT), to</a:t>
            </a:r>
          </a:p>
          <a:p>
            <a:r>
              <a:rPr lang="en-IN" sz="800" dirty="0">
                <a:latin typeface="Arial Black" panose="020B0A04020102020204" pitchFamily="34" charset="0"/>
              </a:rPr>
              <a:t>ensure the application is reliable, secure, and user-friendly.</a:t>
            </a:r>
          </a:p>
          <a:p>
            <a:endParaRPr lang="en-IN" sz="800" dirty="0">
              <a:latin typeface="Arial Black" panose="020B0A04020102020204" pitchFamily="34" charset="0"/>
            </a:endParaRPr>
          </a:p>
          <a:p>
            <a:pPr marL="171450" indent="-171450">
              <a:buFont typeface="Wingdings" panose="05000000000000000000" pitchFamily="2" charset="2"/>
              <a:buChar char="Ø"/>
            </a:pPr>
            <a:r>
              <a:rPr lang="en-IN" sz="800" dirty="0">
                <a:latin typeface="Arial Black" panose="020B0A04020102020204" pitchFamily="34" charset="0"/>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3326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latin typeface="Algerian" panose="04020705040A02060702" pitchFamily="82" charset="0"/>
              </a:rPr>
              <a:t>Modelling &amp; Results</a:t>
            </a:r>
            <a:endParaRPr lang="en-IN" sz="1800" dirty="0">
              <a:latin typeface="Algerian" panose="04020705040A02060702" pitchFamily="82" charset="0"/>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7B578DCB-8631-9915-53F2-F9F9C555A2CE}"/>
              </a:ext>
            </a:extLst>
          </p:cNvPr>
          <p:cNvPicPr>
            <a:picLocks noChangeAspect="1"/>
          </p:cNvPicPr>
          <p:nvPr/>
        </p:nvPicPr>
        <p:blipFill>
          <a:blip r:embed="rId3"/>
          <a:stretch>
            <a:fillRect/>
          </a:stretch>
        </p:blipFill>
        <p:spPr>
          <a:xfrm>
            <a:off x="1193369" y="1095271"/>
            <a:ext cx="6811505" cy="3414960"/>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210</TotalTime>
  <Words>1156</Words>
  <Application>Microsoft Office PowerPoint</Application>
  <PresentationFormat>On-screen Show (16:9)</PresentationFormat>
  <Paragraphs>101</Paragraphs>
  <Slides>16</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7" baseType="lpstr">
      <vt:lpstr>Algerian</vt:lpstr>
      <vt:lpstr>Arial</vt:lpstr>
      <vt:lpstr>Arial Black</vt:lpstr>
      <vt:lpstr>Arial MT</vt:lpstr>
      <vt:lpstr>Berlin Sans FB Demi</vt:lpstr>
      <vt:lpstr>Bodoni MT Black</vt:lpstr>
      <vt:lpstr>Calibri</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 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Monika P</cp:lastModifiedBy>
  <cp:revision>11</cp:revision>
  <dcterms:modified xsi:type="dcterms:W3CDTF">2024-04-10T10:07:06Z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