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4"/>
  </p:notesMasterIdLst>
  <p:handoutMasterIdLst>
    <p:handoutMasterId r:id="rId15"/>
  </p:handoutMasterIdLst>
  <p:sldIdLst>
    <p:sldId id="383" r:id="rId5"/>
    <p:sldId id="379" r:id="rId6"/>
    <p:sldId id="329" r:id="rId7"/>
    <p:sldId id="361" r:id="rId8"/>
    <p:sldId id="362" r:id="rId9"/>
    <p:sldId id="331" r:id="rId10"/>
    <p:sldId id="341" r:id="rId11"/>
    <p:sldId id="356" r:id="rId12"/>
    <p:sldId id="352" r:id="rId13"/>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BB928E10-A69C-42F6-8B07-A2FEAC067766}">
          <p14:sldIdLst>
            <p14:sldId id="383"/>
          </p14:sldIdLst>
        </p14:section>
        <p14:section name="SLIDE STARTERS" id="{ACC24B29-0CC7-491A-A98A-CF7CBDBE501E}">
          <p14:sldIdLst>
            <p14:sldId id="379"/>
            <p14:sldId id="329"/>
            <p14:sldId id="361"/>
            <p14:sldId id="362"/>
            <p14:sldId id="331"/>
            <p14:sldId id="341"/>
            <p14:sldId id="356"/>
            <p14:sldId id="352"/>
          </p14:sldIdLst>
        </p14:section>
        <p14:section name="THANK YOU" id="{6CD91DAB-8EC3-4802-89E9-0F1C7022FB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00"/>
    <a:srgbClr val="E6E6E6"/>
    <a:srgbClr val="DC5924"/>
    <a:srgbClr val="B7472A"/>
    <a:srgbClr val="FFFFFF"/>
    <a:srgbClr val="75D1FF"/>
    <a:srgbClr val="11161C"/>
    <a:srgbClr val="7F7F7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983" autoAdjust="0"/>
  </p:normalViewPr>
  <p:slideViewPr>
    <p:cSldViewPr snapToGrid="0">
      <p:cViewPr>
        <p:scale>
          <a:sx n="69" d="100"/>
          <a:sy n="69" d="100"/>
        </p:scale>
        <p:origin x="564" y="32"/>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3162"/>
    </p:cViewPr>
  </p:sorterViewPr>
  <p:notesViewPr>
    <p:cSldViewPr snapToGrid="0">
      <p:cViewPr>
        <p:scale>
          <a:sx n="66" d="100"/>
          <a:sy n="66" d="100"/>
        </p:scale>
        <p:origin x="2539" y="2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6/12/2024</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6/12/2024</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dirty="0"/>
          </a:p>
        </p:txBody>
      </p:sp>
    </p:spTree>
    <p:extLst>
      <p:ext uri="{BB962C8B-B14F-4D97-AF65-F5344CB8AC3E}">
        <p14:creationId xmlns:p14="http://schemas.microsoft.com/office/powerpoint/2010/main" val="2076836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2</a:t>
            </a:fld>
            <a:endParaRPr lang="en-US" dirty="0"/>
          </a:p>
        </p:txBody>
      </p:sp>
    </p:spTree>
    <p:extLst>
      <p:ext uri="{BB962C8B-B14F-4D97-AF65-F5344CB8AC3E}">
        <p14:creationId xmlns:p14="http://schemas.microsoft.com/office/powerpoint/2010/main" val="2226467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dirty="0"/>
          </a:p>
        </p:txBody>
      </p:sp>
    </p:spTree>
    <p:extLst>
      <p:ext uri="{BB962C8B-B14F-4D97-AF65-F5344CB8AC3E}">
        <p14:creationId xmlns:p14="http://schemas.microsoft.com/office/powerpoint/2010/main" val="1137576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a:t>
            </a:fld>
            <a:endParaRPr lang="en-US" dirty="0"/>
          </a:p>
        </p:txBody>
      </p:sp>
    </p:spTree>
    <p:extLst>
      <p:ext uri="{BB962C8B-B14F-4D97-AF65-F5344CB8AC3E}">
        <p14:creationId xmlns:p14="http://schemas.microsoft.com/office/powerpoint/2010/main" val="1920947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5</a:t>
            </a:fld>
            <a:endParaRPr lang="en-US" dirty="0"/>
          </a:p>
        </p:txBody>
      </p:sp>
    </p:spTree>
    <p:extLst>
      <p:ext uri="{BB962C8B-B14F-4D97-AF65-F5344CB8AC3E}">
        <p14:creationId xmlns:p14="http://schemas.microsoft.com/office/powerpoint/2010/main" val="3672003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3A5C127-CB05-47B6-8D1E-7BC74A68F50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6/12/2024 12:37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540269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7</a:t>
            </a:fld>
            <a:endParaRPr lang="en-US" dirty="0"/>
          </a:p>
        </p:txBody>
      </p:sp>
    </p:spTree>
    <p:extLst>
      <p:ext uri="{BB962C8B-B14F-4D97-AF65-F5344CB8AC3E}">
        <p14:creationId xmlns:p14="http://schemas.microsoft.com/office/powerpoint/2010/main" val="4082687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8</a:t>
            </a:fld>
            <a:endParaRPr lang="en-US" dirty="0"/>
          </a:p>
        </p:txBody>
      </p:sp>
    </p:spTree>
    <p:extLst>
      <p:ext uri="{BB962C8B-B14F-4D97-AF65-F5344CB8AC3E}">
        <p14:creationId xmlns:p14="http://schemas.microsoft.com/office/powerpoint/2010/main" val="1189618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Tip:</a:t>
            </a:r>
          </a:p>
          <a:p>
            <a:pPr algn="l"/>
            <a:r>
              <a:rPr lang="en-US" dirty="0"/>
              <a:t>When using complex image as full-bleed background add a transparency (70%-90%) fill layer to give contrast to text. </a:t>
            </a:r>
          </a:p>
        </p:txBody>
      </p:sp>
      <p:sp>
        <p:nvSpPr>
          <p:cNvPr id="4" name="Slide Number Placeholder 3"/>
          <p:cNvSpPr>
            <a:spLocks noGrp="1"/>
          </p:cNvSpPr>
          <p:nvPr>
            <p:ph type="sldNum" sz="quarter" idx="10"/>
          </p:nvPr>
        </p:nvSpPr>
        <p:spPr/>
        <p:txBody>
          <a:bodyPr/>
          <a:lstStyle/>
          <a:p>
            <a:fld id="{4CBCEA92-F142-4D57-B507-37BDAF44710C}" type="slidenum">
              <a:rPr lang="en-US" smtClean="0"/>
              <a:t>9</a:t>
            </a:fld>
            <a:endParaRPr lang="en-US" dirty="0"/>
          </a:p>
        </p:txBody>
      </p:sp>
    </p:spTree>
    <p:extLst>
      <p:ext uri="{BB962C8B-B14F-4D97-AF65-F5344CB8AC3E}">
        <p14:creationId xmlns:p14="http://schemas.microsoft.com/office/powerpoint/2010/main" val="136205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extLst>
      <p:ext uri="{BB962C8B-B14F-4D97-AF65-F5344CB8AC3E}">
        <p14:creationId xmlns:p14="http://schemas.microsoft.com/office/powerpoint/2010/main" val="2301043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15880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1538659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extLst>
      <p:ext uri="{BB962C8B-B14F-4D97-AF65-F5344CB8AC3E}">
        <p14:creationId xmlns:p14="http://schemas.microsoft.com/office/powerpoint/2010/main" val="32491181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7"/>
                            </p:tgtEl>
                            <p:attrNameLst>
                              <p:attrName>style.visibility</p:attrName>
                            </p:attrNameLst>
                          </p:cBhvr>
                          <p:to>
                            <p:strVal val="visible"/>
                          </p:to>
                        </p:set>
                        <p:anim calcmode="lin" valueType="num" p14:bounceEnd="32000">
                          <p:cBhvr additive="base">
                            <p:cTn dur="750" fill="hold"/>
                            <p:tgtEl>
                              <p:spTgt spid="17"/>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8"/>
                            </p:tgtEl>
                            <p:attrNameLst>
                              <p:attrName>style.visibility</p:attrName>
                            </p:attrNameLst>
                          </p:cBhvr>
                          <p:to>
                            <p:strVal val="visible"/>
                          </p:to>
                        </p:set>
                        <p:anim calcmode="lin" valueType="num" p14:bounceEnd="32000">
                          <p:cBhvr additive="base">
                            <p:cTn dur="750" fill="hold"/>
                            <p:tgtEl>
                              <p:spTgt spid="18"/>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14:presetBounceEnd="32000">
                      <p:stCondLst>
                        <p:cond delay="0"/>
                      </p:stCondLst>
                      <p:childTnLst>
                        <p:set>
                          <p:cBhvr>
                            <p:cTn dur="1" fill="hold">
                              <p:stCondLst>
                                <p:cond delay="0"/>
                              </p:stCondLst>
                            </p:cTn>
                            <p:tgtEl>
                              <p:spTgt spid="19"/>
                            </p:tgtEl>
                            <p:attrNameLst>
                              <p:attrName>style.visibility</p:attrName>
                            </p:attrNameLst>
                          </p:cBhvr>
                          <p:to>
                            <p:strVal val="visible"/>
                          </p:to>
                        </p:set>
                        <p:anim calcmode="lin" valueType="num" p14:bounceEnd="32000">
                          <p:cBhvr additive="base">
                            <p:cTn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14:presetBounceEnd="32000">
                      <p:stCondLst>
                        <p:cond delay="0"/>
                      </p:stCondLst>
                      <p:childTnLst>
                        <p:set>
                          <p:cBhvr>
                            <p:cTn dur="1" fill="hold">
                              <p:stCondLst>
                                <p:cond delay="0"/>
                              </p:stCondLst>
                            </p:cTn>
                            <p:tgtEl>
                              <p:spTgt spid="20"/>
                            </p:tgtEl>
                            <p:attrNameLst>
                              <p:attrName>style.visibility</p:attrName>
                            </p:attrNameLst>
                          </p:cBhvr>
                          <p:to>
                            <p:strVal val="visible"/>
                          </p:to>
                        </p:set>
                        <p:anim calcmode="lin" valueType="num" p14:bounceEnd="32000">
                          <p:cBhvr additive="base">
                            <p:cTn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14:presetBounceEnd="32000">
                      <p:stCondLst>
                        <p:cond delay="0"/>
                      </p:stCondLst>
                      <p:childTnLst>
                        <p:set>
                          <p:cBhvr>
                            <p:cTn dur="1" fill="hold">
                              <p:stCondLst>
                                <p:cond delay="0"/>
                              </p:stCondLst>
                            </p:cTn>
                            <p:tgtEl>
                              <p:spTgt spid="21"/>
                            </p:tgtEl>
                            <p:attrNameLst>
                              <p:attrName>style.visibility</p:attrName>
                            </p:attrNameLst>
                          </p:cBhvr>
                          <p:to>
                            <p:strVal val="visible"/>
                          </p:to>
                        </p:set>
                        <p:anim calcmode="lin" valueType="num" p14:bounceEnd="32000">
                          <p:cBhvr additive="base">
                            <p:cTn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465193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pPr/>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a:spLocks/>
          </p:cNvSpPr>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443957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888233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79820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176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628884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0605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7" name="Footer Placeholder 4"/>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tabLst/>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2641874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78914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669198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extLst>
      <p:ext uri="{BB962C8B-B14F-4D97-AF65-F5344CB8AC3E}">
        <p14:creationId xmlns:p14="http://schemas.microsoft.com/office/powerpoint/2010/main" val="4073567290"/>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extLst>
      <p:ext uri="{BB962C8B-B14F-4D97-AF65-F5344CB8AC3E}">
        <p14:creationId xmlns:p14="http://schemas.microsoft.com/office/powerpoint/2010/main" val="1558395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extLst>
      <p:ext uri="{BB962C8B-B14F-4D97-AF65-F5344CB8AC3E}">
        <p14:creationId xmlns:p14="http://schemas.microsoft.com/office/powerpoint/2010/main" val="3893648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BDA58-9C93-4222-A4EC-4BEB46CE06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a:extLst>
              <a:ext uri="{FF2B5EF4-FFF2-40B4-BE49-F238E27FC236}">
                <a16:creationId xmlns:a16="http://schemas.microsoft.com/office/drawing/2014/main" id="{FC5E276D-531E-45A9-B450-EFEC62CDC8DF}"/>
              </a:ext>
            </a:extLst>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a:extLst>
              <a:ext uri="{FF2B5EF4-FFF2-40B4-BE49-F238E27FC236}">
                <a16:creationId xmlns:a16="http://schemas.microsoft.com/office/drawing/2014/main" id="{EF273A61-5610-4355-89F3-7C90515BFCC9}"/>
              </a:ext>
            </a:extLst>
          </p:cNvPr>
          <p:cNvGrpSpPr/>
          <p:nvPr userDrawn="1"/>
        </p:nvGrpSpPr>
        <p:grpSpPr>
          <a:xfrm>
            <a:off x="5976075" y="3634505"/>
            <a:ext cx="1700633" cy="1798732"/>
            <a:chOff x="5976075" y="3634505"/>
            <a:chExt cx="1700633" cy="1798732"/>
          </a:xfrm>
        </p:grpSpPr>
        <p:pic>
          <p:nvPicPr>
            <p:cNvPr id="9" name="Picture 8">
              <a:extLst>
                <a:ext uri="{FF2B5EF4-FFF2-40B4-BE49-F238E27FC236}">
                  <a16:creationId xmlns:a16="http://schemas.microsoft.com/office/drawing/2014/main" id="{6A49345F-7A53-4131-8BB4-087032A6CCD0}"/>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a:xfrm>
              <a:off x="6061135" y="4142336"/>
              <a:ext cx="860601" cy="1290901"/>
            </a:xfrm>
            <a:prstGeom prst="rect">
              <a:avLst/>
            </a:prstGeom>
          </p:spPr>
        </p:pic>
        <p:sp>
          <p:nvSpPr>
            <p:cNvPr id="10" name="TextBox 9">
              <a:extLst>
                <a:ext uri="{FF2B5EF4-FFF2-40B4-BE49-F238E27FC236}">
                  <a16:creationId xmlns:a16="http://schemas.microsoft.com/office/drawing/2014/main" id="{5596D35F-1F19-4447-829C-790DF2B8D2DD}"/>
                </a:ext>
              </a:extLst>
            </p:cNvPr>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extLst>
      <p:ext uri="{BB962C8B-B14F-4D97-AF65-F5344CB8AC3E}">
        <p14:creationId xmlns:p14="http://schemas.microsoft.com/office/powerpoint/2010/main" val="2853556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06376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26628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03163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207573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6092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920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067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60510708"/>
      </p:ext>
    </p:extLst>
  </p:cSld>
  <p:clrMap bg1="lt1" tx1="dk1" bg2="lt2" tx2="dk2" accent1="accent1" accent2="accent2" accent3="accent3" accent4="accent4" accent5="accent5" accent6="accent6" hlink="hlink" folHlink="folHlink"/>
  <p:sldLayoutIdLst>
    <p:sldLayoutId id="2147483744" r:id="rId1"/>
    <p:sldLayoutId id="2147483712" r:id="rId2"/>
    <p:sldLayoutId id="2147483672" r:id="rId3"/>
    <p:sldLayoutId id="2147483749" r:id="rId4"/>
    <p:sldLayoutId id="2147483750" r:id="rId5"/>
    <p:sldLayoutId id="2147483752" r:id="rId6"/>
    <p:sldLayoutId id="2147483674" r:id="rId7"/>
    <p:sldLayoutId id="2147483720" r:id="rId8"/>
    <p:sldLayoutId id="2147483721" r:id="rId9"/>
    <p:sldLayoutId id="2147483732" r:id="rId10"/>
    <p:sldLayoutId id="2147483730" r:id="rId11"/>
    <p:sldLayoutId id="2147483716" r:id="rId12"/>
    <p:sldLayoutId id="2147483735" r:id="rId13"/>
    <p:sldLayoutId id="2147483700" r:id="rId14"/>
    <p:sldLayoutId id="2147483734" r:id="rId15"/>
    <p:sldLayoutId id="2147483701" r:id="rId16"/>
    <p:sldLayoutId id="2147483736" r:id="rId17"/>
    <p:sldLayoutId id="2147483733" r:id="rId18"/>
    <p:sldLayoutId id="2147483741" r:id="rId19"/>
    <p:sldLayoutId id="2147483727" r:id="rId20"/>
    <p:sldLayoutId id="2147483719" r:id="rId21"/>
    <p:sldLayoutId id="2147483655" r:id="rId22"/>
    <p:sldLayoutId id="2147483748" r:id="rId23"/>
    <p:sldLayoutId id="2147483753" r:id="rId24"/>
    <p:sldLayoutId id="2147483747" r:id="rId25"/>
    <p:sldLayoutId id="2147483745" r:id="rId26"/>
    <p:sldLayoutId id="2147483737"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92" userDrawn="1">
          <p15:clr>
            <a:srgbClr val="F26B43"/>
          </p15:clr>
        </p15:guide>
        <p15:guide id="4" pos="7536" userDrawn="1">
          <p15:clr>
            <a:srgbClr val="F26B43"/>
          </p15:clr>
        </p15:guide>
        <p15:guide id="5" orient="horz" pos="264" userDrawn="1">
          <p15:clr>
            <a:srgbClr val="F26B43"/>
          </p15:clr>
        </p15:guide>
        <p15:guide id="6" orient="horz" pos="792" userDrawn="1">
          <p15:clr>
            <a:srgbClr val="F26B43"/>
          </p15:clr>
        </p15:guide>
        <p15:guide id="7"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27 Best Luxury Hotel Openings of 2024 - InsideHook">
            <a:extLst>
              <a:ext uri="{FF2B5EF4-FFF2-40B4-BE49-F238E27FC236}">
                <a16:creationId xmlns:a16="http://schemas.microsoft.com/office/drawing/2014/main" id="{78E730DA-7DDB-C669-4D51-D13A160C1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131370" y="4453806"/>
            <a:ext cx="11398022" cy="701731"/>
          </a:xfrm>
        </p:spPr>
        <p:txBody>
          <a:bodyPr/>
          <a:lstStyle/>
          <a:p>
            <a:r>
              <a:rPr lang="en-US" sz="4400" dirty="0">
                <a:highlight>
                  <a:srgbClr val="000000"/>
                </a:highlight>
                <a:latin typeface="Algerian" panose="04020705040A02060702" pitchFamily="82" charset="0"/>
              </a:rPr>
              <a:t>HOTEL BOOKING ANALYSIS</a:t>
            </a:r>
          </a:p>
        </p:txBody>
      </p:sp>
      <p:sp>
        <p:nvSpPr>
          <p:cNvPr id="8" name="Text Placeholder 7"/>
          <p:cNvSpPr>
            <a:spLocks noGrp="1"/>
          </p:cNvSpPr>
          <p:nvPr>
            <p:ph type="body" sz="quarter" idx="13"/>
          </p:nvPr>
        </p:nvSpPr>
        <p:spPr>
          <a:xfrm>
            <a:off x="131370" y="5155537"/>
            <a:ext cx="9461500" cy="369332"/>
          </a:xfrm>
        </p:spPr>
        <p:txBody>
          <a:bodyPr/>
          <a:lstStyle/>
          <a:p>
            <a:r>
              <a:rPr lang="en-US" sz="2000" dirty="0">
                <a:highlight>
                  <a:srgbClr val="000000"/>
                </a:highlight>
                <a:latin typeface="Algerian" panose="04020705040A02060702" pitchFamily="82" charset="0"/>
              </a:rPr>
              <a:t>SWATHI D – AF0380796 </a:t>
            </a: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dirty="0"/>
          </a:p>
        </p:txBody>
      </p:sp>
      <p:pic>
        <p:nvPicPr>
          <p:cNvPr id="22" name="Picture 21">
            <a:extLst>
              <a:ext uri="{FF2B5EF4-FFF2-40B4-BE49-F238E27FC236}">
                <a16:creationId xmlns:a16="http://schemas.microsoft.com/office/drawing/2014/main" id="{D24D5E35-B411-9591-2FF9-6363BEF95DEC}"/>
              </a:ext>
            </a:extLst>
          </p:cNvPr>
          <p:cNvPicPr>
            <a:picLocks noChangeAspect="1"/>
          </p:cNvPicPr>
          <p:nvPr/>
        </p:nvPicPr>
        <p:blipFill>
          <a:blip r:embed="rId4"/>
          <a:stretch>
            <a:fillRect/>
          </a:stretch>
        </p:blipFill>
        <p:spPr>
          <a:xfrm>
            <a:off x="218862" y="2446728"/>
            <a:ext cx="4512163" cy="1964544"/>
          </a:xfrm>
          <a:prstGeom prst="rect">
            <a:avLst/>
          </a:prstGeom>
        </p:spPr>
      </p:pic>
    </p:spTree>
    <p:extLst>
      <p:ext uri="{BB962C8B-B14F-4D97-AF65-F5344CB8AC3E}">
        <p14:creationId xmlns:p14="http://schemas.microsoft.com/office/powerpoint/2010/main" val="178832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lane Blue HD Wallpapers - Wallpaper Cave">
            <a:extLst>
              <a:ext uri="{FF2B5EF4-FFF2-40B4-BE49-F238E27FC236}">
                <a16:creationId xmlns:a16="http://schemas.microsoft.com/office/drawing/2014/main" id="{EC15B9EF-C6CA-3956-5D2D-155017A45F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p:cNvSpPr>
            <a:spLocks noGrp="1"/>
          </p:cNvSpPr>
          <p:nvPr>
            <p:ph type="body" sz="quarter" idx="13"/>
          </p:nvPr>
        </p:nvSpPr>
        <p:spPr>
          <a:xfrm>
            <a:off x="3624470" y="332816"/>
            <a:ext cx="7805530" cy="646331"/>
          </a:xfrm>
        </p:spPr>
        <p:txBody>
          <a:bodyPr/>
          <a:lstStyle/>
          <a:p>
            <a:r>
              <a:rPr lang="en-IN" sz="4000" b="1" dirty="0">
                <a:solidFill>
                  <a:schemeClr val="accent4">
                    <a:lumMod val="60000"/>
                    <a:lumOff val="40000"/>
                  </a:schemeClr>
                </a:solidFill>
                <a:latin typeface="Algerian" panose="04020705040A02060702" pitchFamily="82" charset="0"/>
              </a:rPr>
              <a:t>Data Analysis Lifecycle</a:t>
            </a:r>
            <a:endParaRPr lang="en-US" sz="4000" b="1" dirty="0">
              <a:solidFill>
                <a:schemeClr val="accent4">
                  <a:lumMod val="60000"/>
                  <a:lumOff val="40000"/>
                </a:schemeClr>
              </a:solidFill>
              <a:latin typeface="Algerian" panose="04020705040A02060702" pitchFamily="82" charset="0"/>
            </a:endParaRPr>
          </a:p>
        </p:txBody>
      </p:sp>
      <p:sp>
        <p:nvSpPr>
          <p:cNvPr id="2" name="Slide Number Placeholder 1"/>
          <p:cNvSpPr>
            <a:spLocks noGrp="1"/>
          </p:cNvSpPr>
          <p:nvPr>
            <p:ph type="sldNum" sz="quarter" idx="4294967295"/>
          </p:nvPr>
        </p:nvSpPr>
        <p:spPr>
          <a:xfrm>
            <a:off x="11760200" y="6465888"/>
            <a:ext cx="431800" cy="365125"/>
          </a:xfrm>
          <a:prstGeom prst="rect">
            <a:avLst/>
          </a:prstGeom>
        </p:spPr>
        <p:txBody>
          <a:bodyPr/>
          <a:lstStyle/>
          <a:p>
            <a:fld id="{5AE1514C-5E56-4738-A1FF-4B1CFD2A3E36}" type="slidenum">
              <a:rPr lang="en-US" smtClean="0"/>
              <a:pPr/>
              <a:t>2</a:t>
            </a:fld>
            <a:endParaRPr lang="en-US" dirty="0"/>
          </a:p>
        </p:txBody>
      </p:sp>
      <p:sp>
        <p:nvSpPr>
          <p:cNvPr id="9" name="TextBox 8"/>
          <p:cNvSpPr txBox="1"/>
          <p:nvPr/>
        </p:nvSpPr>
        <p:spPr>
          <a:xfrm>
            <a:off x="1112688" y="243410"/>
            <a:ext cx="670312" cy="580653"/>
          </a:xfrm>
          <a:custGeom>
            <a:avLst/>
            <a:gdLst>
              <a:gd name="connsiteX0" fmla="*/ 603423 w 670312"/>
              <a:gd name="connsiteY0" fmla="*/ 0 h 580653"/>
              <a:gd name="connsiteX1" fmla="*/ 670312 w 670312"/>
              <a:gd name="connsiteY1" fmla="*/ 126662 h 580653"/>
              <a:gd name="connsiteX2" fmla="*/ 557170 w 670312"/>
              <a:gd name="connsiteY2" fmla="*/ 203157 h 580653"/>
              <a:gd name="connsiteX3" fmla="*/ 522302 w 670312"/>
              <a:gd name="connsiteY3" fmla="*/ 293172 h 580653"/>
              <a:gd name="connsiteX4" fmla="*/ 670312 w 670312"/>
              <a:gd name="connsiteY4" fmla="*/ 293172 h 580653"/>
              <a:gd name="connsiteX5" fmla="*/ 670312 w 670312"/>
              <a:gd name="connsiteY5" fmla="*/ 580653 h 580653"/>
              <a:gd name="connsiteX6" fmla="*/ 360772 w 670312"/>
              <a:gd name="connsiteY6" fmla="*/ 580653 h 580653"/>
              <a:gd name="connsiteX7" fmla="*/ 360772 w 670312"/>
              <a:gd name="connsiteY7" fmla="*/ 342272 h 580653"/>
              <a:gd name="connsiteX8" fmla="*/ 415564 w 670312"/>
              <a:gd name="connsiteY8" fmla="*/ 134489 h 580653"/>
              <a:gd name="connsiteX9" fmla="*/ 603423 w 670312"/>
              <a:gd name="connsiteY9" fmla="*/ 0 h 580653"/>
              <a:gd name="connsiteX10" fmla="*/ 242650 w 670312"/>
              <a:gd name="connsiteY10" fmla="*/ 0 h 580653"/>
              <a:gd name="connsiteX11" fmla="*/ 309539 w 670312"/>
              <a:gd name="connsiteY11" fmla="*/ 126662 h 580653"/>
              <a:gd name="connsiteX12" fmla="*/ 196397 w 670312"/>
              <a:gd name="connsiteY12" fmla="*/ 203157 h 580653"/>
              <a:gd name="connsiteX13" fmla="*/ 161530 w 670312"/>
              <a:gd name="connsiteY13" fmla="*/ 293172 h 580653"/>
              <a:gd name="connsiteX14" fmla="*/ 309539 w 670312"/>
              <a:gd name="connsiteY14" fmla="*/ 293172 h 580653"/>
              <a:gd name="connsiteX15" fmla="*/ 309539 w 670312"/>
              <a:gd name="connsiteY15" fmla="*/ 580653 h 580653"/>
              <a:gd name="connsiteX16" fmla="*/ 0 w 670312"/>
              <a:gd name="connsiteY16" fmla="*/ 580653 h 580653"/>
              <a:gd name="connsiteX17" fmla="*/ 0 w 670312"/>
              <a:gd name="connsiteY17" fmla="*/ 342272 h 580653"/>
              <a:gd name="connsiteX18" fmla="*/ 54792 w 670312"/>
              <a:gd name="connsiteY18" fmla="*/ 134489 h 580653"/>
              <a:gd name="connsiteX19" fmla="*/ 242650 w 670312"/>
              <a:gd name="connsiteY19" fmla="*/ 0 h 58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0312" h="580653">
                <a:moveTo>
                  <a:pt x="603423" y="0"/>
                </a:moveTo>
                <a:lnTo>
                  <a:pt x="670312" y="126662"/>
                </a:lnTo>
                <a:cubicBezTo>
                  <a:pt x="615757" y="152279"/>
                  <a:pt x="578043" y="177777"/>
                  <a:pt x="557170" y="203157"/>
                </a:cubicBezTo>
                <a:cubicBezTo>
                  <a:pt x="536297" y="228537"/>
                  <a:pt x="524674" y="258542"/>
                  <a:pt x="522302" y="293172"/>
                </a:cubicBezTo>
                <a:lnTo>
                  <a:pt x="670312" y="293172"/>
                </a:lnTo>
                <a:lnTo>
                  <a:pt x="670312" y="580653"/>
                </a:lnTo>
                <a:lnTo>
                  <a:pt x="360772" y="580653"/>
                </a:lnTo>
                <a:lnTo>
                  <a:pt x="360772" y="342272"/>
                </a:lnTo>
                <a:cubicBezTo>
                  <a:pt x="360772" y="254510"/>
                  <a:pt x="379036" y="185249"/>
                  <a:pt x="415564" y="134489"/>
                </a:cubicBezTo>
                <a:cubicBezTo>
                  <a:pt x="452092" y="83729"/>
                  <a:pt x="514712" y="38900"/>
                  <a:pt x="603423" y="0"/>
                </a:cubicBezTo>
                <a:close/>
                <a:moveTo>
                  <a:pt x="242650" y="0"/>
                </a:moveTo>
                <a:lnTo>
                  <a:pt x="309539" y="126662"/>
                </a:lnTo>
                <a:cubicBezTo>
                  <a:pt x="254985" y="152279"/>
                  <a:pt x="217271" y="177777"/>
                  <a:pt x="196397" y="203157"/>
                </a:cubicBezTo>
                <a:cubicBezTo>
                  <a:pt x="175524" y="228537"/>
                  <a:pt x="163902" y="258542"/>
                  <a:pt x="161530" y="293172"/>
                </a:cubicBezTo>
                <a:lnTo>
                  <a:pt x="309539" y="293172"/>
                </a:lnTo>
                <a:lnTo>
                  <a:pt x="309539" y="580653"/>
                </a:lnTo>
                <a:lnTo>
                  <a:pt x="0" y="580653"/>
                </a:lnTo>
                <a:lnTo>
                  <a:pt x="0" y="342272"/>
                </a:lnTo>
                <a:cubicBezTo>
                  <a:pt x="0" y="254510"/>
                  <a:pt x="18264" y="185249"/>
                  <a:pt x="54792" y="134489"/>
                </a:cubicBezTo>
                <a:cubicBezTo>
                  <a:pt x="91320" y="83729"/>
                  <a:pt x="153940" y="38900"/>
                  <a:pt x="242650" y="0"/>
                </a:cubicBez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800" dirty="0">
              <a:solidFill>
                <a:schemeClr val="tx2">
                  <a:lumMod val="50000"/>
                </a:schemeClr>
              </a:solidFill>
            </a:endParaRPr>
          </a:p>
        </p:txBody>
      </p:sp>
      <p:pic>
        <p:nvPicPr>
          <p:cNvPr id="4" name="Picture 2" descr="What is the Data Analytics Lifecycle?">
            <a:extLst>
              <a:ext uri="{FF2B5EF4-FFF2-40B4-BE49-F238E27FC236}">
                <a16:creationId xmlns:a16="http://schemas.microsoft.com/office/drawing/2014/main" id="{92A9BAD3-AB5A-D0B9-5321-28F75B6CA5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688" y="1699591"/>
            <a:ext cx="9879990" cy="453224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056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lane Blue HD Wallpapers - Wallpaper Cave">
            <a:extLst>
              <a:ext uri="{FF2B5EF4-FFF2-40B4-BE49-F238E27FC236}">
                <a16:creationId xmlns:a16="http://schemas.microsoft.com/office/drawing/2014/main" id="{8AEA74C0-8DFA-230F-F6F5-CC07BFA6E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5" name="Freeform: Shape 64"/>
          <p:cNvSpPr>
            <a:spLocks noChangeAspect="1"/>
          </p:cNvSpPr>
          <p:nvPr/>
        </p:nvSpPr>
        <p:spPr>
          <a:xfrm>
            <a:off x="232519" y="-2693505"/>
            <a:ext cx="4728754" cy="4728754"/>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32" name="Title 31"/>
          <p:cNvSpPr>
            <a:spLocks noGrp="1"/>
          </p:cNvSpPr>
          <p:nvPr>
            <p:ph type="title"/>
          </p:nvPr>
        </p:nvSpPr>
        <p:spPr>
          <a:xfrm>
            <a:off x="555244" y="0"/>
            <a:ext cx="4083304" cy="1282148"/>
          </a:xfrm>
        </p:spPr>
        <p:txBody>
          <a:bodyPr/>
          <a:lstStyle/>
          <a:p>
            <a:r>
              <a:rPr lang="en-US" b="1" dirty="0">
                <a:gradFill>
                  <a:gsLst>
                    <a:gs pos="15000">
                      <a:schemeClr val="bg1"/>
                    </a:gs>
                    <a:gs pos="47000">
                      <a:schemeClr val="bg1"/>
                    </a:gs>
                  </a:gsLst>
                  <a:lin ang="5400000" scaled="1"/>
                </a:gradFill>
                <a:latin typeface="Algerian" panose="04020705040A02060702" pitchFamily="82" charset="0"/>
              </a:rPr>
              <a:t>WHAT ? </a:t>
            </a:r>
          </a:p>
        </p:txBody>
      </p:sp>
      <p:sp>
        <p:nvSpPr>
          <p:cNvPr id="3" name="Text Placeholder 2">
            <a:extLst>
              <a:ext uri="{FF2B5EF4-FFF2-40B4-BE49-F238E27FC236}">
                <a16:creationId xmlns:a16="http://schemas.microsoft.com/office/drawing/2014/main" id="{B20534DD-E30A-6510-1D71-0B743BECD542}"/>
              </a:ext>
            </a:extLst>
          </p:cNvPr>
          <p:cNvSpPr>
            <a:spLocks noGrp="1"/>
          </p:cNvSpPr>
          <p:nvPr>
            <p:ph type="body" sz="quarter" idx="11"/>
          </p:nvPr>
        </p:nvSpPr>
        <p:spPr>
          <a:xfrm>
            <a:off x="4025348" y="2903883"/>
            <a:ext cx="6589477" cy="1311128"/>
          </a:xfrm>
        </p:spPr>
        <p:txBody>
          <a:bodyPr/>
          <a:lstStyle/>
          <a:p>
            <a:r>
              <a:rPr lang="en-IN" sz="4400" b="1" dirty="0">
                <a:solidFill>
                  <a:schemeClr val="accent4">
                    <a:lumMod val="60000"/>
                    <a:lumOff val="40000"/>
                  </a:schemeClr>
                </a:solidFill>
                <a:latin typeface="Algerian" panose="04020705040A02060702" pitchFamily="82" charset="0"/>
                <a:cs typeface="Times New Roman" panose="02020603050405020304" pitchFamily="18" charset="0"/>
              </a:rPr>
              <a:t>What is Hotel Booking Analysis ?</a:t>
            </a:r>
            <a:endParaRPr lang="en-IN" sz="4400" dirty="0">
              <a:solidFill>
                <a:schemeClr val="accent4">
                  <a:lumMod val="60000"/>
                  <a:lumOff val="40000"/>
                </a:schemeClr>
              </a:solidFill>
              <a:latin typeface="Algerian" panose="04020705040A02060702" pitchFamily="82" charset="0"/>
            </a:endParaRPr>
          </a:p>
        </p:txBody>
      </p:sp>
    </p:spTree>
    <p:extLst>
      <p:ext uri="{BB962C8B-B14F-4D97-AF65-F5344CB8AC3E}">
        <p14:creationId xmlns:p14="http://schemas.microsoft.com/office/powerpoint/2010/main" val="22180498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lane Blue HD Wallpapers - Wallpaper Cave">
            <a:extLst>
              <a:ext uri="{FF2B5EF4-FFF2-40B4-BE49-F238E27FC236}">
                <a16:creationId xmlns:a16="http://schemas.microsoft.com/office/drawing/2014/main" id="{FF1709A3-20B9-45B8-4D0E-122AC987F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title"/>
          </p:nvPr>
        </p:nvSpPr>
        <p:spPr>
          <a:xfrm>
            <a:off x="1163782" y="339409"/>
            <a:ext cx="1528417" cy="417974"/>
          </a:xfrm>
        </p:spPr>
        <p:txBody>
          <a:bodyPr/>
          <a:lstStyle/>
          <a:p>
            <a:endParaRPr lang="en-US" b="1" dirty="0">
              <a:latin typeface="Georgia" panose="02040502050405020303" pitchFamily="18" charset="0"/>
            </a:endParaRPr>
          </a:p>
        </p:txBody>
      </p:sp>
      <p:sp>
        <p:nvSpPr>
          <p:cNvPr id="6" name="Text Placeholder 5"/>
          <p:cNvSpPr>
            <a:spLocks noGrp="1"/>
          </p:cNvSpPr>
          <p:nvPr>
            <p:ph type="body" sz="quarter" idx="16"/>
          </p:nvPr>
        </p:nvSpPr>
        <p:spPr>
          <a:xfrm>
            <a:off x="3818336" y="579473"/>
            <a:ext cx="9084398" cy="590931"/>
          </a:xfrm>
        </p:spPr>
        <p:txBody>
          <a:bodyPr/>
          <a:lstStyle/>
          <a:p>
            <a:r>
              <a:rPr lang="en-IN" sz="3600" dirty="0">
                <a:solidFill>
                  <a:schemeClr val="accent4">
                    <a:lumMod val="60000"/>
                    <a:lumOff val="40000"/>
                  </a:schemeClr>
                </a:solidFill>
                <a:latin typeface="Georgia" panose="02040502050405020303" pitchFamily="18" charset="0"/>
                <a:cs typeface="Times New Roman" panose="02020603050405020304" pitchFamily="18" charset="0"/>
              </a:rPr>
              <a:t>Why Hotel Booking Analysis ?</a:t>
            </a:r>
            <a:endParaRPr lang="en-US" sz="3600" dirty="0">
              <a:solidFill>
                <a:schemeClr val="accent4">
                  <a:lumMod val="60000"/>
                  <a:lumOff val="40000"/>
                </a:schemeClr>
              </a:solidFill>
              <a:latin typeface="Georgia" panose="02040502050405020303" pitchFamily="18" charset="0"/>
            </a:endParaRPr>
          </a:p>
        </p:txBody>
      </p:sp>
      <p:sp>
        <p:nvSpPr>
          <p:cNvPr id="9" name="Rectangle 8"/>
          <p:cNvSpPr/>
          <p:nvPr/>
        </p:nvSpPr>
        <p:spPr>
          <a:xfrm>
            <a:off x="4404360" y="2984307"/>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Georgia" panose="02040502050405020303" pitchFamily="18" charset="0"/>
            </a:endParaRPr>
          </a:p>
        </p:txBody>
      </p:sp>
      <p:sp>
        <p:nvSpPr>
          <p:cNvPr id="15" name="Rectangle 14"/>
          <p:cNvSpPr/>
          <p:nvPr/>
        </p:nvSpPr>
        <p:spPr>
          <a:xfrm>
            <a:off x="8373666" y="2952523"/>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Georgia" panose="02040502050405020303" pitchFamily="18" charset="0"/>
            </a:endParaRPr>
          </a:p>
        </p:txBody>
      </p:sp>
      <p:sp>
        <p:nvSpPr>
          <p:cNvPr id="13" name="Rectangle 12"/>
          <p:cNvSpPr/>
          <p:nvPr/>
        </p:nvSpPr>
        <p:spPr>
          <a:xfrm>
            <a:off x="435056" y="2970811"/>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Georgia" panose="02040502050405020303" pitchFamily="18" charset="0"/>
            </a:endParaRPr>
          </a:p>
        </p:txBody>
      </p:sp>
      <p:sp>
        <p:nvSpPr>
          <p:cNvPr id="42" name="Slide Number Placeholder 41"/>
          <p:cNvSpPr>
            <a:spLocks noGrp="1"/>
          </p:cNvSpPr>
          <p:nvPr>
            <p:ph type="sldNum" sz="quarter" idx="4"/>
          </p:nvPr>
        </p:nvSpPr>
        <p:spPr>
          <a:xfrm>
            <a:off x="11432913" y="6316156"/>
            <a:ext cx="498402" cy="365125"/>
          </a:xfrm>
        </p:spPr>
        <p:txBody>
          <a:bodyPr/>
          <a:lstStyle/>
          <a:p>
            <a:fld id="{5AE1514C-5E56-4738-A1FF-4B1CFD2A3E36}" type="slidenum">
              <a:rPr lang="en-US" b="1" smtClean="0">
                <a:solidFill>
                  <a:schemeClr val="bg1"/>
                </a:solidFill>
                <a:latin typeface="Georgia" panose="02040502050405020303" pitchFamily="18" charset="0"/>
              </a:rPr>
              <a:t>4</a:t>
            </a:fld>
            <a:endParaRPr lang="en-US" b="1" dirty="0">
              <a:solidFill>
                <a:schemeClr val="bg1"/>
              </a:solidFill>
              <a:latin typeface="Georgia" panose="02040502050405020303" pitchFamily="18" charset="0"/>
            </a:endParaRPr>
          </a:p>
        </p:txBody>
      </p:sp>
      <p:sp>
        <p:nvSpPr>
          <p:cNvPr id="12" name="Rectangle 11">
            <a:extLst>
              <a:ext uri="{FF2B5EF4-FFF2-40B4-BE49-F238E27FC236}">
                <a16:creationId xmlns:a16="http://schemas.microsoft.com/office/drawing/2014/main" id="{DAAAAF8E-E302-D02D-5FA4-D62816258E71}"/>
              </a:ext>
            </a:extLst>
          </p:cNvPr>
          <p:cNvSpPr/>
          <p:nvPr/>
        </p:nvSpPr>
        <p:spPr>
          <a:xfrm>
            <a:off x="1637691" y="4880618"/>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Georgia" panose="02040502050405020303" pitchFamily="18" charset="0"/>
            </a:endParaRPr>
          </a:p>
        </p:txBody>
      </p:sp>
      <p:sp>
        <p:nvSpPr>
          <p:cNvPr id="17" name="Rectangle 16">
            <a:extLst>
              <a:ext uri="{FF2B5EF4-FFF2-40B4-BE49-F238E27FC236}">
                <a16:creationId xmlns:a16="http://schemas.microsoft.com/office/drawing/2014/main" id="{6678E5B9-0C2F-5D1D-8612-D30997837BF2}"/>
              </a:ext>
            </a:extLst>
          </p:cNvPr>
          <p:cNvSpPr/>
          <p:nvPr/>
        </p:nvSpPr>
        <p:spPr>
          <a:xfrm>
            <a:off x="6222943" y="4880618"/>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latin typeface="Georgia" panose="02040502050405020303" pitchFamily="18" charset="0"/>
            </a:endParaRPr>
          </a:p>
        </p:txBody>
      </p:sp>
      <p:sp>
        <p:nvSpPr>
          <p:cNvPr id="20" name="TextBox 19">
            <a:extLst>
              <a:ext uri="{FF2B5EF4-FFF2-40B4-BE49-F238E27FC236}">
                <a16:creationId xmlns:a16="http://schemas.microsoft.com/office/drawing/2014/main" id="{034A1A07-050E-9C04-F0E4-448B29366162}"/>
              </a:ext>
            </a:extLst>
          </p:cNvPr>
          <p:cNvSpPr txBox="1"/>
          <p:nvPr/>
        </p:nvSpPr>
        <p:spPr>
          <a:xfrm>
            <a:off x="593089" y="2581792"/>
            <a:ext cx="6450494" cy="369332"/>
          </a:xfrm>
          <a:prstGeom prst="rect">
            <a:avLst/>
          </a:prstGeom>
          <a:noFill/>
        </p:spPr>
        <p:txBody>
          <a:bodyPr wrap="square">
            <a:spAutoFit/>
          </a:bodyPr>
          <a:lstStyle/>
          <a:p>
            <a:r>
              <a:rPr lang="en-IN" sz="1800" b="1" dirty="0">
                <a:solidFill>
                  <a:schemeClr val="bg1"/>
                </a:solidFill>
                <a:latin typeface="Georgia" panose="02040502050405020303" pitchFamily="18" charset="0"/>
              </a:rPr>
              <a:t>Booking Patterns and Trends</a:t>
            </a:r>
          </a:p>
        </p:txBody>
      </p:sp>
      <p:sp>
        <p:nvSpPr>
          <p:cNvPr id="22" name="TextBox 21">
            <a:extLst>
              <a:ext uri="{FF2B5EF4-FFF2-40B4-BE49-F238E27FC236}">
                <a16:creationId xmlns:a16="http://schemas.microsoft.com/office/drawing/2014/main" id="{60B30FA4-52F3-80C7-809A-0A8812F0CB5D}"/>
              </a:ext>
            </a:extLst>
          </p:cNvPr>
          <p:cNvSpPr txBox="1"/>
          <p:nvPr/>
        </p:nvSpPr>
        <p:spPr>
          <a:xfrm>
            <a:off x="4865205" y="2548609"/>
            <a:ext cx="6450494" cy="369332"/>
          </a:xfrm>
          <a:prstGeom prst="rect">
            <a:avLst/>
          </a:prstGeom>
          <a:noFill/>
        </p:spPr>
        <p:txBody>
          <a:bodyPr wrap="square">
            <a:spAutoFit/>
          </a:bodyPr>
          <a:lstStyle/>
          <a:p>
            <a:r>
              <a:rPr lang="en-IN" sz="1800" b="1" dirty="0">
                <a:solidFill>
                  <a:schemeClr val="bg1"/>
                </a:solidFill>
                <a:latin typeface="Georgia" panose="02040502050405020303" pitchFamily="18" charset="0"/>
              </a:rPr>
              <a:t>Market Segmentation</a:t>
            </a:r>
            <a:endParaRPr lang="en-IN" b="1" dirty="0">
              <a:solidFill>
                <a:schemeClr val="bg1"/>
              </a:solidFill>
              <a:latin typeface="Georgia" panose="02040502050405020303" pitchFamily="18" charset="0"/>
            </a:endParaRPr>
          </a:p>
        </p:txBody>
      </p:sp>
      <p:sp>
        <p:nvSpPr>
          <p:cNvPr id="24" name="TextBox 23">
            <a:extLst>
              <a:ext uri="{FF2B5EF4-FFF2-40B4-BE49-F238E27FC236}">
                <a16:creationId xmlns:a16="http://schemas.microsoft.com/office/drawing/2014/main" id="{8FC6B0C6-DFB8-39A4-99A1-17AB28561B1C}"/>
              </a:ext>
            </a:extLst>
          </p:cNvPr>
          <p:cNvSpPr txBox="1"/>
          <p:nvPr/>
        </p:nvSpPr>
        <p:spPr>
          <a:xfrm>
            <a:off x="8890552" y="2514027"/>
            <a:ext cx="2866392" cy="369332"/>
          </a:xfrm>
          <a:prstGeom prst="rect">
            <a:avLst/>
          </a:prstGeom>
          <a:noFill/>
        </p:spPr>
        <p:txBody>
          <a:bodyPr wrap="square">
            <a:spAutoFit/>
          </a:bodyPr>
          <a:lstStyle/>
          <a:p>
            <a:r>
              <a:rPr lang="en-IN" sz="1800" b="1" dirty="0">
                <a:solidFill>
                  <a:schemeClr val="bg1"/>
                </a:solidFill>
                <a:latin typeface="Georgia" panose="02040502050405020303" pitchFamily="18" charset="0"/>
              </a:rPr>
              <a:t>Revenu</a:t>
            </a:r>
            <a:r>
              <a:rPr lang="en-IN" b="1" dirty="0">
                <a:solidFill>
                  <a:schemeClr val="bg1"/>
                </a:solidFill>
                <a:latin typeface="Georgia" panose="02040502050405020303" pitchFamily="18" charset="0"/>
              </a:rPr>
              <a:t>e</a:t>
            </a:r>
            <a:r>
              <a:rPr lang="en-IN" sz="1800" b="1" dirty="0">
                <a:solidFill>
                  <a:schemeClr val="bg1"/>
                </a:solidFill>
                <a:latin typeface="Georgia" panose="02040502050405020303" pitchFamily="18" charset="0"/>
              </a:rPr>
              <a:t> Management</a:t>
            </a:r>
            <a:endParaRPr lang="en-IN" b="1" dirty="0">
              <a:solidFill>
                <a:schemeClr val="bg1"/>
              </a:solidFill>
              <a:latin typeface="Georgia" panose="02040502050405020303" pitchFamily="18" charset="0"/>
            </a:endParaRPr>
          </a:p>
        </p:txBody>
      </p:sp>
      <p:sp>
        <p:nvSpPr>
          <p:cNvPr id="26" name="TextBox 25">
            <a:extLst>
              <a:ext uri="{FF2B5EF4-FFF2-40B4-BE49-F238E27FC236}">
                <a16:creationId xmlns:a16="http://schemas.microsoft.com/office/drawing/2014/main" id="{C115FA7E-F4CA-EAFE-DC24-3F6AA7BD7C2E}"/>
              </a:ext>
            </a:extLst>
          </p:cNvPr>
          <p:cNvSpPr txBox="1"/>
          <p:nvPr/>
        </p:nvSpPr>
        <p:spPr>
          <a:xfrm>
            <a:off x="1637691" y="4458416"/>
            <a:ext cx="6450494" cy="369332"/>
          </a:xfrm>
          <a:prstGeom prst="rect">
            <a:avLst/>
          </a:prstGeom>
          <a:noFill/>
        </p:spPr>
        <p:txBody>
          <a:bodyPr wrap="square">
            <a:spAutoFit/>
          </a:bodyPr>
          <a:lstStyle/>
          <a:p>
            <a:r>
              <a:rPr lang="en-IN" sz="1800" b="1" dirty="0">
                <a:solidFill>
                  <a:schemeClr val="bg1"/>
                </a:solidFill>
                <a:latin typeface="Georgia" panose="02040502050405020303" pitchFamily="18" charset="0"/>
              </a:rPr>
              <a:t>Guest Preferences and Feedback</a:t>
            </a:r>
            <a:endParaRPr lang="en-IN" b="1" dirty="0">
              <a:solidFill>
                <a:schemeClr val="bg1"/>
              </a:solidFill>
              <a:latin typeface="Georgia" panose="02040502050405020303" pitchFamily="18" charset="0"/>
            </a:endParaRPr>
          </a:p>
        </p:txBody>
      </p:sp>
      <p:sp>
        <p:nvSpPr>
          <p:cNvPr id="28" name="TextBox 27">
            <a:extLst>
              <a:ext uri="{FF2B5EF4-FFF2-40B4-BE49-F238E27FC236}">
                <a16:creationId xmlns:a16="http://schemas.microsoft.com/office/drawing/2014/main" id="{8753119A-8DB3-A003-49DA-C758A25ADDCF}"/>
              </a:ext>
            </a:extLst>
          </p:cNvPr>
          <p:cNvSpPr txBox="1"/>
          <p:nvPr/>
        </p:nvSpPr>
        <p:spPr>
          <a:xfrm>
            <a:off x="6096000" y="4439130"/>
            <a:ext cx="6450494" cy="369332"/>
          </a:xfrm>
          <a:prstGeom prst="rect">
            <a:avLst/>
          </a:prstGeom>
          <a:noFill/>
        </p:spPr>
        <p:txBody>
          <a:bodyPr wrap="square">
            <a:spAutoFit/>
          </a:bodyPr>
          <a:lstStyle/>
          <a:p>
            <a:r>
              <a:rPr lang="en-IN" sz="1800" b="1" dirty="0">
                <a:solidFill>
                  <a:schemeClr val="bg1"/>
                </a:solidFill>
                <a:latin typeface="Georgia" panose="02040502050405020303" pitchFamily="18" charset="0"/>
              </a:rPr>
              <a:t>Actionable insights and </a:t>
            </a:r>
            <a:r>
              <a:rPr lang="en-IN" sz="1800" b="1" dirty="0" err="1">
                <a:solidFill>
                  <a:schemeClr val="bg1"/>
                </a:solidFill>
                <a:latin typeface="Georgia" panose="02040502050405020303" pitchFamily="18" charset="0"/>
              </a:rPr>
              <a:t>stratergies</a:t>
            </a:r>
            <a:endParaRPr lang="en-IN" b="1" dirty="0">
              <a:solidFill>
                <a:schemeClr val="bg1"/>
              </a:solidFill>
              <a:latin typeface="Georgia" panose="02040502050405020303" pitchFamily="18" charset="0"/>
            </a:endParaRPr>
          </a:p>
        </p:txBody>
      </p:sp>
      <p:sp>
        <p:nvSpPr>
          <p:cNvPr id="29" name="Freeform: Shape 28">
            <a:extLst>
              <a:ext uri="{FF2B5EF4-FFF2-40B4-BE49-F238E27FC236}">
                <a16:creationId xmlns:a16="http://schemas.microsoft.com/office/drawing/2014/main" id="{DA20DECF-D36F-BD85-39D4-AC4FFF17C755}"/>
              </a:ext>
            </a:extLst>
          </p:cNvPr>
          <p:cNvSpPr>
            <a:spLocks noChangeAspect="1"/>
          </p:cNvSpPr>
          <p:nvPr/>
        </p:nvSpPr>
        <p:spPr>
          <a:xfrm>
            <a:off x="316322" y="-736223"/>
            <a:ext cx="2459680" cy="2270079"/>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dirty="0">
                <a:latin typeface="Georgia" panose="02040502050405020303" pitchFamily="18" charset="0"/>
              </a:rPr>
              <a:t>WHY ? </a:t>
            </a:r>
            <a:endParaRPr kumimoji="0" lang="en-US" sz="1800" b="0" i="0" u="none" strike="noStrike" kern="0" cap="none" spc="0" normalizeH="0" baseline="0" dirty="0">
              <a:ln>
                <a:noFill/>
              </a:ln>
              <a:solidFill>
                <a:sysClr val="windowText" lastClr="000000"/>
              </a:solidFill>
              <a:effectLst/>
              <a:uLnTx/>
              <a:uFillTx/>
            </a:endParaRPr>
          </a:p>
        </p:txBody>
      </p:sp>
    </p:spTree>
    <p:extLst>
      <p:ext uri="{BB962C8B-B14F-4D97-AF65-F5344CB8AC3E}">
        <p14:creationId xmlns:p14="http://schemas.microsoft.com/office/powerpoint/2010/main" val="31107168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63" presetClass="path" presetSubtype="0" accel="50000" decel="50000" fill="hold" grpId="1" nodeType="withEffect">
                                  <p:stCondLst>
                                    <p:cond delay="0"/>
                                  </p:stCondLst>
                                  <p:childTnLst>
                                    <p:animMotion origin="layout" path="M -0.13932 -7.40741E-7 L 1.04167E-6 -7.40741E-7 " pathEditMode="relative" rAng="0" ptsTypes="AA">
                                      <p:cBhvr>
                                        <p:cTn id="8" dur="500" fill="hold"/>
                                        <p:tgtEl>
                                          <p:spTgt spid="13"/>
                                        </p:tgtEl>
                                        <p:attrNameLst>
                                          <p:attrName>ppt_x</p:attrName>
                                          <p:attrName>ppt_y</p:attrName>
                                        </p:attrNameLst>
                                      </p:cBhvr>
                                      <p:rCtr x="6966" y="0"/>
                                    </p:animMotion>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63" presetClass="path" presetSubtype="0" accel="50000" decel="50000" fill="hold" grpId="1" nodeType="withEffect">
                                  <p:stCondLst>
                                    <p:cond delay="0"/>
                                  </p:stCondLst>
                                  <p:childTnLst>
                                    <p:animMotion origin="layout" path="M -0.13932 -2.59259E-6 L 0 -2.59259E-6 " pathEditMode="relative" rAng="0" ptsTypes="AA">
                                      <p:cBhvr>
                                        <p:cTn id="12" dur="500" fill="hold"/>
                                        <p:tgtEl>
                                          <p:spTgt spid="9"/>
                                        </p:tgtEl>
                                        <p:attrNameLst>
                                          <p:attrName>ppt_x</p:attrName>
                                          <p:attrName>ppt_y</p:attrName>
                                        </p:attrNameLst>
                                      </p:cBhvr>
                                      <p:rCtr x="6966" y="0"/>
                                    </p:animMotion>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63" presetClass="path" presetSubtype="0" accel="50000" decel="50000" fill="hold" grpId="1" nodeType="withEffect">
                                  <p:stCondLst>
                                    <p:cond delay="0"/>
                                  </p:stCondLst>
                                  <p:childTnLst>
                                    <p:animMotion origin="layout" path="M -0.13932 -2.96296E-6 L -8.33333E-7 -2.96296E-6 " pathEditMode="relative" rAng="0" ptsTypes="AA">
                                      <p:cBhvr>
                                        <p:cTn id="16" dur="500" fill="hold"/>
                                        <p:tgtEl>
                                          <p:spTgt spid="15"/>
                                        </p:tgtEl>
                                        <p:attrNameLst>
                                          <p:attrName>ppt_x</p:attrName>
                                          <p:attrName>ppt_y</p:attrName>
                                        </p:attrNameLst>
                                      </p:cBhvr>
                                      <p:rCtr x="6966" y="0"/>
                                    </p:animMotion>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63" presetClass="path" presetSubtype="0" accel="50000" decel="50000" fill="hold" grpId="1" nodeType="withEffect">
                                  <p:stCondLst>
                                    <p:cond delay="0"/>
                                  </p:stCondLst>
                                  <p:childTnLst>
                                    <p:animMotion origin="layout" path="M -0.13933 -2.96296E-6 L 3.125E-6 -2.96296E-6 " pathEditMode="relative" rAng="0" ptsTypes="AA">
                                      <p:cBhvr>
                                        <p:cTn id="20" dur="500" fill="hold"/>
                                        <p:tgtEl>
                                          <p:spTgt spid="12"/>
                                        </p:tgtEl>
                                        <p:attrNameLst>
                                          <p:attrName>ppt_x</p:attrName>
                                          <p:attrName>ppt_y</p:attrName>
                                        </p:attrNameLst>
                                      </p:cBhvr>
                                      <p:rCtr x="6966" y="0"/>
                                    </p:animMotion>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63" presetClass="path" presetSubtype="0" accel="50000" decel="50000" fill="hold" grpId="1" nodeType="withEffect">
                                  <p:stCondLst>
                                    <p:cond delay="0"/>
                                  </p:stCondLst>
                                  <p:childTnLst>
                                    <p:animMotion origin="layout" path="M -0.13932 -2.96296E-6 L 1.45833E-6 -2.96296E-6 " pathEditMode="relative" rAng="0" ptsTypes="AA">
                                      <p:cBhvr>
                                        <p:cTn id="24" dur="500" fill="hold"/>
                                        <p:tgtEl>
                                          <p:spTgt spid="17"/>
                                        </p:tgtEl>
                                        <p:attrNameLst>
                                          <p:attrName>ppt_x</p:attrName>
                                          <p:attrName>ppt_y</p:attrName>
                                        </p:attrNameLst>
                                      </p:cBhvr>
                                      <p:rCtr x="6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5" grpId="0" animBg="1"/>
      <p:bldP spid="15" grpId="1" animBg="1"/>
      <p:bldP spid="13" grpId="0" animBg="1"/>
      <p:bldP spid="13" grpId="1" animBg="1"/>
      <p:bldP spid="12" grpId="0" animBg="1"/>
      <p:bldP spid="12" grpId="1" animBg="1"/>
      <p:bldP spid="17" grpId="0" animBg="1"/>
      <p:bldP spid="1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Plane Blue HD Wallpapers - Wallpaper Cave">
            <a:extLst>
              <a:ext uri="{FF2B5EF4-FFF2-40B4-BE49-F238E27FC236}">
                <a16:creationId xmlns:a16="http://schemas.microsoft.com/office/drawing/2014/main" id="{1350CCAA-29BE-27B6-102C-35D6D4097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p:nvPr>
        </p:nvSpPr>
        <p:spPr>
          <a:xfrm>
            <a:off x="3907692" y="385362"/>
            <a:ext cx="4376615" cy="424732"/>
          </a:xfrm>
        </p:spPr>
        <p:txBody>
          <a:bodyPr/>
          <a:lstStyle/>
          <a:p>
            <a:r>
              <a:rPr lang="en-US" sz="2400" dirty="0">
                <a:solidFill>
                  <a:schemeClr val="accent4">
                    <a:lumMod val="60000"/>
                    <a:lumOff val="40000"/>
                  </a:schemeClr>
                </a:solidFill>
                <a:latin typeface="Georgia" panose="02040502050405020303" pitchFamily="18" charset="0"/>
              </a:rPr>
              <a:t>PROBLEM STATEMENT</a:t>
            </a:r>
          </a:p>
        </p:txBody>
      </p:sp>
      <p:sp>
        <p:nvSpPr>
          <p:cNvPr id="12" name="Text Placeholder 11"/>
          <p:cNvSpPr>
            <a:spLocks noGrp="1"/>
          </p:cNvSpPr>
          <p:nvPr>
            <p:ph type="body" sz="quarter" idx="12"/>
          </p:nvPr>
        </p:nvSpPr>
        <p:spPr/>
        <p:txBody>
          <a:bodyPr/>
          <a:lstStyle/>
          <a:p>
            <a:r>
              <a:rPr lang="en-US" dirty="0"/>
              <a:t>!</a:t>
            </a:r>
          </a:p>
        </p:txBody>
      </p:sp>
      <p:sp>
        <p:nvSpPr>
          <p:cNvPr id="2" name="Title 1">
            <a:extLst>
              <a:ext uri="{FF2B5EF4-FFF2-40B4-BE49-F238E27FC236}">
                <a16:creationId xmlns:a16="http://schemas.microsoft.com/office/drawing/2014/main" id="{58F0BA17-DB2C-053D-7D8E-C27AF248F9D5}"/>
              </a:ext>
            </a:extLst>
          </p:cNvPr>
          <p:cNvSpPr>
            <a:spLocks noGrp="1" noChangeArrowheads="1"/>
          </p:cNvSpPr>
          <p:nvPr>
            <p:ph type="title"/>
          </p:nvPr>
        </p:nvSpPr>
        <p:spPr bwMode="auto">
          <a:xfrm>
            <a:off x="914399" y="3400680"/>
            <a:ext cx="109330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bg1"/>
                </a:solidFill>
                <a:effectLst/>
                <a:latin typeface="Georgia" panose="02040502050405020303" pitchFamily="18" charset="0"/>
              </a:rPr>
              <a:t>Analyzing hotel booking trends to optimize revenue and enhance guest satisfaction.</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chemeClr val="bg1"/>
              </a:solidFill>
              <a:effectLst/>
              <a:latin typeface="Georgia" panose="02040502050405020303" pitchFamily="18" charset="0"/>
            </a:endParaRPr>
          </a:p>
        </p:txBody>
      </p:sp>
    </p:spTree>
    <p:extLst>
      <p:ext uri="{BB962C8B-B14F-4D97-AF65-F5344CB8AC3E}">
        <p14:creationId xmlns:p14="http://schemas.microsoft.com/office/powerpoint/2010/main" val="3937079039"/>
      </p:ext>
    </p:extLst>
  </p:cSld>
  <p:clrMapOvr>
    <a:masterClrMapping/>
  </p:clrMapOvr>
  <p:transition spd="slow">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lane Blue HD Wallpapers - Wallpaper Cave">
            <a:extLst>
              <a:ext uri="{FF2B5EF4-FFF2-40B4-BE49-F238E27FC236}">
                <a16:creationId xmlns:a16="http://schemas.microsoft.com/office/drawing/2014/main" id="{61AD7BBE-A2AF-4E49-C63A-7243B8B7FA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38"/>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4"/>
          </p:nvPr>
        </p:nvSpPr>
        <p:spPr/>
        <p:txBody>
          <a:bodyPr/>
          <a:lstStyle/>
          <a:p>
            <a:fld id="{5AE1514C-5E56-4738-A1FF-4B1CFD2A3E36}" type="slidenum">
              <a:rPr lang="en-US" smtClean="0"/>
              <a:pPr/>
              <a:t>6</a:t>
            </a:fld>
            <a:endParaRPr lang="en-US" dirty="0"/>
          </a:p>
        </p:txBody>
      </p:sp>
      <p:sp>
        <p:nvSpPr>
          <p:cNvPr id="16" name="Content Placeholder 15"/>
          <p:cNvSpPr>
            <a:spLocks noGrp="1"/>
          </p:cNvSpPr>
          <p:nvPr>
            <p:ph idx="18"/>
          </p:nvPr>
        </p:nvSpPr>
        <p:spPr>
          <a:xfrm>
            <a:off x="192329" y="2087784"/>
            <a:ext cx="5903671" cy="4579715"/>
          </a:xfrm>
        </p:spPr>
        <p:txBody>
          <a:bodyPr/>
          <a:lstStyle/>
          <a:p>
            <a:r>
              <a:rPr lang="en-IN" dirty="0"/>
              <a:t>Technologies used</a:t>
            </a:r>
            <a:br>
              <a:rPr lang="en-IN" dirty="0"/>
            </a:br>
            <a:r>
              <a:rPr lang="en-IN" dirty="0"/>
              <a:t>Python </a:t>
            </a:r>
            <a:endParaRPr lang="en-US" dirty="0"/>
          </a:p>
        </p:txBody>
      </p:sp>
      <p:pic>
        <p:nvPicPr>
          <p:cNvPr id="8" name="Picture 4" descr="Top 10 Python Libraries for Machine Learning | APPWRK IT Solutions">
            <a:extLst>
              <a:ext uri="{FF2B5EF4-FFF2-40B4-BE49-F238E27FC236}">
                <a16:creationId xmlns:a16="http://schemas.microsoft.com/office/drawing/2014/main" id="{A854A9A2-0972-EC22-F132-DF1772B222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6216" y="7938"/>
            <a:ext cx="6675784" cy="6850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30645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Plane Blue HD Wallpapers - Wallpaper Cave">
            <a:extLst>
              <a:ext uri="{FF2B5EF4-FFF2-40B4-BE49-F238E27FC236}">
                <a16:creationId xmlns:a16="http://schemas.microsoft.com/office/drawing/2014/main" id="{44D66C8F-0E9B-69B5-9840-D6A77344C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4"/>
          </p:nvPr>
        </p:nvSpPr>
        <p:spPr/>
        <p:txBody>
          <a:bodyPr/>
          <a:lstStyle/>
          <a:p>
            <a:fld id="{5AE1514C-5E56-4738-A1FF-4B1CFD2A3E36}" type="slidenum">
              <a:rPr lang="en-US" smtClean="0">
                <a:solidFill>
                  <a:schemeClr val="bg1"/>
                </a:solidFill>
              </a:rPr>
              <a:pPr/>
              <a:t>7</a:t>
            </a:fld>
            <a:endParaRPr lang="en-US" dirty="0">
              <a:solidFill>
                <a:schemeClr val="bg1"/>
              </a:solidFill>
            </a:endParaRPr>
          </a:p>
        </p:txBody>
      </p:sp>
      <p:sp>
        <p:nvSpPr>
          <p:cNvPr id="10" name="TextBox 9">
            <a:extLst>
              <a:ext uri="{FF2B5EF4-FFF2-40B4-BE49-F238E27FC236}">
                <a16:creationId xmlns:a16="http://schemas.microsoft.com/office/drawing/2014/main" id="{63DA20CA-3D4F-28CC-5A88-87E386445283}"/>
              </a:ext>
            </a:extLst>
          </p:cNvPr>
          <p:cNvSpPr txBox="1"/>
          <p:nvPr/>
        </p:nvSpPr>
        <p:spPr>
          <a:xfrm>
            <a:off x="6430618" y="2603259"/>
            <a:ext cx="5675244" cy="584775"/>
          </a:xfrm>
          <a:prstGeom prst="rect">
            <a:avLst/>
          </a:prstGeom>
          <a:noFill/>
        </p:spPr>
        <p:txBody>
          <a:bodyPr wrap="square">
            <a:spAutoFit/>
          </a:bodyPr>
          <a:lstStyle/>
          <a:p>
            <a:r>
              <a:rPr lang="en-IN" sz="3200" b="1" dirty="0">
                <a:solidFill>
                  <a:schemeClr val="accent4">
                    <a:lumMod val="60000"/>
                    <a:lumOff val="40000"/>
                  </a:schemeClr>
                </a:solidFill>
                <a:latin typeface="Georgia" panose="02040502050405020303" pitchFamily="18" charset="0"/>
              </a:rPr>
              <a:t>Hardware</a:t>
            </a:r>
            <a:r>
              <a:rPr lang="en-IN" sz="3200" b="1" dirty="0">
                <a:solidFill>
                  <a:schemeClr val="bg1"/>
                </a:solidFill>
                <a:latin typeface="Georgia" panose="02040502050405020303" pitchFamily="18" charset="0"/>
              </a:rPr>
              <a:t> </a:t>
            </a:r>
            <a:r>
              <a:rPr lang="en-IN" sz="3200" b="1" dirty="0">
                <a:solidFill>
                  <a:schemeClr val="accent4">
                    <a:lumMod val="60000"/>
                    <a:lumOff val="40000"/>
                  </a:schemeClr>
                </a:solidFill>
                <a:latin typeface="Georgia" panose="02040502050405020303" pitchFamily="18" charset="0"/>
              </a:rPr>
              <a:t>Requirements</a:t>
            </a:r>
          </a:p>
        </p:txBody>
      </p:sp>
      <p:sp>
        <p:nvSpPr>
          <p:cNvPr id="12" name="TextBox 11">
            <a:extLst>
              <a:ext uri="{FF2B5EF4-FFF2-40B4-BE49-F238E27FC236}">
                <a16:creationId xmlns:a16="http://schemas.microsoft.com/office/drawing/2014/main" id="{C9D780A0-E578-1940-54F3-79833C374C3D}"/>
              </a:ext>
            </a:extLst>
          </p:cNvPr>
          <p:cNvSpPr txBox="1"/>
          <p:nvPr/>
        </p:nvSpPr>
        <p:spPr>
          <a:xfrm>
            <a:off x="332962" y="779553"/>
            <a:ext cx="6097656" cy="5555367"/>
          </a:xfrm>
          <a:prstGeom prst="rect">
            <a:avLst/>
          </a:prstGeom>
          <a:noFill/>
        </p:spPr>
        <p:txBody>
          <a:bodyPr wrap="square">
            <a:spAutoFit/>
          </a:bodyPr>
          <a:lstStyle/>
          <a:p>
            <a:pPr marL="342900" lvl="0" indent="-342900">
              <a:lnSpc>
                <a:spcPct val="150000"/>
              </a:lnSpc>
              <a:spcAft>
                <a:spcPts val="800"/>
              </a:spcAft>
              <a:tabLst>
                <a:tab pos="457200" algn="l"/>
              </a:tabLst>
            </a:pPr>
            <a:r>
              <a:rPr lang="en-IN" b="1" kern="1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Processor</a:t>
            </a:r>
            <a:r>
              <a:rPr lang="en-IN" kern="1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 Intel Core i5 or equivalent (minimum), Intel Core i7 or higher (recommended)</a:t>
            </a:r>
          </a:p>
          <a:p>
            <a:pPr marL="342900" lvl="0" indent="-342900">
              <a:lnSpc>
                <a:spcPct val="150000"/>
              </a:lnSpc>
              <a:spcAft>
                <a:spcPts val="800"/>
              </a:spcAft>
              <a:tabLst>
                <a:tab pos="457200" algn="l"/>
              </a:tabLst>
            </a:pPr>
            <a:r>
              <a:rPr lang="en-IN" b="1" kern="1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RAM</a:t>
            </a:r>
            <a:r>
              <a:rPr lang="en-IN" kern="1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 8 GB (minimum), 16 GB or more (recommended)</a:t>
            </a:r>
          </a:p>
          <a:p>
            <a:pPr marL="342900" lvl="0" indent="-342900">
              <a:lnSpc>
                <a:spcPct val="150000"/>
              </a:lnSpc>
              <a:spcAft>
                <a:spcPts val="800"/>
              </a:spcAft>
              <a:tabLst>
                <a:tab pos="457200" algn="l"/>
              </a:tabLst>
            </a:pPr>
            <a:r>
              <a:rPr lang="en-IN" b="1" kern="1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Storage</a:t>
            </a:r>
            <a:r>
              <a:rPr lang="en-IN" kern="1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 256 GB SSD (minimum), 512 GB SSD or more (recommended)</a:t>
            </a:r>
          </a:p>
          <a:p>
            <a:pPr marL="342900" lvl="0" indent="-342900">
              <a:lnSpc>
                <a:spcPct val="150000"/>
              </a:lnSpc>
              <a:spcAft>
                <a:spcPts val="800"/>
              </a:spcAft>
              <a:tabLst>
                <a:tab pos="457200" algn="l"/>
              </a:tabLst>
            </a:pPr>
            <a:r>
              <a:rPr lang="en-IN" b="1" kern="1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Graphics</a:t>
            </a:r>
            <a:r>
              <a:rPr lang="en-IN" kern="1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 Integrated graphics for basic visualization, dedicated GPU for more intensive visualizations</a:t>
            </a:r>
          </a:p>
          <a:p>
            <a:pPr marL="342900" lvl="0" indent="-342900">
              <a:lnSpc>
                <a:spcPct val="150000"/>
              </a:lnSpc>
              <a:spcAft>
                <a:spcPts val="800"/>
              </a:spcAft>
              <a:tabLst>
                <a:tab pos="457200" algn="l"/>
              </a:tabLst>
            </a:pPr>
            <a:r>
              <a:rPr lang="en-IN" b="1" kern="1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Display</a:t>
            </a:r>
            <a:r>
              <a:rPr lang="en-IN" kern="1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 Full HD monitor (1920x1080 resolution) or higher</a:t>
            </a:r>
          </a:p>
          <a:p>
            <a:pPr marL="342900" lvl="0" indent="-342900">
              <a:lnSpc>
                <a:spcPct val="150000"/>
              </a:lnSpc>
              <a:spcAft>
                <a:spcPts val="800"/>
              </a:spcAft>
              <a:tabLst>
                <a:tab pos="457200" algn="l"/>
              </a:tabLst>
            </a:pPr>
            <a:r>
              <a:rPr lang="en-IN" b="1" kern="1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Internet Connection</a:t>
            </a:r>
            <a:r>
              <a:rPr lang="en-IN" kern="1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 Stable internet connection for downloading datasets and libraries</a:t>
            </a:r>
          </a:p>
          <a:p>
            <a:endParaRPr lang="en-IN" dirty="0">
              <a:solidFill>
                <a:schemeClr val="bg1"/>
              </a:solidFill>
              <a:latin typeface="Georgia" panose="02040502050405020303" pitchFamily="18" charset="0"/>
            </a:endParaRPr>
          </a:p>
        </p:txBody>
      </p:sp>
    </p:spTree>
    <p:extLst>
      <p:ext uri="{BB962C8B-B14F-4D97-AF65-F5344CB8AC3E}">
        <p14:creationId xmlns:p14="http://schemas.microsoft.com/office/powerpoint/2010/main" val="1209291647"/>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Plane Blue HD Wallpapers - Wallpaper Cave">
            <a:extLst>
              <a:ext uri="{FF2B5EF4-FFF2-40B4-BE49-F238E27FC236}">
                <a16:creationId xmlns:a16="http://schemas.microsoft.com/office/drawing/2014/main" id="{0EF790F2-4660-93BF-6064-D3E360A3C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4"/>
          </p:nvPr>
        </p:nvSpPr>
        <p:spPr>
          <a:xfrm>
            <a:off x="11696726" y="6484937"/>
            <a:ext cx="533348" cy="365125"/>
          </a:xfrm>
        </p:spPr>
        <p:txBody>
          <a:bodyPr/>
          <a:lstStyle/>
          <a:p>
            <a:fld id="{5AE1514C-5E56-4738-A1FF-4B1CFD2A3E36}" type="slidenum">
              <a:rPr lang="en-US" smtClean="0">
                <a:solidFill>
                  <a:schemeClr val="bg1"/>
                </a:solidFill>
              </a:rPr>
              <a:pPr/>
              <a:t>8</a:t>
            </a:fld>
            <a:endParaRPr lang="en-US" dirty="0">
              <a:solidFill>
                <a:schemeClr val="bg1"/>
              </a:solidFill>
            </a:endParaRPr>
          </a:p>
        </p:txBody>
      </p:sp>
      <p:sp>
        <p:nvSpPr>
          <p:cNvPr id="13" name="TextBox 12">
            <a:extLst>
              <a:ext uri="{FF2B5EF4-FFF2-40B4-BE49-F238E27FC236}">
                <a16:creationId xmlns:a16="http://schemas.microsoft.com/office/drawing/2014/main" id="{F502FF51-63F4-4A70-C3A0-F5E6BB56D056}"/>
              </a:ext>
            </a:extLst>
          </p:cNvPr>
          <p:cNvSpPr txBox="1"/>
          <p:nvPr/>
        </p:nvSpPr>
        <p:spPr>
          <a:xfrm>
            <a:off x="6358560" y="1113098"/>
            <a:ext cx="6117534" cy="4127155"/>
          </a:xfrm>
          <a:prstGeom prst="rect">
            <a:avLst/>
          </a:prstGeom>
          <a:noFill/>
        </p:spPr>
        <p:txBody>
          <a:bodyPr wrap="square">
            <a:spAutoFit/>
          </a:bodyPr>
          <a:lstStyle/>
          <a:p>
            <a:pPr>
              <a:lnSpc>
                <a:spcPct val="150000"/>
              </a:lnSpc>
              <a:spcAft>
                <a:spcPts val="500"/>
              </a:spcAft>
              <a:tabLst>
                <a:tab pos="457200" algn="l"/>
              </a:tabLst>
            </a:pPr>
            <a:r>
              <a:rPr lang="en-IN" sz="2000" b="1" dirty="0">
                <a:solidFill>
                  <a:schemeClr val="bg1"/>
                </a:solidFill>
                <a:effectLst/>
                <a:latin typeface="Georgia" panose="02040502050405020303" pitchFamily="18" charset="0"/>
                <a:ea typeface="Times New Roman" panose="02020603050405020304" pitchFamily="18" charset="0"/>
              </a:rPr>
              <a:t>Operating System</a:t>
            </a:r>
            <a:r>
              <a:rPr lang="en-IN" sz="2000" dirty="0">
                <a:solidFill>
                  <a:schemeClr val="bg1"/>
                </a:solidFill>
                <a:effectLst/>
                <a:latin typeface="Georgia" panose="02040502050405020303" pitchFamily="18" charset="0"/>
                <a:ea typeface="Times New Roman" panose="02020603050405020304" pitchFamily="18" charset="0"/>
              </a:rPr>
              <a:t>:</a:t>
            </a:r>
          </a:p>
          <a:p>
            <a:pPr>
              <a:lnSpc>
                <a:spcPct val="150000"/>
              </a:lnSpc>
            </a:pPr>
            <a:r>
              <a:rPr lang="en-IN" sz="2000" kern="1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Windows 10 or higher</a:t>
            </a:r>
          </a:p>
          <a:p>
            <a:pPr>
              <a:lnSpc>
                <a:spcPct val="150000"/>
              </a:lnSpc>
            </a:pPr>
            <a:r>
              <a:rPr lang="en-IN" sz="2000" kern="1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macOS 10.14 (Mojave) or higher</a:t>
            </a:r>
          </a:p>
          <a:p>
            <a:pPr>
              <a:lnSpc>
                <a:spcPct val="150000"/>
              </a:lnSpc>
              <a:spcAft>
                <a:spcPts val="800"/>
              </a:spcAft>
            </a:pPr>
            <a:r>
              <a:rPr lang="en-IN" sz="2000" kern="1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Linux (any modern distribution)</a:t>
            </a:r>
          </a:p>
          <a:p>
            <a:pPr marL="0" lvl="0" indent="0">
              <a:lnSpc>
                <a:spcPct val="150000"/>
              </a:lnSpc>
              <a:spcAft>
                <a:spcPts val="500"/>
              </a:spcAft>
              <a:buNone/>
              <a:tabLst>
                <a:tab pos="457200" algn="l"/>
              </a:tabLst>
            </a:pPr>
            <a:r>
              <a:rPr lang="en-IN" sz="2000" b="1" dirty="0">
                <a:solidFill>
                  <a:schemeClr val="bg1"/>
                </a:solidFill>
                <a:effectLst/>
                <a:latin typeface="Georgia" panose="02040502050405020303" pitchFamily="18" charset="0"/>
                <a:ea typeface="Times New Roman" panose="02020603050405020304" pitchFamily="18" charset="0"/>
              </a:rPr>
              <a:t>Programming Languages</a:t>
            </a:r>
            <a:r>
              <a:rPr lang="en-IN" sz="2000" dirty="0">
                <a:solidFill>
                  <a:schemeClr val="bg1"/>
                </a:solidFill>
                <a:effectLst/>
                <a:latin typeface="Georgia" panose="02040502050405020303" pitchFamily="18" charset="0"/>
                <a:ea typeface="Times New Roman" panose="02020603050405020304" pitchFamily="18" charset="0"/>
              </a:rPr>
              <a:t>:</a:t>
            </a:r>
          </a:p>
          <a:p>
            <a:pPr marL="342900" lvl="0" indent="-342900">
              <a:lnSpc>
                <a:spcPct val="150000"/>
              </a:lnSpc>
              <a:spcAft>
                <a:spcPts val="800"/>
              </a:spcAft>
              <a:buFont typeface="Symbol" panose="05050102010706020507" pitchFamily="18" charset="2"/>
              <a:buChar char=""/>
            </a:pPr>
            <a:r>
              <a:rPr lang="en-IN" sz="2000" kern="1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Python 3.6 or higher</a:t>
            </a:r>
          </a:p>
          <a:p>
            <a:pPr marL="342900" lvl="0" indent="-342900">
              <a:lnSpc>
                <a:spcPct val="150000"/>
              </a:lnSpc>
              <a:spcAft>
                <a:spcPts val="500"/>
              </a:spcAft>
              <a:tabLst>
                <a:tab pos="457200" algn="l"/>
              </a:tabLst>
            </a:pPr>
            <a:r>
              <a:rPr lang="en-IN" sz="2000" b="1" dirty="0">
                <a:solidFill>
                  <a:schemeClr val="bg1"/>
                </a:solidFill>
                <a:effectLst/>
                <a:latin typeface="Georgia" panose="02040502050405020303" pitchFamily="18" charset="0"/>
                <a:ea typeface="Times New Roman" panose="02020603050405020304" pitchFamily="18" charset="0"/>
              </a:rPr>
              <a:t>Python Libraries</a:t>
            </a:r>
            <a:r>
              <a:rPr lang="en-IN" sz="2000" dirty="0">
                <a:solidFill>
                  <a:schemeClr val="bg1"/>
                </a:solidFill>
                <a:effectLst/>
                <a:latin typeface="Georgia" panose="02040502050405020303" pitchFamily="18" charset="0"/>
                <a:ea typeface="Times New Roman" panose="02020603050405020304" pitchFamily="18" charset="0"/>
              </a:rPr>
              <a:t>:</a:t>
            </a:r>
          </a:p>
          <a:p>
            <a:pPr marL="342900" lvl="0" indent="-342900">
              <a:lnSpc>
                <a:spcPct val="150000"/>
              </a:lnSpc>
              <a:buFont typeface="Symbol" panose="05050102010706020507" pitchFamily="18" charset="2"/>
              <a:buChar char=""/>
            </a:pPr>
            <a:r>
              <a:rPr lang="en-IN" sz="2000" b="1" kern="1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pandas</a:t>
            </a:r>
            <a:r>
              <a:rPr lang="en-IN" sz="2000" kern="1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rPr>
              <a:t>: For data manipulation and analysis.</a:t>
            </a:r>
            <a:endParaRPr lang="en-IN" sz="2000" dirty="0">
              <a:solidFill>
                <a:schemeClr val="bg1"/>
              </a:solidFill>
              <a:latin typeface="Georgia" panose="02040502050405020303" pitchFamily="18" charset="0"/>
            </a:endParaRPr>
          </a:p>
        </p:txBody>
      </p:sp>
      <p:sp>
        <p:nvSpPr>
          <p:cNvPr id="15" name="TextBox 14">
            <a:extLst>
              <a:ext uri="{FF2B5EF4-FFF2-40B4-BE49-F238E27FC236}">
                <a16:creationId xmlns:a16="http://schemas.microsoft.com/office/drawing/2014/main" id="{40519CE7-0130-564B-9076-F9002515265B}"/>
              </a:ext>
            </a:extLst>
          </p:cNvPr>
          <p:cNvSpPr txBox="1"/>
          <p:nvPr/>
        </p:nvSpPr>
        <p:spPr>
          <a:xfrm>
            <a:off x="1726924" y="2965603"/>
            <a:ext cx="6236804" cy="1480021"/>
          </a:xfrm>
          <a:prstGeom prst="rect">
            <a:avLst/>
          </a:prstGeom>
          <a:noFill/>
        </p:spPr>
        <p:txBody>
          <a:bodyPr wrap="square">
            <a:spAutoFit/>
          </a:bodyPr>
          <a:lstStyle/>
          <a:p>
            <a:pPr marL="0" indent="0">
              <a:lnSpc>
                <a:spcPct val="150000"/>
              </a:lnSpc>
              <a:spcBef>
                <a:spcPts val="200"/>
              </a:spcBef>
              <a:buNone/>
            </a:pPr>
            <a:r>
              <a:rPr lang="en-IN" sz="3200" b="1" i="0" kern="100" dirty="0">
                <a:solidFill>
                  <a:schemeClr val="accent4">
                    <a:lumMod val="60000"/>
                    <a:lumOff val="40000"/>
                  </a:schemeClr>
                </a:solidFill>
                <a:effectLst/>
                <a:latin typeface="Georgia" panose="02040502050405020303" pitchFamily="18" charset="0"/>
                <a:ea typeface="Times New Roman" panose="02020603050405020304" pitchFamily="18" charset="0"/>
                <a:cs typeface="Times New Roman" panose="02020603050405020304" pitchFamily="18" charset="0"/>
              </a:rPr>
              <a:t>SOFTWARE</a:t>
            </a:r>
            <a:r>
              <a:rPr lang="en-IN" sz="3200" b="1" i="0" kern="100" dirty="0">
                <a:solidFill>
                  <a:schemeClr val="bg1"/>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IN" sz="3200" b="1" i="0" kern="100" dirty="0">
                <a:solidFill>
                  <a:schemeClr val="accent4">
                    <a:lumMod val="60000"/>
                    <a:lumOff val="40000"/>
                  </a:schemeClr>
                </a:solidFill>
                <a:effectLst/>
                <a:latin typeface="Georgia" panose="02040502050405020303" pitchFamily="18" charset="0"/>
                <a:ea typeface="Times New Roman" panose="02020603050405020304" pitchFamily="18" charset="0"/>
                <a:cs typeface="Times New Roman" panose="02020603050405020304" pitchFamily="18" charset="0"/>
              </a:rPr>
              <a:t>REQUIREMENTS</a:t>
            </a:r>
            <a:endParaRPr lang="en-IN" sz="3200" b="1" i="1" kern="100" dirty="0">
              <a:solidFill>
                <a:schemeClr val="accent4">
                  <a:lumMod val="60000"/>
                  <a:lumOff val="40000"/>
                </a:schemeClr>
              </a:solidFill>
              <a:effectLst/>
              <a:latin typeface="Georgia" panose="020405020504050203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791821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Plane Blue HD Wallpapers - Wallpaper Cave">
            <a:extLst>
              <a:ext uri="{FF2B5EF4-FFF2-40B4-BE49-F238E27FC236}">
                <a16:creationId xmlns:a16="http://schemas.microsoft.com/office/drawing/2014/main" id="{03D9AD5A-3DA9-0DAA-0845-CB1978EB0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2" y="0"/>
            <a:ext cx="12173288"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
          </p:nvPr>
        </p:nvSpPr>
        <p:spPr>
          <a:xfrm>
            <a:off x="11753512" y="6484937"/>
            <a:ext cx="419776" cy="365125"/>
          </a:xfrm>
        </p:spPr>
        <p:txBody>
          <a:bodyPr/>
          <a:lstStyle/>
          <a:p>
            <a:fld id="{5AE1514C-5E56-4738-A1FF-4B1CFD2A3E36}" type="slidenum">
              <a:rPr lang="en-US" smtClean="0"/>
              <a:pPr/>
              <a:t>9</a:t>
            </a:fld>
            <a:endParaRPr lang="en-US" dirty="0"/>
          </a:p>
        </p:txBody>
      </p:sp>
      <p:sp>
        <p:nvSpPr>
          <p:cNvPr id="20" name="Content Placeholder 19"/>
          <p:cNvSpPr>
            <a:spLocks noGrp="1"/>
          </p:cNvSpPr>
          <p:nvPr>
            <p:ph idx="18"/>
          </p:nvPr>
        </p:nvSpPr>
        <p:spPr>
          <a:xfrm>
            <a:off x="1292088" y="419100"/>
            <a:ext cx="4671390" cy="840230"/>
          </a:xfrm>
        </p:spPr>
        <p:txBody>
          <a:bodyPr/>
          <a:lstStyle/>
          <a:p>
            <a:r>
              <a:rPr lang="en-IN" b="1" dirty="0">
                <a:solidFill>
                  <a:schemeClr val="accent4">
                    <a:lumMod val="60000"/>
                    <a:lumOff val="40000"/>
                  </a:schemeClr>
                </a:solidFill>
              </a:rPr>
              <a:t>Summary</a:t>
            </a:r>
            <a:endParaRPr lang="en-US" dirty="0">
              <a:solidFill>
                <a:schemeClr val="accent4">
                  <a:lumMod val="60000"/>
                  <a:lumOff val="40000"/>
                </a:schemeClr>
              </a:solidFill>
            </a:endParaRPr>
          </a:p>
        </p:txBody>
      </p:sp>
      <p:sp>
        <p:nvSpPr>
          <p:cNvPr id="6" name="Text Placeholder 5"/>
          <p:cNvSpPr>
            <a:spLocks noGrp="1"/>
          </p:cNvSpPr>
          <p:nvPr>
            <p:ph type="body" sz="quarter" idx="11"/>
          </p:nvPr>
        </p:nvSpPr>
        <p:spPr>
          <a:xfrm>
            <a:off x="1219413" y="2123421"/>
            <a:ext cx="9488129" cy="4467890"/>
          </a:xfrm>
        </p:spPr>
        <p:txBody>
          <a:bodyPr/>
          <a:lstStyle/>
          <a:p>
            <a:pPr marL="0" indent="0" algn="just">
              <a:lnSpc>
                <a:spcPct val="150000"/>
              </a:lnSpc>
              <a:spcAft>
                <a:spcPts val="800"/>
              </a:spcAft>
              <a:buNone/>
            </a:pPr>
            <a:r>
              <a:rPr lang="en-IN" sz="2000" b="1" kern="0" dirty="0">
                <a:solidFill>
                  <a:schemeClr val="bg1"/>
                </a:solidFill>
                <a:effectLst/>
                <a:latin typeface="Georgia" panose="02040502050405020303" pitchFamily="18" charset="0"/>
                <a:ea typeface="Times New Roman" panose="02020603050405020304" pitchFamily="18" charset="0"/>
                <a:cs typeface="Times New Roman" panose="02020603050405020304" pitchFamily="18" charset="0"/>
              </a:rPr>
              <a:t>By </a:t>
            </a:r>
            <a:r>
              <a:rPr lang="en-IN" sz="2000" b="1" kern="0" dirty="0" err="1">
                <a:solidFill>
                  <a:schemeClr val="bg1"/>
                </a:solidFill>
                <a:effectLst/>
                <a:latin typeface="Georgia" panose="02040502050405020303" pitchFamily="18" charset="0"/>
                <a:ea typeface="Times New Roman" panose="02020603050405020304" pitchFamily="18" charset="0"/>
                <a:cs typeface="Times New Roman" panose="02020603050405020304" pitchFamily="18" charset="0"/>
              </a:rPr>
              <a:t>analyzing</a:t>
            </a:r>
            <a:r>
              <a:rPr lang="en-IN" sz="2000" b="1" kern="0" dirty="0">
                <a:solidFill>
                  <a:schemeClr val="bg1"/>
                </a:solidFill>
                <a:effectLst/>
                <a:latin typeface="Georgia" panose="02040502050405020303" pitchFamily="18" charset="0"/>
                <a:ea typeface="Times New Roman" panose="02020603050405020304" pitchFamily="18" charset="0"/>
                <a:cs typeface="Times New Roman" panose="02020603050405020304" pitchFamily="18" charset="0"/>
              </a:rPr>
              <a:t> hotel booking data and understanding cancellation patterns, the project concludes that hotels can take effective steps to reduce cancellations and increase revenue. The findings suggest practical measures such as offering early booking discounts, longer stay promotions, and direct booking incentives, which can help hotels mitigate cancellations and enhance their financial performance.</a:t>
            </a:r>
            <a:endParaRPr lang="en-IN" sz="2000" b="1" kern="1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2000" b="1" kern="1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sz="2000" b="1" dirty="0">
              <a:solidFill>
                <a:schemeClr val="bg1"/>
              </a:solidFill>
              <a:latin typeface="Georgia" panose="02040502050405020303" pitchFamily="18" charset="0"/>
            </a:endParaRPr>
          </a:p>
          <a:p>
            <a:endParaRPr lang="en-US" sz="2000" b="1" dirty="0">
              <a:solidFill>
                <a:schemeClr val="bg1"/>
              </a:solidFill>
              <a:latin typeface="Georgia" panose="02040502050405020303" pitchFamily="18" charset="0"/>
            </a:endParaRPr>
          </a:p>
        </p:txBody>
      </p:sp>
    </p:spTree>
    <p:extLst>
      <p:ext uri="{BB962C8B-B14F-4D97-AF65-F5344CB8AC3E}">
        <p14:creationId xmlns:p14="http://schemas.microsoft.com/office/powerpoint/2010/main" val="2488226301"/>
      </p:ext>
    </p:extLst>
  </p:cSld>
  <p:clrMapOvr>
    <a:masterClrMapping/>
  </p:clrMapOvr>
  <p:transition spd="slow">
    <p:push/>
  </p:transition>
</p:sld>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425_Powerful Presentations_Win32_mlw - v2" id="{7CBB6D80-F69F-4458-A96A-A39B855A93D5}" vid="{827664DE-2D82-4B7F-8582-8671022436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C2FF92-1ACE-4D23-9586-85906FF02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2E6351-E64A-42DD-A554-7DF75222212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30CA71C-6B24-463C-853F-076A02E27C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Powerful Presentations</Template>
  <TotalTime>33</TotalTime>
  <Words>375</Words>
  <Application>Microsoft Office PowerPoint</Application>
  <PresentationFormat>Widescreen</PresentationFormat>
  <Paragraphs>56</Paragraphs>
  <Slides>9</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Algerian</vt:lpstr>
      <vt:lpstr>Arial</vt:lpstr>
      <vt:lpstr>Arial Black</vt:lpstr>
      <vt:lpstr>Calibri</vt:lpstr>
      <vt:lpstr>Georgia</vt:lpstr>
      <vt:lpstr>Segoe UI</vt:lpstr>
      <vt:lpstr>Segoe UI Black</vt:lpstr>
      <vt:lpstr>Segoe UI Semibold</vt:lpstr>
      <vt:lpstr>Segoe UI Semilight</vt:lpstr>
      <vt:lpstr>Symbol</vt:lpstr>
      <vt:lpstr>Wingdings</vt:lpstr>
      <vt:lpstr>Storybuilding Neal Creative</vt:lpstr>
      <vt:lpstr>HOTEL BOOKING ANALYSIS</vt:lpstr>
      <vt:lpstr>PowerPoint Presentation</vt:lpstr>
      <vt:lpstr>WHAT ? </vt:lpstr>
      <vt:lpstr>PowerPoint Presentation</vt:lpstr>
      <vt:lpstr>Analyzing hotel booking trends to optimize revenue and enhance guest satisfaction. </vt:lpstr>
      <vt:lpstr>PowerPoint Presentation</vt:lpstr>
      <vt:lpstr>PowerPoint Presentation</vt:lpstr>
      <vt:lpstr>PowerPoint Presentation</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Swathi D</dc:creator>
  <cp:keywords/>
  <dc:description/>
  <cp:lastModifiedBy>Swathi D</cp:lastModifiedBy>
  <cp:revision>3</cp:revision>
  <dcterms:created xsi:type="dcterms:W3CDTF">2024-06-12T06:50:17Z</dcterms:created>
  <dcterms:modified xsi:type="dcterms:W3CDTF">2024-06-12T07:24:08Z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