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Lenovo\Desktop\SWATHI\swathi%20excel%20she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[swathi excel sheet.xlsx]Sheet4!PivotTable30</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Sum of salary by company</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Sheet4!$C$3</c:f>
              <c:strCache>
                <c:ptCount val="1"/>
                <c:pt idx="0">
                  <c:v>Total</c:v>
                </c:pt>
              </c:strCache>
            </c:strRef>
          </c:tx>
          <c:spPr>
            <a:solidFill>
              <a:schemeClr val="accent1"/>
            </a:solidFill>
            <a:ln>
              <a:noFill/>
            </a:ln>
            <a:effectLst/>
          </c:spPr>
          <c:invertIfNegative val="0"/>
          <c:cat>
            <c:multiLvlStrRef>
              <c:f>Sheet4!$A$4:$B$12</c:f>
              <c:multiLvlStrCache>
                <c:ptCount val="9"/>
                <c:lvl>
                  <c:pt idx="0">
                    <c:v>AI</c:v>
                  </c:pt>
                  <c:pt idx="1">
                    <c:v>BigData</c:v>
                  </c:pt>
                  <c:pt idx="2">
                    <c:v>Search Engine</c:v>
                  </c:pt>
                  <c:pt idx="3">
                    <c:v>Support</c:v>
                  </c:pt>
                  <c:pt idx="4">
                    <c:v>AI</c:v>
                  </c:pt>
                  <c:pt idx="5">
                    <c:v>BigData</c:v>
                  </c:pt>
                  <c:pt idx="6">
                    <c:v>Design</c:v>
                  </c:pt>
                  <c:pt idx="7">
                    <c:v>Search Engine</c:v>
                  </c:pt>
                  <c:pt idx="8">
                    <c:v>Sales</c:v>
                  </c:pt>
                </c:lvl>
                <c:lvl>
                  <c:pt idx="0">
                    <c:v>Cheerper</c:v>
                  </c:pt>
                  <c:pt idx="4">
                    <c:v>Glasses</c:v>
                  </c:pt>
                  <c:pt idx="8">
                    <c:v>Pear</c:v>
                  </c:pt>
                </c:lvl>
              </c:multiLvlStrCache>
            </c:multiLvlStrRef>
          </c:cat>
          <c:val>
            <c:numRef>
              <c:f>Sheet4!$C$4:$C$12</c:f>
              <c:numCache>
                <c:formatCode>General</c:formatCode>
                <c:ptCount val="9"/>
                <c:pt idx="0">
                  <c:v>92883.289141282396</c:v>
                </c:pt>
                <c:pt idx="1">
                  <c:v>88731.545390461295</c:v>
                </c:pt>
                <c:pt idx="2">
                  <c:v>81701.162031557396</c:v>
                </c:pt>
                <c:pt idx="3">
                  <c:v>104722.897298859</c:v>
                </c:pt>
                <c:pt idx="4">
                  <c:v>223997.0775463843</c:v>
                </c:pt>
                <c:pt idx="5">
                  <c:v>70511.289194960904</c:v>
                </c:pt>
                <c:pt idx="6">
                  <c:v>233289.1544453699</c:v>
                </c:pt>
                <c:pt idx="7">
                  <c:v>85925.906121230801</c:v>
                </c:pt>
                <c:pt idx="8">
                  <c:v>83250.194741847401</c:v>
                </c:pt>
              </c:numCache>
            </c:numRef>
          </c:val>
        </c:ser>
        <c:dLbls>
          <c:showLegendKey val="0"/>
          <c:showVal val="0"/>
          <c:showCatName val="0"/>
          <c:showSerName val="0"/>
          <c:showPercent val="0"/>
          <c:showBubbleSize val="0"/>
        </c:dLbls>
        <c:gapWidth val="219"/>
        <c:overlap val="-27"/>
        <c:axId val="588892592"/>
        <c:axId val="588883344"/>
      </c:barChart>
      <c:catAx>
        <c:axId val="588892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8883344"/>
        <c:crosses val="autoZero"/>
        <c:auto val="1"/>
        <c:lblAlgn val="ctr"/>
        <c:lblOffset val="100"/>
        <c:noMultiLvlLbl val="0"/>
      </c:catAx>
      <c:valAx>
        <c:axId val="588883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88925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070C0"/>
                </a:solidFill>
                <a:latin typeface="Times New Roman" panose="02020603050405020304" pitchFamily="18" charset="0"/>
                <a:cs typeface="Times New Roman" panose="02020603050405020304" pitchFamily="18" charset="0"/>
              </a:rPr>
              <a:t>Employee Data Analysis using Excel</a:t>
            </a:r>
            <a:r>
              <a:rPr lang="en-US" b="1" i="0" dirty="0">
                <a:solidFill>
                  <a:srgbClr val="0070C0"/>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457201" y="3314150"/>
            <a:ext cx="10515600" cy="1938992"/>
          </a:xfrm>
          <a:prstGeom prst="rect">
            <a:avLst/>
          </a:prstGeom>
          <a:noFill/>
          <a:ln>
            <a:noFill/>
          </a:ln>
        </p:spPr>
        <p:txBody>
          <a:bodyPr wrap="square" rtlCol="0">
            <a:spAutoFit/>
          </a:bodyPr>
          <a:lstStyle/>
          <a:p>
            <a:r>
              <a:rPr lang="en-US" sz="2400" dirty="0" smtClean="0"/>
              <a:t>STUDENT NAME: </a:t>
            </a:r>
            <a:r>
              <a:rPr lang="en-US" sz="2400" dirty="0" smtClean="0"/>
              <a:t>SWATHI.D</a:t>
            </a:r>
            <a:endParaRPr lang="en-US" sz="2400" dirty="0"/>
          </a:p>
          <a:p>
            <a:r>
              <a:rPr lang="en-US" sz="2400" dirty="0" smtClean="0"/>
              <a:t>REGISTER </a:t>
            </a:r>
            <a:r>
              <a:rPr lang="en-US" sz="2400" dirty="0" smtClean="0"/>
              <a:t>NO      :2213391042062 </a:t>
            </a:r>
            <a:r>
              <a:rPr lang="en-US" sz="2400" dirty="0"/>
              <a:t>, 1927784D97661A5AEC84259EDF1D1250</a:t>
            </a:r>
            <a:endParaRPr lang="en-US" sz="2400" dirty="0"/>
          </a:p>
          <a:p>
            <a:r>
              <a:rPr lang="en-US" sz="2400" dirty="0" smtClean="0"/>
              <a:t>DEPARTMENT     :</a:t>
            </a:r>
            <a:r>
              <a:rPr lang="en-US" sz="2400" dirty="0" smtClean="0"/>
              <a:t>BACHELOR OF COMMERCE CORPORATE SECRETARYSHIP </a:t>
            </a:r>
            <a:endParaRPr lang="en-US" sz="2400" dirty="0"/>
          </a:p>
          <a:p>
            <a:r>
              <a:rPr lang="en-US" sz="2400" dirty="0" smtClean="0"/>
              <a:t>COLLEGE              : </a:t>
            </a:r>
            <a:r>
              <a:rPr lang="en-US" sz="2400" dirty="0" smtClean="0"/>
              <a:t>QUEEN MARY’COLLEGE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rgbClr val="0070C0"/>
                </a:solidFill>
                <a:latin typeface="Trebuchet MS"/>
                <a:cs typeface="Trebuchet MS"/>
              </a:rPr>
              <a:t>M</a:t>
            </a:r>
            <a:r>
              <a:rPr sz="4800" b="1" dirty="0">
                <a:solidFill>
                  <a:srgbClr val="0070C0"/>
                </a:solidFill>
                <a:latin typeface="Trebuchet MS"/>
                <a:cs typeface="Trebuchet MS"/>
              </a:rPr>
              <a:t>O</a:t>
            </a:r>
            <a:r>
              <a:rPr sz="4800" b="1" spc="-15" dirty="0">
                <a:solidFill>
                  <a:srgbClr val="0070C0"/>
                </a:solidFill>
                <a:latin typeface="Trebuchet MS"/>
                <a:cs typeface="Trebuchet MS"/>
              </a:rPr>
              <a:t>D</a:t>
            </a:r>
            <a:r>
              <a:rPr sz="4800" b="1" spc="-35" dirty="0">
                <a:solidFill>
                  <a:srgbClr val="0070C0"/>
                </a:solidFill>
                <a:latin typeface="Trebuchet MS"/>
                <a:cs typeface="Trebuchet MS"/>
              </a:rPr>
              <a:t>E</a:t>
            </a:r>
            <a:r>
              <a:rPr sz="4800" b="1" spc="-30" dirty="0">
                <a:solidFill>
                  <a:srgbClr val="0070C0"/>
                </a:solidFill>
                <a:latin typeface="Trebuchet MS"/>
                <a:cs typeface="Trebuchet MS"/>
              </a:rPr>
              <a:t>LL</a:t>
            </a:r>
            <a:r>
              <a:rPr sz="4800" b="1" spc="-5" dirty="0">
                <a:solidFill>
                  <a:srgbClr val="0070C0"/>
                </a:solidFill>
                <a:latin typeface="Trebuchet MS"/>
                <a:cs typeface="Trebuchet MS"/>
              </a:rPr>
              <a:t>I</a:t>
            </a:r>
            <a:r>
              <a:rPr sz="4800" b="1" spc="30" dirty="0">
                <a:solidFill>
                  <a:srgbClr val="0070C0"/>
                </a:solidFill>
                <a:latin typeface="Trebuchet MS"/>
                <a:cs typeface="Trebuchet MS"/>
              </a:rPr>
              <a:t>N</a:t>
            </a:r>
            <a:r>
              <a:rPr sz="4800" b="1" spc="5" dirty="0">
                <a:solidFill>
                  <a:srgbClr val="0070C0"/>
                </a:solidFill>
                <a:latin typeface="Trebuchet MS"/>
                <a:cs typeface="Trebuchet MS"/>
              </a:rPr>
              <a:t>G</a:t>
            </a:r>
            <a:endParaRPr sz="4800" dirty="0">
              <a:solidFill>
                <a:srgbClr val="0070C0"/>
              </a:solidFill>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995678" y="1295400"/>
            <a:ext cx="7767321" cy="1200329"/>
          </a:xfrm>
          <a:prstGeom prst="rect">
            <a:avLst/>
          </a:prstGeom>
        </p:spPr>
        <p:txBody>
          <a:bodyPr wrap="square">
            <a:spAutoFit/>
          </a:bodyPr>
          <a:lstStyle/>
          <a:p>
            <a:r>
              <a:rPr lang="en-US" dirty="0"/>
              <a:t>In the context of salary distribution analysis, "modeling" refers to the process of using statistical, mathematical, or data-driven models to understand, predict, and optimize salary allocations. Here’s how you can approach modeling with your dataset to derive meaningful insights and inform decision-making:</a:t>
            </a:r>
          </a:p>
        </p:txBody>
      </p:sp>
      <p:sp>
        <p:nvSpPr>
          <p:cNvPr id="3" name="Rectangle 2"/>
          <p:cNvSpPr/>
          <p:nvPr/>
        </p:nvSpPr>
        <p:spPr>
          <a:xfrm>
            <a:off x="995678" y="2741792"/>
            <a:ext cx="7614922" cy="2585323"/>
          </a:xfrm>
          <a:prstGeom prst="rect">
            <a:avLst/>
          </a:prstGeom>
        </p:spPr>
        <p:txBody>
          <a:bodyPr wrap="square">
            <a:spAutoFit/>
          </a:bodyPr>
          <a:lstStyle/>
          <a:p>
            <a:r>
              <a:rPr lang="en-US" b="1" dirty="0">
                <a:solidFill>
                  <a:srgbClr val="FF33CC"/>
                </a:solidFill>
              </a:rPr>
              <a:t>Trend Analysis</a:t>
            </a:r>
          </a:p>
          <a:p>
            <a:r>
              <a:rPr lang="en-US" b="1" dirty="0"/>
              <a:t>Objective:</a:t>
            </a:r>
            <a:r>
              <a:rPr lang="en-US" dirty="0"/>
              <a:t> Identify patterns or trends in salary distributions.</a:t>
            </a:r>
          </a:p>
          <a:p>
            <a:pPr>
              <a:buFont typeface="Arial" panose="020B0604020202020204" pitchFamily="34" charset="0"/>
              <a:buChar char="•"/>
            </a:pPr>
            <a:r>
              <a:rPr lang="en-US" b="1" dirty="0"/>
              <a:t>Historical Trends:</a:t>
            </a:r>
            <a:r>
              <a:rPr lang="en-US" dirty="0"/>
              <a:t> If historical salary data is available, analyze how salary allocations have changed over time.</a:t>
            </a:r>
          </a:p>
          <a:p>
            <a:pPr>
              <a:buFont typeface="Arial" panose="020B0604020202020204" pitchFamily="34" charset="0"/>
              <a:buChar char="•"/>
            </a:pPr>
            <a:r>
              <a:rPr lang="en-US" b="1" dirty="0"/>
              <a:t>Category Trends:</a:t>
            </a:r>
            <a:r>
              <a:rPr lang="en-US" dirty="0"/>
              <a:t> Identify if certain categories are consistently receiving more funding or if there are fluctuations.</a:t>
            </a:r>
          </a:p>
          <a:p>
            <a:r>
              <a:rPr lang="en-US" b="1" dirty="0"/>
              <a:t>Example Insight:</a:t>
            </a:r>
            <a:endParaRPr lang="en-US" dirty="0"/>
          </a:p>
          <a:p>
            <a:pPr>
              <a:buFont typeface="Arial" panose="020B0604020202020204" pitchFamily="34" charset="0"/>
              <a:buChar char="•"/>
            </a:pPr>
            <a:r>
              <a:rPr lang="en-US" b="1" dirty="0" err="1"/>
              <a:t>Cheerper</a:t>
            </a:r>
            <a:r>
              <a:rPr lang="en-US" dirty="0"/>
              <a:t> category might be consistently high due to departmental needs, indicating a focus on this area.</a:t>
            </a:r>
          </a:p>
        </p:txBody>
      </p:sp>
      <p:sp>
        <p:nvSpPr>
          <p:cNvPr id="4" name="Rectangle 3"/>
          <p:cNvSpPr/>
          <p:nvPr/>
        </p:nvSpPr>
        <p:spPr>
          <a:xfrm>
            <a:off x="1066800" y="5327115"/>
            <a:ext cx="7239000" cy="923330"/>
          </a:xfrm>
          <a:prstGeom prst="rect">
            <a:avLst/>
          </a:prstGeom>
        </p:spPr>
        <p:txBody>
          <a:bodyPr wrap="square">
            <a:spAutoFit/>
          </a:bodyPr>
          <a:lstStyle/>
          <a:p>
            <a:r>
              <a:rPr lang="en-US" b="1" dirty="0">
                <a:solidFill>
                  <a:srgbClr val="FF33CC"/>
                </a:solidFill>
              </a:rPr>
              <a:t>Optimization Modeling</a:t>
            </a:r>
          </a:p>
          <a:p>
            <a:r>
              <a:rPr lang="en-US" b="1" dirty="0"/>
              <a:t>Objective:</a:t>
            </a:r>
            <a:r>
              <a:rPr lang="en-US" dirty="0"/>
              <a:t> Optimize salary allocations to better align with budgetary constraints and organizational goals.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solidFill>
                  <a:srgbClr val="0070C0"/>
                </a:solidFill>
              </a:rPr>
              <a:t>R</a:t>
            </a:r>
            <a:r>
              <a:rPr spc="-40" dirty="0">
                <a:solidFill>
                  <a:srgbClr val="0070C0"/>
                </a:solidFill>
              </a:rPr>
              <a:t>E</a:t>
            </a:r>
            <a:r>
              <a:rPr spc="15" dirty="0">
                <a:solidFill>
                  <a:srgbClr val="0070C0"/>
                </a:solidFill>
              </a:rPr>
              <a:t>S</a:t>
            </a:r>
            <a:r>
              <a:rPr spc="-30" dirty="0">
                <a:solidFill>
                  <a:srgbClr val="0070C0"/>
                </a:solidFill>
              </a:rPr>
              <a:t>U</a:t>
            </a:r>
            <a:r>
              <a:rPr spc="-405" dirty="0">
                <a:solidFill>
                  <a:srgbClr val="0070C0"/>
                </a:solidFill>
              </a:rPr>
              <a:t>L</a:t>
            </a:r>
            <a:r>
              <a:rPr dirty="0">
                <a:solidFill>
                  <a:srgbClr val="0070C0"/>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Table 1"/>
          <p:cNvGraphicFramePr>
            <a:graphicFrameLocks noGrp="1"/>
          </p:cNvGraphicFramePr>
          <p:nvPr>
            <p:extLst>
              <p:ext uri="{D42A27DB-BD31-4B8C-83A1-F6EECF244321}">
                <p14:modId xmlns:p14="http://schemas.microsoft.com/office/powerpoint/2010/main" val="2295981248"/>
              </p:ext>
            </p:extLst>
          </p:nvPr>
        </p:nvGraphicFramePr>
        <p:xfrm>
          <a:off x="3733800" y="533400"/>
          <a:ext cx="5100639" cy="2437765"/>
        </p:xfrm>
        <a:graphic>
          <a:graphicData uri="http://schemas.openxmlformats.org/drawingml/2006/table">
            <a:tbl>
              <a:tblPr>
                <a:tableStyleId>{5C22544A-7EE6-4342-B048-85BDC9FD1C3A}</a:tableStyleId>
              </a:tblPr>
              <a:tblGrid>
                <a:gridCol w="1046663"/>
                <a:gridCol w="1267789"/>
                <a:gridCol w="1343148"/>
                <a:gridCol w="514310"/>
                <a:gridCol w="928729"/>
              </a:tblGrid>
              <a:tr h="214893">
                <a:tc>
                  <a:txBody>
                    <a:bodyPr/>
                    <a:lstStyle/>
                    <a:p>
                      <a:pPr algn="l" fontAlgn="b"/>
                      <a:r>
                        <a:rPr lang="en-US" sz="1100" u="none" strike="noStrike" dirty="0">
                          <a:effectLst/>
                        </a:rPr>
                        <a:t>Sum of salary</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Column Labels</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tc>
              </a:tr>
              <a:tr h="231068">
                <a:tc>
                  <a:txBody>
                    <a:bodyPr/>
                    <a:lstStyle/>
                    <a:p>
                      <a:pPr algn="l" fontAlgn="b"/>
                      <a:r>
                        <a:rPr lang="en-US" sz="1100" u="none" strike="noStrike">
                          <a:effectLst/>
                        </a:rPr>
                        <a:t>Row Labels</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Cheerper</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Glasses</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Pear</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9525" marR="9525" marT="9525" marB="0" anchor="b"/>
                </a:tc>
              </a:tr>
              <a:tr h="231068">
                <a:tc>
                  <a:txBody>
                    <a:bodyPr/>
                    <a:lstStyle/>
                    <a:p>
                      <a:pPr algn="l" fontAlgn="b"/>
                      <a:r>
                        <a:rPr lang="en-US" sz="1100" u="none" strike="noStrike">
                          <a:effectLst/>
                        </a:rPr>
                        <a:t>AI</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92883.28914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223997.0775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316880.3667</a:t>
                      </a:r>
                      <a:endParaRPr lang="en-US" sz="1100" b="0" i="0" u="none" strike="noStrike">
                        <a:solidFill>
                          <a:srgbClr val="000000"/>
                        </a:solidFill>
                        <a:effectLst/>
                        <a:latin typeface="Calibri" panose="020F0502020204030204" pitchFamily="34" charset="0"/>
                      </a:endParaRPr>
                    </a:p>
                  </a:txBody>
                  <a:tcPr marL="9525" marR="9525" marT="9525" marB="0" anchor="b"/>
                </a:tc>
              </a:tr>
              <a:tr h="231068">
                <a:tc>
                  <a:txBody>
                    <a:bodyPr/>
                    <a:lstStyle/>
                    <a:p>
                      <a:pPr algn="l" fontAlgn="b"/>
                      <a:r>
                        <a:rPr lang="en-US" sz="1100" u="none" strike="noStrike">
                          <a:effectLst/>
                        </a:rPr>
                        <a:t>BigData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88731.54539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70511.28919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159242.8346</a:t>
                      </a:r>
                      <a:endParaRPr lang="en-US" sz="1100" b="0" i="0" u="none" strike="noStrike">
                        <a:solidFill>
                          <a:srgbClr val="000000"/>
                        </a:solidFill>
                        <a:effectLst/>
                        <a:latin typeface="Calibri" panose="020F0502020204030204" pitchFamily="34" charset="0"/>
                      </a:endParaRPr>
                    </a:p>
                  </a:txBody>
                  <a:tcPr marL="9525" marR="9525" marT="9525" marB="0" anchor="b"/>
                </a:tc>
              </a:tr>
              <a:tr h="231068">
                <a:tc>
                  <a:txBody>
                    <a:bodyPr/>
                    <a:lstStyle/>
                    <a:p>
                      <a:pPr algn="l" fontAlgn="b"/>
                      <a:r>
                        <a:rPr lang="en-US" sz="1100" u="none" strike="noStrike">
                          <a:effectLst/>
                        </a:rPr>
                        <a:t>Design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233289.1544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233289.1544</a:t>
                      </a:r>
                      <a:endParaRPr lang="en-US" sz="1100" b="0" i="0" u="none" strike="noStrike">
                        <a:solidFill>
                          <a:srgbClr val="000000"/>
                        </a:solidFill>
                        <a:effectLst/>
                        <a:latin typeface="Calibri" panose="020F0502020204030204" pitchFamily="34" charset="0"/>
                      </a:endParaRPr>
                    </a:p>
                  </a:txBody>
                  <a:tcPr marL="9525" marR="9525" marT="9525" marB="0" anchor="b"/>
                </a:tc>
              </a:tr>
              <a:tr h="418232">
                <a:tc>
                  <a:txBody>
                    <a:bodyPr/>
                    <a:lstStyle/>
                    <a:p>
                      <a:pPr algn="l" fontAlgn="b"/>
                      <a:r>
                        <a:rPr lang="en-US" sz="1100" u="none" strike="noStrike">
                          <a:effectLst/>
                        </a:rPr>
                        <a:t>Sales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83250.19474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83250.19474</a:t>
                      </a:r>
                      <a:endParaRPr lang="en-US" sz="1100" b="0" i="0" u="none" strike="noStrike" dirty="0">
                        <a:solidFill>
                          <a:srgbClr val="000000"/>
                        </a:solidFill>
                        <a:effectLst/>
                        <a:latin typeface="Calibri" panose="020F0502020204030204" pitchFamily="34" charset="0"/>
                      </a:endParaRPr>
                    </a:p>
                  </a:txBody>
                  <a:tcPr marL="9525" marR="9525" marT="9525" marB="0" anchor="b"/>
                </a:tc>
              </a:tr>
              <a:tr h="231068">
                <a:tc>
                  <a:txBody>
                    <a:bodyPr/>
                    <a:lstStyle/>
                    <a:p>
                      <a:pPr algn="l" fontAlgn="b"/>
                      <a:r>
                        <a:rPr lang="en-US" sz="1100" u="none" strike="noStrike">
                          <a:effectLst/>
                        </a:rPr>
                        <a:t>Search Engine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81701.16203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85925.90612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167627.0682</a:t>
                      </a:r>
                      <a:endParaRPr lang="en-US" sz="1100" b="0" i="0" u="none" strike="noStrike">
                        <a:solidFill>
                          <a:srgbClr val="000000"/>
                        </a:solidFill>
                        <a:effectLst/>
                        <a:latin typeface="Calibri" panose="020F0502020204030204" pitchFamily="34" charset="0"/>
                      </a:endParaRPr>
                    </a:p>
                  </a:txBody>
                  <a:tcPr marL="9525" marR="9525" marT="9525" marB="0" anchor="b"/>
                </a:tc>
              </a:tr>
              <a:tr h="231068">
                <a:tc>
                  <a:txBody>
                    <a:bodyPr/>
                    <a:lstStyle/>
                    <a:p>
                      <a:pPr algn="l" fontAlgn="b"/>
                      <a:r>
                        <a:rPr lang="en-US" sz="1100" u="none" strike="noStrike">
                          <a:effectLst/>
                        </a:rPr>
                        <a:t>Support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104722.8973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104722.8973</a:t>
                      </a:r>
                      <a:endParaRPr lang="en-US" sz="1100" b="0" i="0" u="none" strike="noStrike">
                        <a:solidFill>
                          <a:srgbClr val="000000"/>
                        </a:solidFill>
                        <a:effectLst/>
                        <a:latin typeface="Calibri" panose="020F0502020204030204" pitchFamily="34" charset="0"/>
                      </a:endParaRPr>
                    </a:p>
                  </a:txBody>
                  <a:tcPr marL="9525" marR="9525" marT="9525" marB="0" anchor="b"/>
                </a:tc>
              </a:tr>
              <a:tr h="418232">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368038.8939</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613723.4273</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83250.19474</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1065012.516</a:t>
                      </a:r>
                      <a:endParaRPr lang="en-US" sz="1100" b="1"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10" name="Chart 9"/>
          <p:cNvGraphicFramePr>
            <a:graphicFrameLocks/>
          </p:cNvGraphicFramePr>
          <p:nvPr>
            <p:extLst>
              <p:ext uri="{D42A27DB-BD31-4B8C-83A1-F6EECF244321}">
                <p14:modId xmlns:p14="http://schemas.microsoft.com/office/powerpoint/2010/main" val="4266585070"/>
              </p:ext>
            </p:extLst>
          </p:nvPr>
        </p:nvGraphicFramePr>
        <p:xfrm>
          <a:off x="1666875" y="3481388"/>
          <a:ext cx="5772150" cy="337661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conclusion</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066800" y="1447800"/>
            <a:ext cx="8001000" cy="4801314"/>
          </a:xfrm>
          <a:prstGeom prst="rect">
            <a:avLst/>
          </a:prstGeom>
        </p:spPr>
        <p:txBody>
          <a:bodyPr wrap="square">
            <a:spAutoFit/>
          </a:bodyPr>
          <a:lstStyle/>
          <a:p>
            <a:r>
              <a:rPr lang="en-US" b="1" dirty="0">
                <a:solidFill>
                  <a:srgbClr val="FF33CC"/>
                </a:solidFill>
              </a:rPr>
              <a:t>Departmental Salary Distribution:</a:t>
            </a:r>
            <a:endParaRPr lang="en-US" dirty="0">
              <a:solidFill>
                <a:srgbClr val="FF33CC"/>
              </a:solidFill>
            </a:endParaRPr>
          </a:p>
          <a:p>
            <a:pPr>
              <a:buFont typeface="Arial" panose="020B0604020202020204" pitchFamily="34" charset="0"/>
              <a:buChar char="•"/>
            </a:pPr>
            <a:r>
              <a:rPr lang="en-US" b="1" dirty="0"/>
              <a:t>AI Department:</a:t>
            </a:r>
            <a:r>
              <a:rPr lang="en-US" dirty="0"/>
              <a:t> The AI department has the highest total salary expenditure among the departments, with $316,880.37, spread across the "</a:t>
            </a:r>
            <a:r>
              <a:rPr lang="en-US" dirty="0" err="1"/>
              <a:t>Cheerper</a:t>
            </a:r>
            <a:r>
              <a:rPr lang="en-US" dirty="0"/>
              <a:t>" and "Glasses" categories. This indicates a strong investment in AI, reflecting its importance within the organization.</a:t>
            </a:r>
          </a:p>
          <a:p>
            <a:pPr>
              <a:buFont typeface="Arial" panose="020B0604020202020204" pitchFamily="34" charset="0"/>
              <a:buChar char="•"/>
            </a:pPr>
            <a:r>
              <a:rPr lang="en-US" b="1" dirty="0"/>
              <a:t>Design Department:</a:t>
            </a:r>
            <a:r>
              <a:rPr lang="en-US" dirty="0"/>
              <a:t> The Design department has a total salary expenditure of $233,289.15 solely in the "Pear" category. This indicates a focused investment in design-related roles under the "Pear" category.</a:t>
            </a:r>
          </a:p>
          <a:p>
            <a:pPr>
              <a:buFont typeface="Arial" panose="020B0604020202020204" pitchFamily="34" charset="0"/>
              <a:buChar char="•"/>
            </a:pPr>
            <a:r>
              <a:rPr lang="en-US" b="1" dirty="0"/>
              <a:t>BigData Department:</a:t>
            </a:r>
            <a:r>
              <a:rPr lang="en-US" dirty="0"/>
              <a:t> With a total salary of $159,242.83 across "</a:t>
            </a:r>
            <a:r>
              <a:rPr lang="en-US" dirty="0" err="1"/>
              <a:t>Cheerper</a:t>
            </a:r>
            <a:r>
              <a:rPr lang="en-US" dirty="0"/>
              <a:t>" and "Glasses," the BigData department shows a moderate level of investment.</a:t>
            </a:r>
          </a:p>
          <a:p>
            <a:pPr>
              <a:buFont typeface="Arial" panose="020B0604020202020204" pitchFamily="34" charset="0"/>
              <a:buChar char="•"/>
            </a:pPr>
            <a:r>
              <a:rPr lang="en-US" b="1" dirty="0"/>
              <a:t>Search Engine Department:</a:t>
            </a:r>
            <a:r>
              <a:rPr lang="en-US" dirty="0"/>
              <a:t> The Search Engine department has a total salary expenditure of $167,627.07, split between "</a:t>
            </a:r>
            <a:r>
              <a:rPr lang="en-US" dirty="0" err="1"/>
              <a:t>Cheerper</a:t>
            </a:r>
            <a:r>
              <a:rPr lang="en-US" dirty="0"/>
              <a:t>" and "Glasses." This suggests a balanced investment in this department.</a:t>
            </a:r>
          </a:p>
          <a:p>
            <a:pPr>
              <a:buFont typeface="Arial" panose="020B0604020202020204" pitchFamily="34" charset="0"/>
              <a:buChar char="•"/>
            </a:pPr>
            <a:r>
              <a:rPr lang="en-US" b="1" dirty="0"/>
              <a:t>Sales Department:</a:t>
            </a:r>
            <a:r>
              <a:rPr lang="en-US" dirty="0"/>
              <a:t> The Sales department's total salary of $83,250.19 is entirely in the "Pear" category, indicating a focused allocation of funds.</a:t>
            </a:r>
          </a:p>
          <a:p>
            <a:pPr>
              <a:buFont typeface="Arial" panose="020B0604020202020204" pitchFamily="34" charset="0"/>
              <a:buChar char="•"/>
            </a:pPr>
            <a:r>
              <a:rPr lang="en-US" b="1" dirty="0"/>
              <a:t>Support Department:</a:t>
            </a:r>
            <a:r>
              <a:rPr lang="en-US" dirty="0"/>
              <a:t> The Support department has a total salary expenditure of $104,722.90 in the "</a:t>
            </a:r>
            <a:r>
              <a:rPr lang="en-US" dirty="0" err="1"/>
              <a:t>Cheerper</a:t>
            </a:r>
            <a:r>
              <a:rPr lang="en-US" dirty="0"/>
              <a:t>" category, reflecting its investment in support roles.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685800"/>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solidFill>
                  <a:srgbClr val="0070C0"/>
                </a:solidFill>
              </a:rPr>
              <a:t>PROJECT</a:t>
            </a:r>
            <a:r>
              <a:rPr sz="4250" spc="-85" dirty="0">
                <a:solidFill>
                  <a:srgbClr val="0070C0"/>
                </a:solidFill>
              </a:rPr>
              <a:t> </a:t>
            </a:r>
            <a:r>
              <a:rPr sz="4250" spc="25" dirty="0">
                <a:solidFill>
                  <a:srgbClr val="0070C0"/>
                </a:solidFill>
              </a:rPr>
              <a:t>TITLE</a:t>
            </a:r>
            <a:endParaRPr sz="4250" dirty="0">
              <a:solidFill>
                <a:srgbClr val="0070C0"/>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FF33CC"/>
                </a:solidFill>
                <a:latin typeface="Times New Roman" panose="02020603050405020304" pitchFamily="18" charset="0"/>
                <a:cs typeface="Times New Roman" panose="02020603050405020304" pitchFamily="18" charset="0"/>
              </a:rPr>
              <a:t>Employee </a:t>
            </a:r>
            <a:r>
              <a:rPr lang="en-US" sz="4400" b="1" dirty="0" smtClean="0">
                <a:solidFill>
                  <a:srgbClr val="FF33CC"/>
                </a:solidFill>
                <a:latin typeface="Times New Roman" panose="02020603050405020304" pitchFamily="18" charset="0"/>
                <a:cs typeface="Times New Roman" panose="02020603050405020304" pitchFamily="18" charset="0"/>
              </a:rPr>
              <a:t>Salary </a:t>
            </a:r>
            <a:r>
              <a:rPr lang="en-US" sz="4400" b="1" dirty="0">
                <a:solidFill>
                  <a:srgbClr val="FF33CC"/>
                </a:solidFill>
                <a:latin typeface="Times New Roman" panose="02020603050405020304" pitchFamily="18" charset="0"/>
                <a:cs typeface="Times New Roman" panose="02020603050405020304" pitchFamily="18" charset="0"/>
              </a:rPr>
              <a:t>Analysis using Excel</a:t>
            </a:r>
            <a:endParaRPr lang="en-IN" sz="2800" dirty="0">
              <a:solidFill>
                <a:srgbClr val="FF33CC"/>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rgbClr val="0070C0"/>
                </a:solidFill>
              </a:rPr>
              <a:t>A</a:t>
            </a:r>
            <a:r>
              <a:rPr spc="-5" dirty="0">
                <a:solidFill>
                  <a:srgbClr val="0070C0"/>
                </a:solidFill>
              </a:rPr>
              <a:t>G</a:t>
            </a:r>
            <a:r>
              <a:rPr spc="-35" dirty="0">
                <a:solidFill>
                  <a:srgbClr val="0070C0"/>
                </a:solidFill>
              </a:rPr>
              <a:t>E</a:t>
            </a:r>
            <a:r>
              <a:rPr spc="15" dirty="0">
                <a:solidFill>
                  <a:srgbClr val="0070C0"/>
                </a:solidFill>
              </a:rPr>
              <a:t>N</a:t>
            </a:r>
            <a:r>
              <a:rPr dirty="0">
                <a:solidFill>
                  <a:srgbClr val="0070C0"/>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382086" y="1592744"/>
            <a:ext cx="5029200" cy="4401205"/>
          </a:xfrm>
          <a:prstGeom prst="rect">
            <a:avLst/>
          </a:prstGeom>
          <a:noFill/>
          <a:ln>
            <a:noFill/>
          </a:ln>
        </p:spPr>
        <p:txBody>
          <a:bodyPr wrap="square" rtlCol="0">
            <a:spAutoFit/>
          </a:bodyPr>
          <a:lstStyle/>
          <a:p>
            <a:pPr algn="l"/>
            <a:endParaRPr lang="en-US" sz="2800" b="0" i="0" dirty="0">
              <a:solidFill>
                <a:srgbClr val="FF33CC"/>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FF33CC"/>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FF33CC"/>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FF33CC"/>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FF33CC"/>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FF33CC"/>
                </a:solidFill>
                <a:latin typeface="Times New Roman" panose="02020603050405020304" pitchFamily="18" charset="0"/>
                <a:cs typeface="Times New Roman" panose="02020603050405020304" pitchFamily="18" charset="0"/>
              </a:rPr>
              <a:t>Dataset Description</a:t>
            </a:r>
            <a:endParaRPr lang="en-US" sz="2800" b="0" i="0" dirty="0">
              <a:solidFill>
                <a:srgbClr val="FF33CC"/>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FF33CC"/>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FF33CC"/>
                </a:solidFill>
                <a:effectLst/>
                <a:latin typeface="Times New Roman" panose="02020603050405020304" pitchFamily="18" charset="0"/>
                <a:cs typeface="Times New Roman" panose="02020603050405020304" pitchFamily="18" charset="0"/>
              </a:rPr>
              <a:t>Results and </a:t>
            </a:r>
            <a:r>
              <a:rPr lang="en-US" sz="2800" dirty="0">
                <a:solidFill>
                  <a:srgbClr val="FF33CC"/>
                </a:solidFill>
                <a:latin typeface="Times New Roman" panose="02020603050405020304" pitchFamily="18" charset="0"/>
                <a:cs typeface="Times New Roman" panose="02020603050405020304" pitchFamily="18" charset="0"/>
              </a:rPr>
              <a:t>Discussion</a:t>
            </a:r>
            <a:endParaRPr lang="en-US" sz="2800" b="0" i="0" dirty="0">
              <a:solidFill>
                <a:srgbClr val="FF33CC"/>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FF33CC"/>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575055"/>
            <a:ext cx="5708967"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rgbClr val="0070C0"/>
                </a:solidFill>
              </a:rPr>
              <a:t>P</a:t>
            </a:r>
            <a:r>
              <a:rPr sz="4250" spc="15" dirty="0">
                <a:solidFill>
                  <a:srgbClr val="0070C0"/>
                </a:solidFill>
              </a:rPr>
              <a:t>ROB</a:t>
            </a:r>
            <a:r>
              <a:rPr sz="4250" spc="55" dirty="0">
                <a:solidFill>
                  <a:srgbClr val="0070C0"/>
                </a:solidFill>
              </a:rPr>
              <a:t>L</a:t>
            </a:r>
            <a:r>
              <a:rPr sz="4250" spc="-20" dirty="0">
                <a:solidFill>
                  <a:srgbClr val="0070C0"/>
                </a:solidFill>
              </a:rPr>
              <a:t>E</a:t>
            </a:r>
            <a:r>
              <a:rPr sz="4250" spc="20" dirty="0">
                <a:solidFill>
                  <a:srgbClr val="0070C0"/>
                </a:solidFill>
              </a:rPr>
              <a:t>M</a:t>
            </a:r>
            <a:r>
              <a:rPr sz="4250" dirty="0"/>
              <a:t>	</a:t>
            </a:r>
            <a:r>
              <a:rPr sz="4250" spc="10" dirty="0">
                <a:solidFill>
                  <a:srgbClr val="0070C0"/>
                </a:solidFill>
              </a:rPr>
              <a:t>S</a:t>
            </a:r>
            <a:r>
              <a:rPr sz="4250" spc="-370" dirty="0">
                <a:solidFill>
                  <a:srgbClr val="0070C0"/>
                </a:solidFill>
              </a:rPr>
              <a:t>T</a:t>
            </a:r>
            <a:r>
              <a:rPr sz="4250" spc="-375" dirty="0">
                <a:solidFill>
                  <a:srgbClr val="0070C0"/>
                </a:solidFill>
              </a:rPr>
              <a:t>A</a:t>
            </a:r>
            <a:r>
              <a:rPr sz="4250" spc="15" dirty="0">
                <a:solidFill>
                  <a:srgbClr val="0070C0"/>
                </a:solidFill>
              </a:rPr>
              <a:t>T</a:t>
            </a:r>
            <a:r>
              <a:rPr sz="4250" spc="-10" dirty="0">
                <a:solidFill>
                  <a:srgbClr val="0070C0"/>
                </a:solidFill>
              </a:rPr>
              <a:t>E</a:t>
            </a:r>
            <a:r>
              <a:rPr sz="4250" spc="-20" dirty="0">
                <a:solidFill>
                  <a:srgbClr val="0070C0"/>
                </a:solidFill>
              </a:rPr>
              <a:t>ME</a:t>
            </a:r>
            <a:r>
              <a:rPr sz="4250" spc="10" dirty="0">
                <a:solidFill>
                  <a:srgbClr val="0070C0"/>
                </a:solidFill>
              </a:rPr>
              <a:t>NT</a:t>
            </a:r>
            <a:endParaRPr sz="4250" dirty="0">
              <a:solidFill>
                <a:srgbClr val="0070C0"/>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676275" y="1371601"/>
            <a:ext cx="7458075" cy="4247317"/>
          </a:xfrm>
          <a:prstGeom prst="rect">
            <a:avLst/>
          </a:prstGeom>
        </p:spPr>
        <p:txBody>
          <a:bodyPr wrap="square">
            <a:spAutoFit/>
          </a:bodyPr>
          <a:lstStyle/>
          <a:p>
            <a:r>
              <a:rPr lang="en-US" b="1" dirty="0">
                <a:solidFill>
                  <a:srgbClr val="FF33CC"/>
                </a:solidFill>
              </a:rPr>
              <a:t>Objective:</a:t>
            </a:r>
            <a:endParaRPr lang="en-US" dirty="0">
              <a:solidFill>
                <a:srgbClr val="FF33CC"/>
              </a:solidFill>
            </a:endParaRPr>
          </a:p>
          <a:p>
            <a:r>
              <a:rPr lang="en-US" dirty="0"/>
              <a:t>Analyze salary distribution across job roles and categories to identify discrepancies and ensure data accuracy.</a:t>
            </a:r>
          </a:p>
          <a:p>
            <a:r>
              <a:rPr lang="en-US" b="1" dirty="0">
                <a:solidFill>
                  <a:srgbClr val="FF33CC"/>
                </a:solidFill>
              </a:rPr>
              <a:t>Data Summary:</a:t>
            </a:r>
            <a:endParaRPr lang="en-US" dirty="0">
              <a:solidFill>
                <a:srgbClr val="FF33CC"/>
              </a:solidFill>
            </a:endParaRPr>
          </a:p>
          <a:p>
            <a:pPr>
              <a:buFont typeface="+mj-lt"/>
              <a:buAutoNum type="arabicPeriod"/>
            </a:pPr>
            <a:r>
              <a:rPr lang="en-US" b="1" dirty="0"/>
              <a:t>Job Roles:</a:t>
            </a:r>
            <a:endParaRPr lang="en-US" dirty="0"/>
          </a:p>
          <a:p>
            <a:pPr marL="742950" lvl="1" indent="-285750">
              <a:buFont typeface="+mj-lt"/>
              <a:buAutoNum type="arabicPeriod"/>
            </a:pPr>
            <a:r>
              <a:rPr lang="en-US" b="1" dirty="0"/>
              <a:t>Cheerper:</a:t>
            </a:r>
            <a:r>
              <a:rPr lang="en-US" dirty="0"/>
              <a:t> Data available for BigData and Support.</a:t>
            </a:r>
          </a:p>
          <a:p>
            <a:pPr marL="742950" lvl="1" indent="-285750">
              <a:buFont typeface="+mj-lt"/>
              <a:buAutoNum type="arabicPeriod"/>
            </a:pPr>
            <a:r>
              <a:rPr lang="en-US" b="1" dirty="0"/>
              <a:t>Glasses:</a:t>
            </a:r>
            <a:r>
              <a:rPr lang="en-US" dirty="0"/>
              <a:t> Data available for AI, Design, and Search Engine.</a:t>
            </a:r>
          </a:p>
          <a:p>
            <a:pPr marL="742950" lvl="1" indent="-285750">
              <a:buFont typeface="+mj-lt"/>
              <a:buAutoNum type="arabicPeriod"/>
            </a:pPr>
            <a:r>
              <a:rPr lang="en-US" b="1" dirty="0"/>
              <a:t>Pear:</a:t>
            </a:r>
            <a:r>
              <a:rPr lang="en-US" dirty="0"/>
              <a:t> Data available for AI, Design, and Sales.</a:t>
            </a:r>
          </a:p>
          <a:p>
            <a:pPr>
              <a:buFont typeface="+mj-lt"/>
              <a:buAutoNum type="arabicPeriod"/>
            </a:pPr>
            <a:r>
              <a:rPr lang="en-US" b="1" dirty="0"/>
              <a:t>Categories:</a:t>
            </a:r>
            <a:endParaRPr lang="en-US" dirty="0"/>
          </a:p>
          <a:p>
            <a:pPr marL="742950" lvl="1" indent="-285750">
              <a:buFont typeface="+mj-lt"/>
              <a:buAutoNum type="arabicPeriod"/>
            </a:pPr>
            <a:r>
              <a:rPr lang="en-US" dirty="0"/>
              <a:t>AI</a:t>
            </a:r>
          </a:p>
          <a:p>
            <a:pPr marL="742950" lvl="1" indent="-285750">
              <a:buFont typeface="+mj-lt"/>
              <a:buAutoNum type="arabicPeriod"/>
            </a:pPr>
            <a:r>
              <a:rPr lang="en-US" dirty="0"/>
              <a:t>BigData</a:t>
            </a:r>
          </a:p>
          <a:p>
            <a:pPr marL="742950" lvl="1" indent="-285750">
              <a:buFont typeface="+mj-lt"/>
              <a:buAutoNum type="arabicPeriod"/>
            </a:pPr>
            <a:r>
              <a:rPr lang="en-US" dirty="0"/>
              <a:t>Design</a:t>
            </a:r>
          </a:p>
          <a:p>
            <a:pPr marL="742950" lvl="1" indent="-285750">
              <a:buFont typeface="+mj-lt"/>
              <a:buAutoNum type="arabicPeriod"/>
            </a:pPr>
            <a:r>
              <a:rPr lang="en-US" dirty="0"/>
              <a:t>Sales</a:t>
            </a:r>
          </a:p>
          <a:p>
            <a:pPr marL="742950" lvl="1" indent="-285750">
              <a:buFont typeface="+mj-lt"/>
              <a:buAutoNum type="arabicPeriod"/>
            </a:pPr>
            <a:r>
              <a:rPr lang="en-US" dirty="0"/>
              <a:t>Search Engine</a:t>
            </a:r>
          </a:p>
          <a:p>
            <a:pPr marL="742950" lvl="1" indent="-285750">
              <a:buFont typeface="+mj-lt"/>
              <a:buAutoNum type="arabicPeriod"/>
            </a:pPr>
            <a:r>
              <a:rPr lang="en-US" dirty="0"/>
              <a:t>Support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rgbClr val="0070C0"/>
                </a:solidFill>
              </a:rPr>
              <a:t>PROJECT</a:t>
            </a:r>
            <a:r>
              <a:rPr sz="4250" spc="5" dirty="0"/>
              <a:t>	</a:t>
            </a:r>
            <a:r>
              <a:rPr sz="4250" spc="-20" dirty="0">
                <a:solidFill>
                  <a:srgbClr val="0070C0"/>
                </a:solidFill>
              </a:rPr>
              <a:t>OVERVIEW</a:t>
            </a:r>
            <a:endParaRPr sz="4250" dirty="0">
              <a:solidFill>
                <a:srgbClr val="0070C0"/>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523378" y="2926822"/>
            <a:ext cx="7924800" cy="830997"/>
          </a:xfrm>
          <a:prstGeom prst="rect">
            <a:avLst/>
          </a:prstGeom>
          <a:noFill/>
        </p:spPr>
        <p:txBody>
          <a:bodyPr wrap="square" rtlCol="0">
            <a:spAutoFit/>
          </a:bodyPr>
          <a:lstStyle/>
          <a:p>
            <a:pPr algn="l">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a:t>
            </a:r>
          </a:p>
          <a:p>
            <a:r>
              <a:rPr lang="en-US" sz="2400" b="1" dirty="0">
                <a:solidFill>
                  <a:srgbClr val="FF33CC"/>
                </a:solidFill>
              </a:rPr>
              <a:t>Project Overview: Salary Analysis and Budget Management</a:t>
            </a:r>
            <a:endParaRPr lang="en-IN" sz="2400" b="1" dirty="0">
              <a:solidFill>
                <a:srgbClr val="FF33CC"/>
              </a:solidFill>
              <a:latin typeface="Times New Roman" panose="02020603050405020304" pitchFamily="18" charset="0"/>
              <a:cs typeface="Times New Roman" panose="02020603050405020304" pitchFamily="18" charset="0"/>
            </a:endParaRPr>
          </a:p>
        </p:txBody>
      </p:sp>
      <p:sp>
        <p:nvSpPr>
          <p:cNvPr id="9" name="Rectangle 8"/>
          <p:cNvSpPr/>
          <p:nvPr/>
        </p:nvSpPr>
        <p:spPr>
          <a:xfrm>
            <a:off x="708120" y="1861909"/>
            <a:ext cx="7696200" cy="1200329"/>
          </a:xfrm>
          <a:prstGeom prst="rect">
            <a:avLst/>
          </a:prstGeom>
        </p:spPr>
        <p:txBody>
          <a:bodyPr wrap="square">
            <a:spAutoFit/>
          </a:bodyPr>
          <a:lstStyle/>
          <a:p>
            <a:r>
              <a:rPr lang="en-US" dirty="0"/>
              <a:t>A project overview typically provides a high-level summary of a project’s key elements. Based on the context of your table, which appears to involve salary data across various departments, here is a structured example of a project overview for a salary analysis or budget management project:</a:t>
            </a:r>
          </a:p>
        </p:txBody>
      </p:sp>
      <p:sp>
        <p:nvSpPr>
          <p:cNvPr id="12" name="Rectangle 11"/>
          <p:cNvSpPr/>
          <p:nvPr/>
        </p:nvSpPr>
        <p:spPr>
          <a:xfrm>
            <a:off x="646705" y="3996889"/>
            <a:ext cx="7591425" cy="2308324"/>
          </a:xfrm>
          <a:prstGeom prst="rect">
            <a:avLst/>
          </a:prstGeom>
        </p:spPr>
        <p:txBody>
          <a:bodyPr wrap="square">
            <a:spAutoFit/>
          </a:bodyPr>
          <a:lstStyle/>
          <a:p>
            <a:r>
              <a:rPr lang="en-US" b="1" dirty="0"/>
              <a:t>Project Name:</a:t>
            </a:r>
            <a:r>
              <a:rPr lang="en-US" dirty="0"/>
              <a:t> Salary Analysis and Budget Management</a:t>
            </a:r>
          </a:p>
          <a:p>
            <a:r>
              <a:rPr lang="en-US" b="1" dirty="0"/>
              <a:t>Objective:</a:t>
            </a:r>
            <a:r>
              <a:rPr lang="en-US" dirty="0"/>
              <a:t> To analyze and manage the distribution of salaries across different departments to ensure effective budget allocation, identify spending trends, and support strategic financial planning.</a:t>
            </a:r>
          </a:p>
          <a:p>
            <a:r>
              <a:rPr lang="en-US" b="1" dirty="0"/>
              <a:t>Scope:</a:t>
            </a:r>
            <a:r>
              <a:rPr lang="en-US" dirty="0"/>
              <a:t> The project encompasses the collection, aggregation, and analysis of salary data for various departments within the organization. The primary focus is on understanding salary distribution across different categories and ensuring alignment with budgetary constraints.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rgbClr val="0070C0"/>
                </a:solidFill>
              </a:rPr>
              <a:t>W</a:t>
            </a:r>
            <a:r>
              <a:rPr sz="3200" spc="-20" dirty="0">
                <a:solidFill>
                  <a:srgbClr val="0070C0"/>
                </a:solidFill>
              </a:rPr>
              <a:t>H</a:t>
            </a:r>
            <a:r>
              <a:rPr sz="3200" spc="20" dirty="0">
                <a:solidFill>
                  <a:srgbClr val="0070C0"/>
                </a:solidFill>
              </a:rPr>
              <a:t>O</a:t>
            </a:r>
            <a:r>
              <a:rPr sz="3200" spc="-235" dirty="0">
                <a:solidFill>
                  <a:srgbClr val="0070C0"/>
                </a:solidFill>
              </a:rPr>
              <a:t> </a:t>
            </a:r>
            <a:r>
              <a:rPr sz="3200" spc="-10" dirty="0">
                <a:solidFill>
                  <a:srgbClr val="0070C0"/>
                </a:solidFill>
              </a:rPr>
              <a:t>AR</a:t>
            </a:r>
            <a:r>
              <a:rPr sz="3200" spc="15" dirty="0">
                <a:solidFill>
                  <a:srgbClr val="0070C0"/>
                </a:solidFill>
              </a:rPr>
              <a:t>E</a:t>
            </a:r>
            <a:r>
              <a:rPr sz="3200" spc="-35" dirty="0">
                <a:solidFill>
                  <a:srgbClr val="0070C0"/>
                </a:solidFill>
              </a:rPr>
              <a:t> </a:t>
            </a:r>
            <a:r>
              <a:rPr sz="3200" spc="-10" dirty="0">
                <a:solidFill>
                  <a:srgbClr val="0070C0"/>
                </a:solidFill>
              </a:rPr>
              <a:t>T</a:t>
            </a:r>
            <a:r>
              <a:rPr sz="3200" spc="-15" dirty="0">
                <a:solidFill>
                  <a:srgbClr val="0070C0"/>
                </a:solidFill>
              </a:rPr>
              <a:t>H</a:t>
            </a:r>
            <a:r>
              <a:rPr sz="3200" spc="15" dirty="0">
                <a:solidFill>
                  <a:srgbClr val="0070C0"/>
                </a:solidFill>
              </a:rPr>
              <a:t>E</a:t>
            </a:r>
            <a:r>
              <a:rPr sz="3200" spc="-35" dirty="0">
                <a:solidFill>
                  <a:srgbClr val="0070C0"/>
                </a:solidFill>
              </a:rPr>
              <a:t> </a:t>
            </a:r>
            <a:r>
              <a:rPr sz="3200" spc="-20" dirty="0">
                <a:solidFill>
                  <a:srgbClr val="0070C0"/>
                </a:solidFill>
              </a:rPr>
              <a:t>E</a:t>
            </a:r>
            <a:r>
              <a:rPr sz="3200" spc="30" dirty="0">
                <a:solidFill>
                  <a:srgbClr val="0070C0"/>
                </a:solidFill>
              </a:rPr>
              <a:t>N</a:t>
            </a:r>
            <a:r>
              <a:rPr sz="3200" spc="15" dirty="0">
                <a:solidFill>
                  <a:srgbClr val="0070C0"/>
                </a:solidFill>
              </a:rPr>
              <a:t>D</a:t>
            </a:r>
            <a:r>
              <a:rPr sz="3200" spc="-45" dirty="0">
                <a:solidFill>
                  <a:srgbClr val="0070C0"/>
                </a:solidFill>
              </a:rPr>
              <a:t> </a:t>
            </a:r>
            <a:r>
              <a:rPr sz="3200" dirty="0">
                <a:solidFill>
                  <a:srgbClr val="0070C0"/>
                </a:solidFill>
              </a:rPr>
              <a:t>U</a:t>
            </a:r>
            <a:r>
              <a:rPr sz="3200" spc="10" dirty="0">
                <a:solidFill>
                  <a:srgbClr val="0070C0"/>
                </a:solidFill>
              </a:rPr>
              <a:t>S</a:t>
            </a:r>
            <a:r>
              <a:rPr sz="3200" spc="-25" dirty="0">
                <a:solidFill>
                  <a:srgbClr val="0070C0"/>
                </a:solidFill>
              </a:rPr>
              <a:t>E</a:t>
            </a:r>
            <a:r>
              <a:rPr sz="3200" spc="-10" dirty="0">
                <a:solidFill>
                  <a:srgbClr val="0070C0"/>
                </a:solidFill>
              </a:rPr>
              <a:t>R</a:t>
            </a:r>
            <a:r>
              <a:rPr sz="3200" spc="5" dirty="0">
                <a:solidFill>
                  <a:srgbClr val="0070C0"/>
                </a:solidFill>
              </a:rPr>
              <a:t>S</a:t>
            </a:r>
            <a:r>
              <a:rPr sz="3200" spc="5" dirty="0"/>
              <a:t>?</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914400" y="1752600"/>
            <a:ext cx="7924800" cy="1200329"/>
          </a:xfrm>
          <a:prstGeom prst="rect">
            <a:avLst/>
          </a:prstGeom>
        </p:spPr>
        <p:txBody>
          <a:bodyPr wrap="square">
            <a:spAutoFit/>
          </a:bodyPr>
          <a:lstStyle/>
          <a:p>
            <a:r>
              <a:rPr lang="en-US" dirty="0"/>
              <a:t>In the context of the salary distribution data provided, the term "end users" typically refers to the departments or groups that are directly impacted by or make use of the salary information. They are the primary stakeholders who utilize or benefit from the analysis of this data. Based on your table, the end users are:</a:t>
            </a:r>
          </a:p>
        </p:txBody>
      </p:sp>
      <p:sp>
        <p:nvSpPr>
          <p:cNvPr id="9" name="Rectangle 8"/>
          <p:cNvSpPr/>
          <p:nvPr/>
        </p:nvSpPr>
        <p:spPr>
          <a:xfrm>
            <a:off x="914400" y="2998767"/>
            <a:ext cx="7924800" cy="3139321"/>
          </a:xfrm>
          <a:prstGeom prst="rect">
            <a:avLst/>
          </a:prstGeom>
        </p:spPr>
        <p:txBody>
          <a:bodyPr wrap="square">
            <a:spAutoFit/>
          </a:bodyPr>
          <a:lstStyle/>
          <a:p>
            <a:r>
              <a:rPr lang="en-US" b="1" dirty="0">
                <a:solidFill>
                  <a:srgbClr val="FF33CC"/>
                </a:solidFill>
              </a:rPr>
              <a:t>End Users Summary:</a:t>
            </a:r>
            <a:endParaRPr lang="en-US" dirty="0">
              <a:solidFill>
                <a:srgbClr val="FF33CC"/>
              </a:solidFill>
            </a:endParaRPr>
          </a:p>
          <a:p>
            <a:pPr>
              <a:buFont typeface="Arial" panose="020B0604020202020204" pitchFamily="34" charset="0"/>
              <a:buChar char="•"/>
            </a:pPr>
            <a:r>
              <a:rPr lang="en-US" b="1" dirty="0"/>
              <a:t>AI</a:t>
            </a:r>
            <a:endParaRPr lang="en-US" dirty="0"/>
          </a:p>
          <a:p>
            <a:pPr>
              <a:buFont typeface="Arial" panose="020B0604020202020204" pitchFamily="34" charset="0"/>
              <a:buChar char="•"/>
            </a:pPr>
            <a:r>
              <a:rPr lang="en-US" b="1" dirty="0"/>
              <a:t>BigData</a:t>
            </a:r>
            <a:endParaRPr lang="en-US" dirty="0"/>
          </a:p>
          <a:p>
            <a:pPr>
              <a:buFont typeface="Arial" panose="020B0604020202020204" pitchFamily="34" charset="0"/>
              <a:buChar char="•"/>
            </a:pPr>
            <a:r>
              <a:rPr lang="en-US" b="1" dirty="0"/>
              <a:t>Design</a:t>
            </a:r>
            <a:endParaRPr lang="en-US" dirty="0"/>
          </a:p>
          <a:p>
            <a:pPr>
              <a:buFont typeface="Arial" panose="020B0604020202020204" pitchFamily="34" charset="0"/>
              <a:buChar char="•"/>
            </a:pPr>
            <a:r>
              <a:rPr lang="en-US" b="1" dirty="0"/>
              <a:t>Sales</a:t>
            </a:r>
            <a:endParaRPr lang="en-US" dirty="0"/>
          </a:p>
          <a:p>
            <a:pPr>
              <a:buFont typeface="Arial" panose="020B0604020202020204" pitchFamily="34" charset="0"/>
              <a:buChar char="•"/>
            </a:pPr>
            <a:r>
              <a:rPr lang="en-US" b="1" dirty="0"/>
              <a:t>Search Engine</a:t>
            </a:r>
            <a:endParaRPr lang="en-US" dirty="0"/>
          </a:p>
          <a:p>
            <a:pPr>
              <a:buFont typeface="Arial" panose="020B0604020202020204" pitchFamily="34" charset="0"/>
              <a:buChar char="•"/>
            </a:pPr>
            <a:r>
              <a:rPr lang="en-US" b="1" dirty="0"/>
              <a:t>Support</a:t>
            </a:r>
            <a:endParaRPr lang="en-US" dirty="0"/>
          </a:p>
          <a:p>
            <a:r>
              <a:rPr lang="en-US" dirty="0"/>
              <a:t>These departments are the end users of the salary distribution data as they are the entities for which the salary information is tracked, analyzed, and reported. They may use this information to manage their budgets, make strategic decisions, and ensure effective financial planning within their areas.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solidFill>
                  <a:srgbClr val="0070C0"/>
                </a:solidFill>
              </a:rPr>
              <a:t>O</a:t>
            </a:r>
            <a:r>
              <a:rPr sz="3600" spc="25" dirty="0">
                <a:solidFill>
                  <a:srgbClr val="0070C0"/>
                </a:solidFill>
              </a:rPr>
              <a:t>U</a:t>
            </a:r>
            <a:r>
              <a:rPr sz="3600" dirty="0">
                <a:solidFill>
                  <a:srgbClr val="0070C0"/>
                </a:solidFill>
              </a:rPr>
              <a:t>R</a:t>
            </a:r>
            <a:r>
              <a:rPr sz="3600" spc="5" dirty="0">
                <a:solidFill>
                  <a:srgbClr val="0070C0"/>
                </a:solidFill>
              </a:rPr>
              <a:t> </a:t>
            </a:r>
            <a:r>
              <a:rPr sz="3600" spc="25" dirty="0">
                <a:solidFill>
                  <a:srgbClr val="0070C0"/>
                </a:solidFill>
              </a:rPr>
              <a:t>S</a:t>
            </a:r>
            <a:r>
              <a:rPr sz="3600" spc="10" dirty="0">
                <a:solidFill>
                  <a:srgbClr val="0070C0"/>
                </a:solidFill>
              </a:rPr>
              <a:t>O</a:t>
            </a:r>
            <a:r>
              <a:rPr sz="3600" spc="25" dirty="0">
                <a:solidFill>
                  <a:srgbClr val="0070C0"/>
                </a:solidFill>
              </a:rPr>
              <a:t>LU</a:t>
            </a:r>
            <a:r>
              <a:rPr sz="3600" spc="-35" dirty="0">
                <a:solidFill>
                  <a:srgbClr val="0070C0"/>
                </a:solidFill>
              </a:rPr>
              <a:t>T</a:t>
            </a:r>
            <a:r>
              <a:rPr sz="3600" spc="-30" dirty="0">
                <a:solidFill>
                  <a:srgbClr val="0070C0"/>
                </a:solidFill>
              </a:rPr>
              <a:t>I</a:t>
            </a:r>
            <a:r>
              <a:rPr sz="3600" spc="10" dirty="0">
                <a:solidFill>
                  <a:srgbClr val="0070C0"/>
                </a:solidFill>
              </a:rPr>
              <a:t>O</a:t>
            </a:r>
            <a:r>
              <a:rPr sz="3600" dirty="0">
                <a:solidFill>
                  <a:srgbClr val="0070C0"/>
                </a:solidFill>
              </a:rPr>
              <a:t>N</a:t>
            </a:r>
            <a:r>
              <a:rPr sz="3600" spc="-345" dirty="0">
                <a:solidFill>
                  <a:srgbClr val="0070C0"/>
                </a:solidFill>
              </a:rPr>
              <a:t> </a:t>
            </a:r>
            <a:r>
              <a:rPr sz="3600" spc="-35" dirty="0">
                <a:solidFill>
                  <a:srgbClr val="0070C0"/>
                </a:solidFill>
              </a:rPr>
              <a:t>A</a:t>
            </a:r>
            <a:r>
              <a:rPr sz="3600" spc="-5" dirty="0">
                <a:solidFill>
                  <a:srgbClr val="0070C0"/>
                </a:solidFill>
              </a:rPr>
              <a:t>N</a:t>
            </a:r>
            <a:r>
              <a:rPr sz="3600" dirty="0">
                <a:solidFill>
                  <a:srgbClr val="0070C0"/>
                </a:solidFill>
              </a:rPr>
              <a:t>D</a:t>
            </a:r>
            <a:r>
              <a:rPr sz="3600" spc="35" dirty="0">
                <a:solidFill>
                  <a:srgbClr val="0070C0"/>
                </a:solidFill>
              </a:rPr>
              <a:t> </a:t>
            </a:r>
            <a:r>
              <a:rPr sz="3600" spc="-30" dirty="0">
                <a:solidFill>
                  <a:srgbClr val="0070C0"/>
                </a:solidFill>
              </a:rPr>
              <a:t>I</a:t>
            </a:r>
            <a:r>
              <a:rPr sz="3600" spc="-35" dirty="0">
                <a:solidFill>
                  <a:srgbClr val="0070C0"/>
                </a:solidFill>
              </a:rPr>
              <a:t>T</a:t>
            </a:r>
            <a:r>
              <a:rPr sz="3600" dirty="0">
                <a:solidFill>
                  <a:srgbClr val="0070C0"/>
                </a:solidFill>
              </a:rPr>
              <a:t>S</a:t>
            </a:r>
            <a:r>
              <a:rPr sz="3600" spc="60" dirty="0">
                <a:solidFill>
                  <a:srgbClr val="0070C0"/>
                </a:solidFill>
              </a:rPr>
              <a:t> </a:t>
            </a:r>
            <a:r>
              <a:rPr sz="3600" spc="-295" dirty="0">
                <a:solidFill>
                  <a:srgbClr val="0070C0"/>
                </a:solidFill>
              </a:rPr>
              <a:t>V</a:t>
            </a:r>
            <a:r>
              <a:rPr sz="3600" spc="-35" dirty="0">
                <a:solidFill>
                  <a:srgbClr val="0070C0"/>
                </a:solidFill>
              </a:rPr>
              <a:t>A</a:t>
            </a:r>
            <a:r>
              <a:rPr sz="3600" spc="25" dirty="0">
                <a:solidFill>
                  <a:srgbClr val="0070C0"/>
                </a:solidFill>
              </a:rPr>
              <a:t>LU</a:t>
            </a:r>
            <a:r>
              <a:rPr sz="3600" dirty="0">
                <a:solidFill>
                  <a:srgbClr val="0070C0"/>
                </a:solidFill>
              </a:rPr>
              <a:t>E</a:t>
            </a:r>
            <a:r>
              <a:rPr sz="3600" spc="-65" dirty="0">
                <a:solidFill>
                  <a:srgbClr val="0070C0"/>
                </a:solidFill>
              </a:rPr>
              <a:t> </a:t>
            </a:r>
            <a:r>
              <a:rPr sz="3600" spc="-15" dirty="0">
                <a:solidFill>
                  <a:srgbClr val="0070C0"/>
                </a:solidFill>
              </a:rPr>
              <a:t>P</a:t>
            </a:r>
            <a:r>
              <a:rPr sz="3600" spc="-30" dirty="0">
                <a:solidFill>
                  <a:srgbClr val="0070C0"/>
                </a:solidFill>
              </a:rPr>
              <a:t>R</a:t>
            </a:r>
            <a:r>
              <a:rPr sz="3600" spc="10" dirty="0">
                <a:solidFill>
                  <a:srgbClr val="0070C0"/>
                </a:solidFill>
              </a:rPr>
              <a:t>O</a:t>
            </a:r>
            <a:r>
              <a:rPr sz="3600" spc="-15" dirty="0">
                <a:solidFill>
                  <a:srgbClr val="0070C0"/>
                </a:solidFill>
              </a:rPr>
              <a:t>P</a:t>
            </a:r>
            <a:r>
              <a:rPr sz="3600" spc="10" dirty="0">
                <a:solidFill>
                  <a:srgbClr val="0070C0"/>
                </a:solidFill>
              </a:rPr>
              <a:t>O</a:t>
            </a:r>
            <a:r>
              <a:rPr sz="3600" spc="25" dirty="0">
                <a:solidFill>
                  <a:srgbClr val="0070C0"/>
                </a:solidFill>
              </a:rPr>
              <a:t>S</a:t>
            </a:r>
            <a:r>
              <a:rPr sz="3600" spc="-30" dirty="0">
                <a:solidFill>
                  <a:srgbClr val="0070C0"/>
                </a:solidFill>
              </a:rPr>
              <a:t>I</a:t>
            </a:r>
            <a:r>
              <a:rPr sz="3600" spc="-35" dirty="0">
                <a:solidFill>
                  <a:srgbClr val="0070C0"/>
                </a:solidFill>
              </a:rPr>
              <a:t>T</a:t>
            </a:r>
            <a:r>
              <a:rPr sz="3600" spc="-30" dirty="0">
                <a:solidFill>
                  <a:srgbClr val="0070C0"/>
                </a:solidFill>
              </a:rPr>
              <a:t>I</a:t>
            </a:r>
            <a:r>
              <a:rPr sz="3600" spc="10" dirty="0">
                <a:solidFill>
                  <a:srgbClr val="0070C0"/>
                </a:solidFill>
              </a:rPr>
              <a:t>O</a:t>
            </a:r>
            <a:r>
              <a:rPr sz="3600" dirty="0">
                <a:solidFill>
                  <a:srgbClr val="0070C0"/>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819400" y="1734343"/>
            <a:ext cx="6096000" cy="1477328"/>
          </a:xfrm>
          <a:prstGeom prst="rect">
            <a:avLst/>
          </a:prstGeom>
        </p:spPr>
        <p:txBody>
          <a:bodyPr>
            <a:spAutoFit/>
          </a:bodyPr>
          <a:lstStyle/>
          <a:p>
            <a:r>
              <a:rPr lang="en-US" b="1" dirty="0">
                <a:solidFill>
                  <a:srgbClr val="FF33CC"/>
                </a:solidFill>
              </a:rPr>
              <a:t>Solution: Comprehensive Salary Analysis and Optimization</a:t>
            </a:r>
          </a:p>
          <a:p>
            <a:r>
              <a:rPr lang="en-US" b="1" dirty="0"/>
              <a:t>Objective:</a:t>
            </a:r>
            <a:r>
              <a:rPr lang="en-US" dirty="0"/>
              <a:t> To develop a data-driven approach for analyzing salary distributions across different departments and categories, providing actionable insights to optimize budget allocation and enhance financial management.</a:t>
            </a:r>
          </a:p>
        </p:txBody>
      </p:sp>
      <p:sp>
        <p:nvSpPr>
          <p:cNvPr id="10" name="Rectangle 9"/>
          <p:cNvSpPr/>
          <p:nvPr/>
        </p:nvSpPr>
        <p:spPr>
          <a:xfrm>
            <a:off x="2695574" y="3273086"/>
            <a:ext cx="7285673" cy="3416320"/>
          </a:xfrm>
          <a:prstGeom prst="rect">
            <a:avLst/>
          </a:prstGeom>
        </p:spPr>
        <p:txBody>
          <a:bodyPr wrap="square">
            <a:spAutoFit/>
          </a:bodyPr>
          <a:lstStyle/>
          <a:p>
            <a:r>
              <a:rPr lang="en-US" b="1" dirty="0">
                <a:solidFill>
                  <a:srgbClr val="FF33CC"/>
                </a:solidFill>
              </a:rPr>
              <a:t>Value Propositions:</a:t>
            </a:r>
            <a:endParaRPr lang="en-US" dirty="0">
              <a:solidFill>
                <a:srgbClr val="FF33CC"/>
              </a:solidFill>
            </a:endParaRPr>
          </a:p>
          <a:p>
            <a:pPr>
              <a:buFont typeface="+mj-lt"/>
              <a:buAutoNum type="arabicPeriod"/>
            </a:pPr>
            <a:r>
              <a:rPr lang="en-US" b="1" dirty="0"/>
              <a:t>Enhanced Financial Visibility:</a:t>
            </a:r>
            <a:endParaRPr lang="en-US" dirty="0"/>
          </a:p>
          <a:p>
            <a:pPr marL="742950" lvl="1" indent="-285750">
              <a:buFont typeface="+mj-lt"/>
              <a:buAutoNum type="arabicPeriod"/>
            </a:pPr>
            <a:r>
              <a:rPr lang="en-US" b="1" dirty="0"/>
              <a:t>Clarity on Expenditures:</a:t>
            </a:r>
            <a:r>
              <a:rPr lang="en-US" dirty="0"/>
              <a:t> Provides a clear understanding of salary distributions across departments and categories, enhancing financial transparency.</a:t>
            </a:r>
          </a:p>
          <a:p>
            <a:pPr marL="742950" lvl="1" indent="-285750">
              <a:buFont typeface="+mj-lt"/>
              <a:buAutoNum type="arabicPeriod"/>
            </a:pPr>
            <a:r>
              <a:rPr lang="en-US" b="1" dirty="0"/>
              <a:t>Real-time Insights:</a:t>
            </a:r>
            <a:r>
              <a:rPr lang="en-US" dirty="0"/>
              <a:t> Interactive dashboards offer real-time insights into salary data, enabling quick decision-making.</a:t>
            </a:r>
          </a:p>
          <a:p>
            <a:pPr>
              <a:buFont typeface="+mj-lt"/>
              <a:buAutoNum type="arabicPeriod"/>
            </a:pPr>
            <a:r>
              <a:rPr lang="en-US" b="1" dirty="0"/>
              <a:t>Improved Budget Management:</a:t>
            </a:r>
            <a:endParaRPr lang="en-US" dirty="0"/>
          </a:p>
          <a:p>
            <a:pPr marL="742950" lvl="1" indent="-285750">
              <a:buFont typeface="+mj-lt"/>
              <a:buAutoNum type="arabicPeriod"/>
            </a:pPr>
            <a:r>
              <a:rPr lang="en-US" b="1" dirty="0"/>
              <a:t>Effective Budget Utilization:</a:t>
            </a:r>
            <a:r>
              <a:rPr lang="en-US" dirty="0"/>
              <a:t> Helps ensure that salary expenditures are aligned with budgetary constraints and organizational goals.</a:t>
            </a:r>
          </a:p>
          <a:p>
            <a:pPr marL="742950" lvl="1" indent="-285750">
              <a:buFont typeface="+mj-lt"/>
              <a:buAutoNum type="arabicPeriod"/>
            </a:pPr>
            <a:r>
              <a:rPr lang="en-US" b="1" dirty="0"/>
              <a:t>Cost Control:</a:t>
            </a:r>
            <a:r>
              <a:rPr lang="en-US" dirty="0"/>
              <a:t> Identifies areas of potential overspending or savings, leading to better cost management.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solidFill>
                  <a:srgbClr val="0070C0"/>
                </a:solidFill>
              </a:rPr>
              <a:t>Dataset Description</a:t>
            </a:r>
          </a:p>
        </p:txBody>
      </p:sp>
      <p:sp>
        <p:nvSpPr>
          <p:cNvPr id="3" name="Rectangle 2"/>
          <p:cNvSpPr/>
          <p:nvPr/>
        </p:nvSpPr>
        <p:spPr>
          <a:xfrm>
            <a:off x="914400" y="1371600"/>
            <a:ext cx="8077200" cy="1477328"/>
          </a:xfrm>
          <a:prstGeom prst="rect">
            <a:avLst/>
          </a:prstGeom>
        </p:spPr>
        <p:txBody>
          <a:bodyPr wrap="square">
            <a:spAutoFit/>
          </a:bodyPr>
          <a:lstStyle/>
          <a:p>
            <a:r>
              <a:rPr lang="en-US" b="1" dirty="0">
                <a:solidFill>
                  <a:srgbClr val="FF33CC"/>
                </a:solidFill>
              </a:rPr>
              <a:t>Dataset Description: Salary Distribution Data</a:t>
            </a:r>
          </a:p>
          <a:p>
            <a:r>
              <a:rPr lang="en-US" b="1" dirty="0"/>
              <a:t>Purpose:</a:t>
            </a:r>
            <a:r>
              <a:rPr lang="en-US" dirty="0"/>
              <a:t> The dataset provides a summary of salary distributions across various departments and categories. It is used to analyze how salaries are allocated within an organization, enabling better budget management and strategic financial planning.</a:t>
            </a:r>
          </a:p>
        </p:txBody>
      </p:sp>
      <p:sp>
        <p:nvSpPr>
          <p:cNvPr id="4" name="Rectangle 1"/>
          <p:cNvSpPr>
            <a:spLocks noChangeArrowheads="1"/>
          </p:cNvSpPr>
          <p:nvPr/>
        </p:nvSpPr>
        <p:spPr bwMode="auto">
          <a:xfrm>
            <a:off x="755332" y="2868723"/>
            <a:ext cx="79248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FF33CC"/>
                </a:solidFill>
                <a:effectLst/>
                <a:latin typeface="Arial" panose="020B0604020202020204" pitchFamily="34" charset="0"/>
              </a:rPr>
              <a:t>Columns (Categories):</a:t>
            </a:r>
            <a:endParaRPr kumimoji="0" lang="en-US" sz="1800" b="0" i="0" u="none" strike="noStrike" cap="none" normalizeH="0" baseline="0" dirty="0" smtClean="0">
              <a:ln>
                <a:noFill/>
              </a:ln>
              <a:solidFill>
                <a:srgbClr val="FF33CC"/>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err="1" smtClean="0">
                <a:ln>
                  <a:noFill/>
                </a:ln>
                <a:solidFill>
                  <a:schemeClr val="tx1"/>
                </a:solidFill>
                <a:effectLst/>
                <a:latin typeface="Arial" panose="020B0604020202020204" pitchFamily="34" charset="0"/>
              </a:rPr>
              <a:t>Cheerper</a:t>
            </a:r>
            <a:r>
              <a:rPr kumimoji="0" lang="en-US" sz="1800" b="0" i="0" u="none" strike="noStrike" cap="none" normalizeH="0" baseline="0" dirty="0" smtClean="0">
                <a:ln>
                  <a:noFill/>
                </a:ln>
                <a:solidFill>
                  <a:schemeClr val="tx1"/>
                </a:solidFill>
                <a:effectLst/>
                <a:latin typeface="Arial" panose="020B0604020202020204" pitchFamily="34" charset="0"/>
              </a:rPr>
              <a:t>: Represents salaries associated with the "</a:t>
            </a:r>
            <a:r>
              <a:rPr kumimoji="0" lang="en-US" sz="1800" b="0" i="0" u="none" strike="noStrike" cap="none" normalizeH="0" baseline="0" dirty="0" err="1" smtClean="0">
                <a:ln>
                  <a:noFill/>
                </a:ln>
                <a:solidFill>
                  <a:schemeClr val="tx1"/>
                </a:solidFill>
                <a:effectLst/>
                <a:latin typeface="Arial" panose="020B0604020202020204" pitchFamily="34" charset="0"/>
              </a:rPr>
              <a:t>Cheerper</a:t>
            </a:r>
            <a:r>
              <a:rPr kumimoji="0" lang="en-US" sz="1800" b="0" i="0" u="none" strike="noStrike" cap="none" normalizeH="0" baseline="0" dirty="0" smtClean="0">
                <a:ln>
                  <a:noFill/>
                </a:ln>
                <a:solidFill>
                  <a:schemeClr val="tx1"/>
                </a:solidFill>
                <a:effectLst/>
                <a:latin typeface="Arial" panose="020B0604020202020204" pitchFamily="34" charset="0"/>
              </a:rPr>
              <a:t>" category.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Pear</a:t>
            </a:r>
            <a:r>
              <a:rPr kumimoji="0" lang="en-US" sz="1800" b="0" i="0" u="none" strike="noStrike" cap="none" normalizeH="0" baseline="0" dirty="0" smtClean="0">
                <a:ln>
                  <a:noFill/>
                </a:ln>
                <a:solidFill>
                  <a:schemeClr val="tx1"/>
                </a:solidFill>
                <a:effectLst/>
                <a:latin typeface="Arial" panose="020B0604020202020204" pitchFamily="34" charset="0"/>
              </a:rPr>
              <a:t>: Represents salaries associated with the "Pear" category.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Glasses</a:t>
            </a:r>
            <a:r>
              <a:rPr kumimoji="0" lang="en-US" sz="1800" b="0" i="0" u="none" strike="noStrike" cap="none" normalizeH="0" baseline="0" dirty="0" smtClean="0">
                <a:ln>
                  <a:noFill/>
                </a:ln>
                <a:solidFill>
                  <a:schemeClr val="tx1"/>
                </a:solidFill>
                <a:effectLst/>
                <a:latin typeface="Arial" panose="020B0604020202020204" pitchFamily="34" charset="0"/>
              </a:rPr>
              <a:t>: Represents salaries associated with the "Glasses" category.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Grand Total</a:t>
            </a:r>
            <a:r>
              <a:rPr kumimoji="0" lang="en-US" sz="1800" b="0" i="0" u="none" strike="noStrike" cap="none" normalizeH="0" baseline="0" dirty="0" smtClean="0">
                <a:ln>
                  <a:noFill/>
                </a:ln>
                <a:solidFill>
                  <a:schemeClr val="tx1"/>
                </a:solidFill>
                <a:effectLst/>
                <a:latin typeface="Arial" panose="020B0604020202020204" pitchFamily="34" charset="0"/>
              </a:rPr>
              <a:t>: The total salary amount for each department across all categories.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1669732" y="4603587"/>
            <a:ext cx="6096000" cy="1200329"/>
          </a:xfrm>
          <a:prstGeom prst="rect">
            <a:avLst/>
          </a:prstGeom>
        </p:spPr>
        <p:txBody>
          <a:bodyPr>
            <a:spAutoFit/>
          </a:bodyPr>
          <a:lstStyle/>
          <a:p>
            <a:r>
              <a:rPr lang="en-US" b="1" dirty="0"/>
              <a:t>Summary Statistics:</a:t>
            </a:r>
            <a:endParaRPr lang="en-US" dirty="0"/>
          </a:p>
          <a:p>
            <a:pPr>
              <a:buFont typeface="Arial" panose="020B0604020202020204" pitchFamily="34" charset="0"/>
              <a:buChar char="•"/>
            </a:pPr>
            <a:r>
              <a:rPr lang="en-US" b="1" dirty="0" err="1"/>
              <a:t>Cheerper</a:t>
            </a:r>
            <a:r>
              <a:rPr lang="en-US" b="1" dirty="0"/>
              <a:t> Total:</a:t>
            </a:r>
            <a:r>
              <a:rPr lang="en-US" dirty="0"/>
              <a:t> $368,038.89</a:t>
            </a:r>
          </a:p>
          <a:p>
            <a:pPr>
              <a:buFont typeface="Arial" panose="020B0604020202020204" pitchFamily="34" charset="0"/>
              <a:buChar char="•"/>
            </a:pPr>
            <a:r>
              <a:rPr lang="en-US" b="1" dirty="0"/>
              <a:t>Glasses Total:</a:t>
            </a:r>
            <a:r>
              <a:rPr lang="en-US" dirty="0"/>
              <a:t> $613,723.43</a:t>
            </a:r>
          </a:p>
          <a:p>
            <a:pPr>
              <a:buFont typeface="Arial" panose="020B0604020202020204" pitchFamily="34" charset="0"/>
              <a:buChar char="•"/>
            </a:pPr>
            <a:r>
              <a:rPr lang="en-US" b="1" dirty="0"/>
              <a:t>Pear Total:</a:t>
            </a:r>
            <a:r>
              <a:rPr lang="en-US" dirty="0"/>
              <a:t> $83,250.19</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solidFill>
                  <a:srgbClr val="0070C0"/>
                </a:solidFill>
              </a:rPr>
              <a:t>THE</a:t>
            </a:r>
            <a:r>
              <a:rPr sz="4250" spc="20" dirty="0">
                <a:solidFill>
                  <a:srgbClr val="0070C0"/>
                </a:solidFill>
              </a:rPr>
              <a:t> </a:t>
            </a:r>
            <a:r>
              <a:rPr lang="en-US" sz="4250" spc="20" dirty="0">
                <a:solidFill>
                  <a:srgbClr val="0070C0"/>
                </a:solidFill>
              </a:rPr>
              <a:t>"</a:t>
            </a:r>
            <a:r>
              <a:rPr sz="4250" spc="10" dirty="0">
                <a:solidFill>
                  <a:srgbClr val="0070C0"/>
                </a:solidFill>
              </a:rPr>
              <a:t>WOW</a:t>
            </a:r>
            <a:r>
              <a:rPr lang="en-US" sz="4250" spc="10" dirty="0">
                <a:solidFill>
                  <a:srgbClr val="0070C0"/>
                </a:solidFill>
              </a:rPr>
              <a:t>"</a:t>
            </a:r>
            <a:r>
              <a:rPr sz="4250" spc="85" dirty="0">
                <a:solidFill>
                  <a:srgbClr val="0070C0"/>
                </a:solidFill>
              </a:rPr>
              <a:t> </a:t>
            </a:r>
            <a:r>
              <a:rPr sz="4250" spc="10" dirty="0">
                <a:solidFill>
                  <a:srgbClr val="0070C0"/>
                </a:solidFill>
              </a:rPr>
              <a:t>IN</a:t>
            </a:r>
            <a:r>
              <a:rPr sz="4250" spc="-5" dirty="0">
                <a:solidFill>
                  <a:srgbClr val="0070C0"/>
                </a:solidFill>
              </a:rPr>
              <a:t> </a:t>
            </a:r>
            <a:r>
              <a:rPr sz="4250" spc="15" dirty="0">
                <a:solidFill>
                  <a:srgbClr val="0070C0"/>
                </a:solidFill>
              </a:rPr>
              <a:t>OUR</a:t>
            </a:r>
            <a:r>
              <a:rPr sz="4250" spc="-10" dirty="0">
                <a:solidFill>
                  <a:srgbClr val="0070C0"/>
                </a:solidFill>
              </a:rPr>
              <a:t> </a:t>
            </a:r>
            <a:r>
              <a:rPr sz="4250" spc="20" dirty="0">
                <a:solidFill>
                  <a:srgbClr val="0070C0"/>
                </a:solidFill>
              </a:rPr>
              <a:t>SOLUTION</a:t>
            </a:r>
            <a:endParaRPr sz="4250" dirty="0">
              <a:solidFill>
                <a:srgbClr val="0070C0"/>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Rectangle 10"/>
          <p:cNvSpPr/>
          <p:nvPr/>
        </p:nvSpPr>
        <p:spPr>
          <a:xfrm>
            <a:off x="1329732" y="1613852"/>
            <a:ext cx="7280868" cy="1200329"/>
          </a:xfrm>
          <a:prstGeom prst="rect">
            <a:avLst/>
          </a:prstGeom>
        </p:spPr>
        <p:txBody>
          <a:bodyPr wrap="square">
            <a:spAutoFit/>
          </a:bodyPr>
          <a:lstStyle/>
          <a:p>
            <a:r>
              <a:rPr lang="en-US" dirty="0"/>
              <a:t>To highlight the "wow" factor of your solution based on the salary distribution dataset, you would emphasize the key benefits and standout features that make your approach exceptional. Here’s how you might present the “wow” aspects of your solution:</a:t>
            </a:r>
          </a:p>
        </p:txBody>
      </p:sp>
      <p:sp>
        <p:nvSpPr>
          <p:cNvPr id="12" name="Rectangle 11"/>
          <p:cNvSpPr/>
          <p:nvPr/>
        </p:nvSpPr>
        <p:spPr>
          <a:xfrm>
            <a:off x="2356443" y="3926004"/>
            <a:ext cx="7115175" cy="2031325"/>
          </a:xfrm>
          <a:prstGeom prst="rect">
            <a:avLst/>
          </a:prstGeom>
        </p:spPr>
        <p:txBody>
          <a:bodyPr wrap="square">
            <a:spAutoFit/>
          </a:bodyPr>
          <a:lstStyle/>
          <a:p>
            <a:r>
              <a:rPr lang="en-US" b="1" dirty="0">
                <a:solidFill>
                  <a:srgbClr val="FF33CC"/>
                </a:solidFill>
              </a:rPr>
              <a:t>Innovative Data Visualization:</a:t>
            </a:r>
            <a:endParaRPr lang="en-US" dirty="0">
              <a:solidFill>
                <a:srgbClr val="FF33CC"/>
              </a:solidFill>
            </a:endParaRPr>
          </a:p>
          <a:p>
            <a:pPr>
              <a:buFont typeface="Arial" panose="020B0604020202020204" pitchFamily="34" charset="0"/>
              <a:buChar char="•"/>
            </a:pPr>
            <a:r>
              <a:rPr lang="en-US" b="1" dirty="0"/>
              <a:t>Interactive Dashboards:</a:t>
            </a:r>
            <a:r>
              <a:rPr lang="en-US" dirty="0"/>
              <a:t> Visualize complex salary data through intuitive, interactive dashboards. Users can explore data trends and categories effortlessly, making it easy to identify patterns and anomalies at a glance.</a:t>
            </a:r>
          </a:p>
          <a:p>
            <a:pPr>
              <a:buFont typeface="Arial" panose="020B0604020202020204" pitchFamily="34" charset="0"/>
              <a:buChar char="•"/>
            </a:pPr>
            <a:r>
              <a:rPr lang="en-US" b="1" dirty="0"/>
              <a:t>Customizable Reports:</a:t>
            </a:r>
            <a:r>
              <a:rPr lang="en-US" dirty="0"/>
              <a:t> Generate customizable reports with detailed visualizations such as pie charts, bar graphs, and trend lines that illustrate salary distributions, helping stakeholders quickly grasp key insights.</a:t>
            </a:r>
          </a:p>
        </p:txBody>
      </p:sp>
      <p:sp>
        <p:nvSpPr>
          <p:cNvPr id="13" name="Rectangle 12"/>
          <p:cNvSpPr/>
          <p:nvPr/>
        </p:nvSpPr>
        <p:spPr>
          <a:xfrm>
            <a:off x="2260502" y="3308810"/>
            <a:ext cx="4292698" cy="369332"/>
          </a:xfrm>
          <a:prstGeom prst="rect">
            <a:avLst/>
          </a:prstGeom>
        </p:spPr>
        <p:txBody>
          <a:bodyPr wrap="square">
            <a:spAutoFit/>
          </a:bodyPr>
          <a:lstStyle/>
          <a:p>
            <a:r>
              <a:rPr lang="en-US" b="1" dirty="0">
                <a:solidFill>
                  <a:srgbClr val="FF33CC"/>
                </a:solidFill>
              </a:rPr>
              <a:t>The "Wow" Factor of Our Solution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343</TotalTime>
  <Words>1171</Words>
  <Application>Microsoft Office PowerPoint</Application>
  <PresentationFormat>Widescreen</PresentationFormat>
  <Paragraphs>144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Lenovo</cp:lastModifiedBy>
  <cp:revision>24</cp:revision>
  <dcterms:created xsi:type="dcterms:W3CDTF">2024-03-29T15:07:22Z</dcterms:created>
  <dcterms:modified xsi:type="dcterms:W3CDTF">2024-08-30T14:57:56Z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