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5" d="100"/>
          <a:sy n="55" d="100"/>
        </p:scale>
        <p:origin x="-1278" y="-6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ome\Desktop\employee_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Home\Desktop\employee_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[employee_data.xlsx]Sheet2!PivotTable2</c:name>
    <c:fmtId val="6"/>
  </c:pivotSource>
  <c:chart>
    <c:title>
      <c:tx>
        <c:rich>
          <a:bodyPr/>
          <a:lstStyle/>
          <a:p>
            <a:pPr>
              <a:defRPr/>
            </a:pPr>
            <a:r>
              <a:rPr lang="en-IN"/>
              <a:t>employeePerformance analysis</a:t>
            </a:r>
            <a:r>
              <a:rPr lang="en-IN" baseline="0"/>
              <a:t> </a:t>
            </a:r>
            <a:endParaRPr lang="en-IN"/>
          </a:p>
        </c:rich>
      </c:tx>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plotArea>
      <c:layout/>
      <c:barChart>
        <c:barDir val="col"/>
        <c:grouping val="clustered"/>
        <c:varyColors val="0"/>
        <c:ser>
          <c:idx val="0"/>
          <c:order val="0"/>
          <c:tx>
            <c:strRef>
              <c:f>Sheet2!$B$3:$B$4</c:f>
              <c:strCache>
                <c:ptCount val="1"/>
                <c:pt idx="0">
                  <c:v>HIGH</c:v>
                </c:pt>
              </c:strCache>
            </c:strRef>
          </c:tx>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ser>
        <c:ser>
          <c:idx val="1"/>
          <c:order val="1"/>
          <c:tx>
            <c:strRef>
              <c:f>Sheet2!$C$3:$C$4</c:f>
              <c:strCache>
                <c:ptCount val="1"/>
                <c:pt idx="0">
                  <c:v>LOW</c:v>
                </c:pt>
              </c:strCache>
            </c:strRef>
          </c:tx>
          <c:invertIfNegative val="0"/>
          <c:trendline>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ser>
        <c:ser>
          <c:idx val="2"/>
          <c:order val="2"/>
          <c:tx>
            <c:strRef>
              <c:f>Sheet2!$D$3:$D$4</c:f>
              <c:strCache>
                <c:ptCount val="1"/>
                <c:pt idx="0">
                  <c:v>MED</c:v>
                </c:pt>
              </c:strCache>
            </c:strRef>
          </c:tx>
          <c:invertIfNegative val="0"/>
          <c:trendline>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30</c:v>
                </c:pt>
                <c:pt idx="1">
                  <c:v>22</c:v>
                </c:pt>
                <c:pt idx="2">
                  <c:v>29</c:v>
                </c:pt>
                <c:pt idx="3">
                  <c:v>41</c:v>
                </c:pt>
                <c:pt idx="4">
                  <c:v>27</c:v>
                </c:pt>
                <c:pt idx="5">
                  <c:v>20</c:v>
                </c:pt>
                <c:pt idx="6">
                  <c:v>30</c:v>
                </c:pt>
                <c:pt idx="7">
                  <c:v>22</c:v>
                </c:pt>
                <c:pt idx="8">
                  <c:v>20</c:v>
                </c:pt>
                <c:pt idx="9">
                  <c:v>28</c:v>
                </c:pt>
              </c:numCache>
            </c:numRef>
          </c:val>
        </c:ser>
        <c:ser>
          <c:idx val="3"/>
          <c:order val="3"/>
          <c:tx>
            <c:strRef>
              <c:f>Sheet2!$E$3:$E$4</c:f>
              <c:strCache>
                <c:ptCount val="1"/>
                <c:pt idx="0">
                  <c:v>VERY HIGH</c:v>
                </c:pt>
              </c:strCache>
            </c:strRef>
          </c:tx>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9</c:v>
                </c:pt>
                <c:pt idx="1">
                  <c:v>5</c:v>
                </c:pt>
                <c:pt idx="2">
                  <c:v>7</c:v>
                </c:pt>
                <c:pt idx="3">
                  <c:v>2</c:v>
                </c:pt>
                <c:pt idx="4">
                  <c:v>5</c:v>
                </c:pt>
                <c:pt idx="5">
                  <c:v>3</c:v>
                </c:pt>
                <c:pt idx="6">
                  <c:v>6</c:v>
                </c:pt>
                <c:pt idx="7">
                  <c:v>7</c:v>
                </c:pt>
                <c:pt idx="8">
                  <c:v>1</c:v>
                </c:pt>
                <c:pt idx="9">
                  <c:v>2</c:v>
                </c:pt>
              </c:numCache>
            </c:numRef>
          </c:val>
        </c:ser>
        <c:dLbls>
          <c:showLegendKey val="0"/>
          <c:showVal val="0"/>
          <c:showCatName val="0"/>
          <c:showSerName val="0"/>
          <c:showPercent val="0"/>
          <c:showBubbleSize val="0"/>
        </c:dLbls>
        <c:gapWidth val="150"/>
        <c:axId val="188744192"/>
        <c:axId val="163116096"/>
      </c:barChart>
      <c:catAx>
        <c:axId val="188744192"/>
        <c:scaling>
          <c:orientation val="minMax"/>
        </c:scaling>
        <c:delete val="0"/>
        <c:axPos val="b"/>
        <c:majorTickMark val="out"/>
        <c:minorTickMark val="none"/>
        <c:tickLblPos val="nextTo"/>
        <c:crossAx val="163116096"/>
        <c:crosses val="autoZero"/>
        <c:auto val="1"/>
        <c:lblAlgn val="ctr"/>
        <c:lblOffset val="100"/>
        <c:noMultiLvlLbl val="0"/>
      </c:catAx>
      <c:valAx>
        <c:axId val="163116096"/>
        <c:scaling>
          <c:orientation val="minMax"/>
        </c:scaling>
        <c:delete val="0"/>
        <c:axPos val="l"/>
        <c:majorGridlines/>
        <c:numFmt formatCode="General" sourceLinked="1"/>
        <c:majorTickMark val="out"/>
        <c:minorTickMark val="none"/>
        <c:tickLblPos val="nextTo"/>
        <c:crossAx val="188744192"/>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[employee_data.xlsx]Sheet2!PivotTable2</c:name>
    <c:fmtId val="13"/>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view3D>
      <c:rotX val="30"/>
      <c:rotY val="0"/>
      <c:rAngAx val="0"/>
      <c:perspective val="30"/>
    </c:view3D>
    <c:floor>
      <c:thickness val="0"/>
    </c:floor>
    <c:sideWall>
      <c:thickness val="0"/>
    </c:sideWall>
    <c:backWall>
      <c:thickness val="0"/>
    </c:backWall>
    <c:plotArea>
      <c:layout/>
      <c:pie3DChart>
        <c:varyColors val="1"/>
        <c:ser>
          <c:idx val="0"/>
          <c:order val="0"/>
          <c:tx>
            <c:strRef>
              <c:f>Sheet2!$B$3:$B$4</c:f>
              <c:strCache>
                <c:ptCount val="1"/>
                <c:pt idx="0">
                  <c:v>HIGH</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ser>
        <c:ser>
          <c:idx val="1"/>
          <c:order val="1"/>
          <c:tx>
            <c:strRef>
              <c:f>Sheet2!$C$3:$C$4</c:f>
              <c:strCache>
                <c:ptCount val="1"/>
                <c:pt idx="0">
                  <c:v>LOW</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ser>
        <c:ser>
          <c:idx val="2"/>
          <c:order val="2"/>
          <c:tx>
            <c:strRef>
              <c:f>Sheet2!$D$3:$D$4</c:f>
              <c:strCache>
                <c:ptCount val="1"/>
                <c:pt idx="0">
                  <c:v>MED</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30</c:v>
                </c:pt>
                <c:pt idx="1">
                  <c:v>22</c:v>
                </c:pt>
                <c:pt idx="2">
                  <c:v>29</c:v>
                </c:pt>
                <c:pt idx="3">
                  <c:v>41</c:v>
                </c:pt>
                <c:pt idx="4">
                  <c:v>27</c:v>
                </c:pt>
                <c:pt idx="5">
                  <c:v>20</c:v>
                </c:pt>
                <c:pt idx="6">
                  <c:v>30</c:v>
                </c:pt>
                <c:pt idx="7">
                  <c:v>22</c:v>
                </c:pt>
                <c:pt idx="8">
                  <c:v>20</c:v>
                </c:pt>
                <c:pt idx="9">
                  <c:v>28</c:v>
                </c:pt>
              </c:numCache>
            </c:numRef>
          </c:val>
        </c:ser>
        <c:ser>
          <c:idx val="3"/>
          <c:order val="3"/>
          <c:tx>
            <c:strRef>
              <c:f>Sheet2!$E$3:$E$4</c:f>
              <c:strCache>
                <c:ptCount val="1"/>
                <c:pt idx="0">
                  <c:v>VERY HIGH</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9</c:v>
                </c:pt>
                <c:pt idx="1">
                  <c:v>5</c:v>
                </c:pt>
                <c:pt idx="2">
                  <c:v>7</c:v>
                </c:pt>
                <c:pt idx="3">
                  <c:v>2</c:v>
                </c:pt>
                <c:pt idx="4">
                  <c:v>5</c:v>
                </c:pt>
                <c:pt idx="5">
                  <c:v>3</c:v>
                </c:pt>
                <c:pt idx="6">
                  <c:v>6</c:v>
                </c:pt>
                <c:pt idx="7">
                  <c:v>7</c:v>
                </c:pt>
                <c:pt idx="8">
                  <c:v>1</c:v>
                </c:pt>
                <c:pt idx="9">
                  <c:v>2</c:v>
                </c:pt>
              </c:numCache>
            </c:numRef>
          </c:val>
        </c:ser>
        <c:dLbls>
          <c:showLegendKey val="0"/>
          <c:showVal val="0"/>
          <c:showCatName val="0"/>
          <c:showSerName val="0"/>
          <c:showPercent val="0"/>
          <c:showBubbleSize val="0"/>
          <c:showLeaderLines val="1"/>
        </c:dLbls>
      </c:pie3DChart>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747837" y="3040529"/>
            <a:ext cx="8610600" cy="1938992"/>
          </a:xfrm>
          <a:prstGeom prst="rect">
            <a:avLst/>
          </a:prstGeom>
          <a:noFill/>
        </p:spPr>
        <p:txBody>
          <a:bodyPr wrap="square" rtlCol="0">
            <a:spAutoFit/>
          </a:bodyPr>
          <a:lstStyle/>
          <a:p>
            <a:r>
              <a:rPr lang="en-US" sz="2400" dirty="0"/>
              <a:t>STUDENT NAME</a:t>
            </a:r>
            <a:r>
              <a:rPr lang="en-US" sz="2400" dirty="0" smtClean="0"/>
              <a:t>: S.SWATHI</a:t>
            </a:r>
            <a:endParaRPr lang="en-US" sz="2400" dirty="0"/>
          </a:p>
          <a:p>
            <a:r>
              <a:rPr lang="en-US" sz="2400" dirty="0"/>
              <a:t>REGISTER NO</a:t>
            </a:r>
            <a:r>
              <a:rPr lang="en-US" sz="2400" dirty="0" smtClean="0"/>
              <a:t>: 312218157 6D454791AA73741954D43A445A24735A</a:t>
            </a:r>
            <a:endParaRPr lang="en-US" sz="2400" dirty="0"/>
          </a:p>
          <a:p>
            <a:r>
              <a:rPr lang="en-US" sz="2400" dirty="0"/>
              <a:t>DEPARTMENT</a:t>
            </a:r>
            <a:r>
              <a:rPr lang="en-US" sz="2400" dirty="0" smtClean="0"/>
              <a:t>: B.com commerce</a:t>
            </a:r>
            <a:endParaRPr lang="en-US" sz="2400" dirty="0"/>
          </a:p>
          <a:p>
            <a:r>
              <a:rPr lang="en-US" sz="2400" dirty="0"/>
              <a:t>COLLEGE: </a:t>
            </a:r>
            <a:r>
              <a:rPr lang="en-US" sz="2400" b="0" dirty="0" smtClean="0"/>
              <a:t>ST. </a:t>
            </a:r>
            <a:r>
              <a:rPr lang="en-US" sz="2400" b="0" dirty="0"/>
              <a:t>Anne’s Arts And Science </a:t>
            </a:r>
            <a:r>
              <a:rPr lang="en-US" sz="2400" b="0" dirty="0" smtClean="0"/>
              <a:t>College</a:t>
            </a:r>
            <a:r>
              <a:rPr lang="en-US" sz="2400" dirty="0"/>
              <a:t>.</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6880226" cy="6964086"/>
          </a:xfrm>
          <a:prstGeom prst="rect">
            <a:avLst/>
          </a:prstGeom>
        </p:spPr>
        <p:txBody>
          <a:bodyPr vert="horz" wrap="square" lIns="0" tIns="13335" rIns="0" bIns="0" rtlCol="0">
            <a:spAutoFit/>
          </a:bodyPr>
          <a:lstStyle/>
          <a:p>
            <a:pPr marL="12700">
              <a:lnSpc>
                <a:spcPct val="100000"/>
              </a:lnSpc>
              <a:spcBef>
                <a:spcPts val="105"/>
              </a:spcBef>
            </a:pPr>
            <a:r>
              <a:rPr sz="4800" b="1" spc="15" dirty="0" smtClean="0">
                <a:latin typeface="Trebuchet MS"/>
                <a:cs typeface="Trebuchet MS"/>
              </a:rPr>
              <a:t>M</a:t>
            </a:r>
            <a:r>
              <a:rPr lang="en-IN" sz="4000" b="1" dirty="0" smtClean="0">
                <a:latin typeface="Trebuchet MS"/>
                <a:cs typeface="Trebuchet MS"/>
              </a:rPr>
              <a:t>ODELLING:</a:t>
            </a:r>
            <a:r>
              <a:rPr lang="en-IN" sz="4800" b="1" spc="5" dirty="0" smtClean="0">
                <a:latin typeface="Trebuchet MS"/>
                <a:cs typeface="Trebuchet MS"/>
              </a:rPr>
              <a:t> </a:t>
            </a:r>
          </a:p>
          <a:p>
            <a:pPr marL="12700">
              <a:lnSpc>
                <a:spcPct val="100000"/>
              </a:lnSpc>
              <a:spcBef>
                <a:spcPts val="105"/>
              </a:spcBef>
            </a:pPr>
            <a:r>
              <a:rPr lang="en-IN" sz="2800" b="1" spc="5" dirty="0" smtClean="0">
                <a:latin typeface="Trebuchet MS"/>
                <a:cs typeface="Trebuchet MS"/>
              </a:rPr>
              <a:t>Data collection:</a:t>
            </a:r>
          </a:p>
          <a:p>
            <a:pPr marL="12700">
              <a:lnSpc>
                <a:spcPct val="100000"/>
              </a:lnSpc>
              <a:spcBef>
                <a:spcPts val="105"/>
              </a:spcBef>
            </a:pPr>
            <a:r>
              <a:rPr lang="en-IN" sz="2800" b="1" spc="5" dirty="0" smtClean="0">
                <a:latin typeface="Trebuchet MS"/>
                <a:cs typeface="Trebuchet MS"/>
              </a:rPr>
              <a:t>1) Data dictionary.</a:t>
            </a:r>
          </a:p>
          <a:p>
            <a:pPr marL="12700">
              <a:lnSpc>
                <a:spcPct val="100000"/>
              </a:lnSpc>
              <a:spcBef>
                <a:spcPts val="105"/>
              </a:spcBef>
            </a:pPr>
            <a:r>
              <a:rPr lang="en-IN" sz="2800" b="1" spc="5" dirty="0" smtClean="0">
                <a:latin typeface="Trebuchet MS"/>
                <a:cs typeface="Trebuchet MS"/>
              </a:rPr>
              <a:t>2)Formats.</a:t>
            </a:r>
          </a:p>
          <a:p>
            <a:pPr marL="12700">
              <a:lnSpc>
                <a:spcPct val="100000"/>
              </a:lnSpc>
              <a:spcBef>
                <a:spcPts val="105"/>
              </a:spcBef>
            </a:pPr>
            <a:r>
              <a:rPr lang="en-IN" sz="2800" b="1" spc="5" dirty="0" smtClean="0">
                <a:latin typeface="Trebuchet MS"/>
                <a:cs typeface="Trebuchet MS"/>
              </a:rPr>
              <a:t>Feature collection:</a:t>
            </a:r>
          </a:p>
          <a:p>
            <a:pPr marL="12700">
              <a:lnSpc>
                <a:spcPct val="100000"/>
              </a:lnSpc>
              <a:spcBef>
                <a:spcPts val="105"/>
              </a:spcBef>
            </a:pPr>
            <a:r>
              <a:rPr lang="en-IN" sz="2800" b="1" spc="5" dirty="0" smtClean="0">
                <a:latin typeface="Trebuchet MS"/>
                <a:cs typeface="Trebuchet MS"/>
              </a:rPr>
              <a:t>1)Data visualization.</a:t>
            </a:r>
          </a:p>
          <a:p>
            <a:pPr marL="12700">
              <a:lnSpc>
                <a:spcPct val="100000"/>
              </a:lnSpc>
              <a:spcBef>
                <a:spcPts val="105"/>
              </a:spcBef>
            </a:pPr>
            <a:r>
              <a:rPr lang="en-IN" sz="2800" b="1" spc="5" dirty="0" smtClean="0">
                <a:latin typeface="Trebuchet MS"/>
                <a:cs typeface="Trebuchet MS"/>
              </a:rPr>
              <a:t>2)Pivot table.</a:t>
            </a:r>
          </a:p>
          <a:p>
            <a:pPr marL="12700">
              <a:lnSpc>
                <a:spcPct val="100000"/>
              </a:lnSpc>
              <a:spcBef>
                <a:spcPts val="105"/>
              </a:spcBef>
            </a:pPr>
            <a:r>
              <a:rPr lang="en-IN" sz="2800" b="1" spc="5" dirty="0" smtClean="0">
                <a:latin typeface="Trebuchet MS"/>
                <a:cs typeface="Trebuchet MS"/>
              </a:rPr>
              <a:t>Data cleaning:</a:t>
            </a:r>
          </a:p>
          <a:p>
            <a:pPr marL="12700">
              <a:lnSpc>
                <a:spcPct val="100000"/>
              </a:lnSpc>
              <a:spcBef>
                <a:spcPts val="105"/>
              </a:spcBef>
            </a:pPr>
            <a:r>
              <a:rPr lang="en-IN" sz="2800" b="1" spc="5" dirty="0" smtClean="0">
                <a:latin typeface="Trebuchet MS"/>
                <a:cs typeface="Trebuchet MS"/>
              </a:rPr>
              <a:t>1)Missing values identify.</a:t>
            </a:r>
          </a:p>
          <a:p>
            <a:pPr marL="12700">
              <a:lnSpc>
                <a:spcPct val="100000"/>
              </a:lnSpc>
              <a:spcBef>
                <a:spcPts val="105"/>
              </a:spcBef>
            </a:pPr>
            <a:r>
              <a:rPr lang="en-IN" sz="2800" b="1" spc="5" dirty="0" smtClean="0">
                <a:latin typeface="Trebuchet MS"/>
                <a:cs typeface="Trebuchet MS"/>
              </a:rPr>
              <a:t>2)Missing values filter out.</a:t>
            </a:r>
          </a:p>
          <a:p>
            <a:pPr marL="12700">
              <a:lnSpc>
                <a:spcPct val="100000"/>
              </a:lnSpc>
              <a:spcBef>
                <a:spcPts val="105"/>
              </a:spcBef>
            </a:pPr>
            <a:r>
              <a:rPr lang="en-IN" sz="2800" b="1" spc="5" dirty="0" smtClean="0">
                <a:latin typeface="Trebuchet MS"/>
                <a:cs typeface="Trebuchet MS"/>
              </a:rPr>
              <a:t>Performance level:</a:t>
            </a:r>
          </a:p>
          <a:p>
            <a:pPr marL="12700">
              <a:lnSpc>
                <a:spcPct val="100000"/>
              </a:lnSpc>
              <a:spcBef>
                <a:spcPts val="105"/>
              </a:spcBef>
            </a:pPr>
            <a:r>
              <a:rPr lang="en-IN" sz="2800" b="1" spc="5" dirty="0" smtClean="0">
                <a:latin typeface="Trebuchet MS"/>
                <a:cs typeface="Trebuchet MS"/>
              </a:rPr>
              <a:t>1)Setting up conditional formatting.</a:t>
            </a:r>
          </a:p>
          <a:p>
            <a:pPr marL="12700">
              <a:lnSpc>
                <a:spcPct val="100000"/>
              </a:lnSpc>
              <a:spcBef>
                <a:spcPts val="105"/>
              </a:spcBef>
            </a:pPr>
            <a:r>
              <a:rPr lang="en-IN" sz="2800" b="1" spc="5" dirty="0" smtClean="0">
                <a:latin typeface="Trebuchet MS"/>
                <a:cs typeface="Trebuchet MS"/>
              </a:rPr>
              <a:t>2)Creating bar chart.</a:t>
            </a:r>
          </a:p>
          <a:p>
            <a:pPr marL="12700">
              <a:lnSpc>
                <a:spcPct val="100000"/>
              </a:lnSpc>
              <a:spcBef>
                <a:spcPts val="105"/>
              </a:spcBef>
            </a:pPr>
            <a:r>
              <a:rPr lang="en-IN" sz="2800" b="1" spc="5" dirty="0" smtClean="0">
                <a:latin typeface="Trebuchet MS"/>
                <a:cs typeface="Trebuchet MS"/>
              </a:rPr>
              <a:t>3)Creating trend lines.</a:t>
            </a:r>
          </a:p>
          <a:p>
            <a:pPr marL="12700">
              <a:lnSpc>
                <a:spcPct val="100000"/>
              </a:lnSpc>
              <a:spcBef>
                <a:spcPts val="105"/>
              </a:spcBef>
            </a:pPr>
            <a:endParaRPr sz="2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26548335"/>
              </p:ext>
            </p:extLst>
          </p:nvPr>
        </p:nvGraphicFramePr>
        <p:xfrm>
          <a:off x="1295400" y="1371600"/>
          <a:ext cx="7270091" cy="4876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IN" dirty="0"/>
          </a:p>
        </p:txBody>
      </p:sp>
      <p:graphicFrame>
        <p:nvGraphicFramePr>
          <p:cNvPr id="3" name="Chart 2"/>
          <p:cNvGraphicFramePr>
            <a:graphicFrameLocks/>
          </p:cNvGraphicFramePr>
          <p:nvPr>
            <p:extLst>
              <p:ext uri="{D42A27DB-BD31-4B8C-83A1-F6EECF244321}">
                <p14:modId xmlns:p14="http://schemas.microsoft.com/office/powerpoint/2010/main" val="1766521712"/>
              </p:ext>
            </p:extLst>
          </p:nvPr>
        </p:nvGraphicFramePr>
        <p:xfrm>
          <a:off x="2362200" y="1600200"/>
          <a:ext cx="6019800" cy="3200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30342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55332" y="385444"/>
            <a:ext cx="10681335" cy="3631763"/>
          </a:xfrm>
        </p:spPr>
        <p:txBody>
          <a:bodyPr/>
          <a:lstStyle/>
          <a:p>
            <a:r>
              <a:rPr lang="en-IN" dirty="0" smtClean="0"/>
              <a:t>CONCLUSION:</a:t>
            </a:r>
            <a:br>
              <a:rPr lang="en-IN" dirty="0" smtClean="0"/>
            </a:br>
            <a:r>
              <a:rPr lang="en-IN" dirty="0" smtClean="0"/>
              <a:t/>
            </a:r>
            <a:br>
              <a:rPr lang="en-IN" dirty="0" smtClean="0"/>
            </a:br>
            <a:r>
              <a:rPr lang="en-IN" sz="2800" dirty="0" smtClean="0"/>
              <a:t>FOR THE LOW PERFORMED EMPLOYEE:</a:t>
            </a:r>
            <a:br>
              <a:rPr lang="en-IN" sz="2800" dirty="0" smtClean="0"/>
            </a:br>
            <a:r>
              <a:rPr lang="en-IN" sz="2800" dirty="0" smtClean="0"/>
              <a:t>       </a:t>
            </a:r>
            <a:br>
              <a:rPr lang="en-IN" sz="2800" dirty="0" smtClean="0"/>
            </a:br>
            <a:r>
              <a:rPr lang="en-IN" sz="2800" dirty="0" smtClean="0"/>
              <a:t>      1. Give employees opportunities to lead.               </a:t>
            </a:r>
            <a:br>
              <a:rPr lang="en-IN" sz="2800" dirty="0" smtClean="0"/>
            </a:br>
            <a:r>
              <a:rPr lang="en-IN" sz="2800" dirty="0"/>
              <a:t> </a:t>
            </a:r>
            <a:r>
              <a:rPr lang="en-IN" sz="2800" dirty="0" smtClean="0"/>
              <a:t>     2. Establish trust and autonomy.</a:t>
            </a:r>
            <a:br>
              <a:rPr lang="en-IN" sz="2800" dirty="0" smtClean="0"/>
            </a:br>
            <a:r>
              <a:rPr lang="en-IN" sz="2800" dirty="0"/>
              <a:t> </a:t>
            </a:r>
            <a:r>
              <a:rPr lang="en-IN" sz="2800" dirty="0" smtClean="0"/>
              <a:t>     3. Support mental health.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5065" y="-19045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701582" y="2407192"/>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11436" y="1204737"/>
            <a:ext cx="8884556" cy="519112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xmlns="" id="{AB9A8E50-D1A3-3083-AFCF-7EE174785FF3}"/>
              </a:ext>
            </a:extLst>
          </p:cNvPr>
          <p:cNvSpPr txBox="1"/>
          <p:nvPr/>
        </p:nvSpPr>
        <p:spPr>
          <a:xfrm>
            <a:off x="1066800" y="1695450"/>
            <a:ext cx="5181600" cy="1754326"/>
          </a:xfrm>
          <a:prstGeom prst="rect">
            <a:avLst/>
          </a:prstGeom>
          <a:noFill/>
        </p:spPr>
        <p:txBody>
          <a:bodyPr wrap="square" rtlCol="0">
            <a:spAutoFit/>
          </a:bodyPr>
          <a:lstStyle/>
          <a:p>
            <a:r>
              <a:rPr lang="en-US" sz="1800" b="0" dirty="0"/>
              <a:t>This project aims to analyze employee performance based on satisfaction levels using Excel. The goal is to identify patterns and correlations within the data to help improve employee satisfaction and performance across different demographics and business units.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xmlns="" id="{06622A2F-6C7B-0336-9BC0-AC5568BF91F5}"/>
              </a:ext>
            </a:extLst>
          </p:cNvPr>
          <p:cNvSpPr txBox="1"/>
          <p:nvPr/>
        </p:nvSpPr>
        <p:spPr>
          <a:xfrm>
            <a:off x="1014413" y="1790307"/>
            <a:ext cx="5334000" cy="4067175"/>
          </a:xfrm>
          <a:prstGeom prst="rect">
            <a:avLst/>
          </a:prstGeom>
          <a:noFill/>
        </p:spPr>
        <p:txBody>
          <a:bodyPr wrap="square" rtlCol="0">
            <a:spAutoFit/>
          </a:bodyPr>
          <a:lstStyle/>
          <a:p>
            <a:r>
              <a:rPr lang="en-US" dirty="0"/>
              <a:t>The "Employee Performance Analysis Using Excel" project focuses on evaluating employee performance by analyzing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304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xmlns="" id="{80DBE2C6-57E0-B95B-0D31-F6C2B74253C2}"/>
              </a:ext>
            </a:extLst>
          </p:cNvPr>
          <p:cNvSpPr txBox="1"/>
          <p:nvPr/>
        </p:nvSpPr>
        <p:spPr>
          <a:xfrm>
            <a:off x="697191" y="1093887"/>
            <a:ext cx="5410200" cy="3416320"/>
          </a:xfrm>
          <a:prstGeom prst="rect">
            <a:avLst/>
          </a:prstGeom>
          <a:noFill/>
        </p:spPr>
        <p:txBody>
          <a:bodyPr wrap="square" rtlCol="0">
            <a:spAutoFit/>
          </a:bodyPr>
          <a:lstStyle/>
          <a:p>
            <a:pPr marL="342900" indent="-342900">
              <a:buAutoNum type="arabicPeriod"/>
            </a:pPr>
            <a:r>
              <a:rPr lang="en-US" dirty="0"/>
              <a:t>HR </a:t>
            </a:r>
            <a:r>
              <a:rPr lang="en-US" dirty="0" smtClean="0"/>
              <a:t>MANAGER</a:t>
            </a:r>
            <a:endParaRPr lang="en-US" dirty="0"/>
          </a:p>
          <a:p>
            <a:pPr marL="342900" indent="-342900">
              <a:buAutoNum type="arabicPeriod"/>
            </a:pPr>
            <a:endParaRPr lang="en-US" dirty="0"/>
          </a:p>
          <a:p>
            <a:pPr marL="342900" indent="-342900">
              <a:buAutoNum type="arabicPeriod"/>
            </a:pPr>
            <a:r>
              <a:rPr lang="en-US" dirty="0"/>
              <a:t>DEPARTMENT </a:t>
            </a:r>
            <a:r>
              <a:rPr lang="en-US" dirty="0" smtClean="0"/>
              <a:t>MANAGER</a:t>
            </a:r>
            <a:endParaRPr lang="en-US" dirty="0"/>
          </a:p>
          <a:p>
            <a:pPr marL="342900" indent="-342900">
              <a:buAutoNum type="arabicPeriod"/>
            </a:pPr>
            <a:endParaRPr lang="en-US" dirty="0"/>
          </a:p>
          <a:p>
            <a:pPr marL="342900" indent="-342900">
              <a:buAutoNum type="arabicPeriod"/>
            </a:pPr>
            <a:r>
              <a:rPr lang="en-US" dirty="0" smtClean="0"/>
              <a:t>EXECUTIVES</a:t>
            </a:r>
            <a:endParaRPr lang="en-US" dirty="0"/>
          </a:p>
          <a:p>
            <a:pPr marL="342900" indent="-342900">
              <a:buAutoNum type="arabicPeriod"/>
            </a:pPr>
            <a:endParaRPr lang="en-US" dirty="0"/>
          </a:p>
          <a:p>
            <a:r>
              <a:rPr lang="en-US" dirty="0" smtClean="0"/>
              <a:t>4.   DATA ANALYST</a:t>
            </a:r>
            <a:endParaRPr lang="en-US" dirty="0"/>
          </a:p>
          <a:p>
            <a:endParaRPr lang="en-US" dirty="0"/>
          </a:p>
          <a:p>
            <a:r>
              <a:rPr lang="en-US" dirty="0" smtClean="0"/>
              <a:t>5.   EMPLOYEES</a:t>
            </a:r>
            <a:endParaRPr lang="en-US" dirty="0"/>
          </a:p>
          <a:p>
            <a:endParaRPr lang="en-US" dirty="0"/>
          </a:p>
          <a:p>
            <a:pPr marL="342900" indent="-342900">
              <a:buAutoNum type="arabicPeriod"/>
            </a:pPr>
            <a:endParaRPr lang="en-US"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xmlns="" id="{73879418-8605-0C31-4782-E7867FE802B3}"/>
              </a:ext>
            </a:extLst>
          </p:cNvPr>
          <p:cNvSpPr txBox="1"/>
          <p:nvPr/>
        </p:nvSpPr>
        <p:spPr>
          <a:xfrm>
            <a:off x="3200400" y="2033307"/>
            <a:ext cx="5334000" cy="3034164"/>
          </a:xfrm>
          <a:prstGeom prst="rect">
            <a:avLst/>
          </a:prstGeom>
          <a:noFill/>
        </p:spPr>
        <p:txBody>
          <a:bodyPr wrap="square" rtlCol="0">
            <a:spAutoFit/>
          </a:bodyPr>
          <a:lstStyle/>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CONDITIONAL </a:t>
            </a:r>
            <a:r>
              <a:rPr lang="en-US" sz="1800" b="1" i="0" u="none" strike="noStrike" kern="1200" baseline="0" dirty="0" smtClean="0">
                <a:ln>
                  <a:noFill/>
                </a:ln>
                <a:effectLst/>
                <a:latin typeface="Segoe UI" panose="020B0502040204020203" pitchFamily="34" charset="0"/>
              </a:rPr>
              <a:t>FORMATTING</a:t>
            </a:r>
            <a:r>
              <a:rPr lang="en-IN" b="1" dirty="0">
                <a:latin typeface="Arial" panose="020B0604020202020204" pitchFamily="34" charset="0"/>
              </a:rPr>
              <a:t>:</a:t>
            </a:r>
            <a:r>
              <a:rPr lang="en-IN" b="1" dirty="0" smtClean="0">
                <a:latin typeface="Arial" panose="020B0604020202020204" pitchFamily="34" charset="0"/>
              </a:rPr>
              <a:t>MISSING</a:t>
            </a:r>
            <a:r>
              <a:rPr lang="en-IN" sz="1800" b="1" i="0" u="none" strike="noStrike" kern="1200" baseline="0" dirty="0" smtClean="0">
                <a:ln>
                  <a:noFill/>
                </a:ln>
                <a:effectLst/>
                <a:latin typeface="Arial" panose="020B0604020202020204" pitchFamily="34" charset="0"/>
              </a:rPr>
              <a:t> </a:t>
            </a:r>
            <a:endParaRPr lang="en-US" sz="1800" b="0"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FILTER</a:t>
            </a:r>
            <a:r>
              <a:rPr lang="en-IN" sz="1800" b="1" i="0" u="none" strike="noStrike" kern="1200" baseline="0" dirty="0" smtClean="0">
                <a:ln>
                  <a:noFill/>
                </a:ln>
                <a:effectLst/>
                <a:latin typeface="Arial" panose="020B0604020202020204" pitchFamily="34" charset="0"/>
              </a:rPr>
              <a:t>: REMOVE</a:t>
            </a:r>
            <a:endParaRPr lang="en-IN" dirty="0">
              <a:latin typeface="Arial" panose="020B0604020202020204" pitchFamily="34" charset="0"/>
            </a:endParaRPr>
          </a:p>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FORMULA</a:t>
            </a:r>
            <a:r>
              <a:rPr lang="en-US" sz="1800" b="1" i="0" u="none" strike="noStrike" kern="1200" baseline="0" dirty="0" smtClean="0">
                <a:ln>
                  <a:noFill/>
                </a:ln>
                <a:effectLst/>
                <a:latin typeface="Segoe UI" panose="020B0502040204020203" pitchFamily="34" charset="0"/>
              </a:rPr>
              <a:t>: PERFORMANCE</a:t>
            </a:r>
            <a:endParaRPr lang="en-US" sz="1800" b="1"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b="1" dirty="0">
                <a:latin typeface="Segoe UI" panose="020B0502040204020203" pitchFamily="34" charset="0"/>
              </a:rPr>
              <a:t>PIVOT TABLE: </a:t>
            </a:r>
            <a:r>
              <a:rPr lang="en-US" b="1" dirty="0" smtClean="0">
                <a:latin typeface="Segoe UI" panose="020B0502040204020203" pitchFamily="34" charset="0"/>
              </a:rPr>
              <a:t>SUMMARY</a:t>
            </a:r>
            <a:endParaRPr lang="en-US" b="1" dirty="0">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sz="1800" b="1" i="0" u="none" strike="noStrike" dirty="0">
                <a:effectLst/>
                <a:latin typeface="Segoe UI" panose="020B0502040204020203" pitchFamily="34" charset="0"/>
              </a:rPr>
              <a:t>SLICER </a:t>
            </a:r>
            <a:r>
              <a:rPr lang="en-US" sz="1800" b="1" i="0" u="none" strike="noStrike" dirty="0" smtClean="0">
                <a:effectLst/>
                <a:latin typeface="Segoe UI" panose="020B0502040204020203" pitchFamily="34" charset="0"/>
              </a:rPr>
              <a:t>: FILTER DATA</a:t>
            </a:r>
            <a:endParaRPr lang="en-US" sz="1800" b="1" i="0" u="none" strike="noStrike" dirty="0">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b="1" dirty="0">
                <a:latin typeface="Segoe UI" panose="020B0502040204020203" pitchFamily="34" charset="0"/>
              </a:rPr>
              <a:t>GRAPH</a:t>
            </a:r>
            <a:r>
              <a:rPr lang="en-US" b="1" dirty="0" smtClean="0">
                <a:latin typeface="Segoe UI" panose="020B0502040204020203" pitchFamily="34" charset="0"/>
              </a:rPr>
              <a:t>: DATA VISUALIZATION</a:t>
            </a:r>
            <a:endParaRPr lang="en-IN" sz="1800" b="0" i="0" u="none" strike="noStrike" dirty="0">
              <a:effectLst/>
              <a:latin typeface="Arial" panose="020B0604020202020204" pitchFamily="34" charset="0"/>
            </a:endParaRPr>
          </a:p>
          <a:p>
            <a:pPr marL="342900" marR="0" indent="-342900" rtl="0" eaLnBrk="1" fontAlgn="base" latinLnBrk="0" hangingPunct="1">
              <a:spcBef>
                <a:spcPts val="480"/>
              </a:spcBef>
              <a:spcAft>
                <a:spcPts val="0"/>
              </a:spcAft>
              <a:buAutoNum type="arabicPeriod"/>
            </a:pPr>
            <a:endParaRPr lang="en-US" sz="1800" b="0"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endParaRPr lang="en-IN" sz="1800" b="0" i="0" u="none" strike="noStrike" dirty="0">
              <a:effectLst/>
              <a:latin typeface="Arial" panose="020B0604020202020204" pitchFamily="34"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xmlns="" id="{0B9C8602-BEB8-3D00-DCDF-97FDFD2202AE}"/>
              </a:ext>
            </a:extLst>
          </p:cNvPr>
          <p:cNvSpPr txBox="1"/>
          <p:nvPr/>
        </p:nvSpPr>
        <p:spPr>
          <a:xfrm>
            <a:off x="769187" y="1219200"/>
            <a:ext cx="8839200" cy="5786199"/>
          </a:xfrm>
          <a:prstGeom prst="rect">
            <a:avLst/>
          </a:prstGeom>
          <a:noFill/>
        </p:spPr>
        <p:txBody>
          <a:bodyPr wrap="square" rtlCol="0">
            <a:spAutoFit/>
          </a:bodyPr>
          <a:lstStyle/>
          <a:p>
            <a:r>
              <a:rPr lang="en-US" sz="2200" b="1" dirty="0"/>
              <a:t>Dataset Name: </a:t>
            </a:r>
            <a:r>
              <a:rPr lang="en-US" sz="2200" b="0" dirty="0"/>
              <a:t>Employee Performance Analysis Data</a:t>
            </a:r>
          </a:p>
          <a:p>
            <a:r>
              <a:rPr lang="en-US" sz="2200" b="1" dirty="0"/>
              <a:t>Description: </a:t>
            </a:r>
            <a:r>
              <a:rPr lang="en-US" sz="2200" b="0" dirty="0"/>
              <a:t>Contains performance metrics for employees, including satisfaction scores, performance ratings, and demographic details.</a:t>
            </a:r>
          </a:p>
          <a:p>
            <a:r>
              <a:rPr lang="en-US" sz="2200" b="1" dirty="0"/>
              <a:t>Source: </a:t>
            </a:r>
            <a:r>
              <a:rPr lang="en-US" sz="2200" b="0" dirty="0"/>
              <a:t>Kaggle.com</a:t>
            </a:r>
            <a:endParaRPr lang="en-US" sz="2200" dirty="0"/>
          </a:p>
          <a:p>
            <a:r>
              <a:rPr lang="en-US" sz="2200" b="1" dirty="0"/>
              <a:t>Variables/Columns:</a:t>
            </a:r>
          </a:p>
          <a:p>
            <a:pPr lvl="1"/>
            <a:r>
              <a:rPr lang="en-US" sz="2200" b="0" dirty="0"/>
              <a:t> Name: First name</a:t>
            </a:r>
          </a:p>
          <a:p>
            <a:pPr lvl="1"/>
            <a:r>
              <a:rPr lang="en-US" sz="2200" b="0" dirty="0"/>
              <a:t>Gender: Male and Female</a:t>
            </a:r>
          </a:p>
          <a:p>
            <a:pPr lvl="1"/>
            <a:r>
              <a:rPr lang="en-US" sz="2200" b="0" dirty="0"/>
              <a:t>Business Unit: BPC, CCDR, EW, MSC, NEL, PL, PYZ, SVG, TNS, WBL</a:t>
            </a:r>
            <a:endParaRPr lang="en-US" sz="2200" dirty="0"/>
          </a:p>
          <a:p>
            <a:pPr lvl="1"/>
            <a:r>
              <a:rPr lang="en-US" sz="2200" b="0" dirty="0"/>
              <a:t>Performance Rating: Very high, High, Medium, Low</a:t>
            </a:r>
          </a:p>
          <a:p>
            <a:pPr lvl="1"/>
            <a:r>
              <a:rPr lang="en-US" sz="2200" b="0" dirty="0"/>
              <a:t>Satisfaction Score: 1-5</a:t>
            </a:r>
          </a:p>
          <a:p>
            <a:r>
              <a:rPr lang="en-US" sz="2200" b="1" dirty="0"/>
              <a:t>Data Types: </a:t>
            </a:r>
            <a:r>
              <a:rPr lang="en-US" sz="2200" b="0" dirty="0"/>
              <a:t>Numeric and Text</a:t>
            </a:r>
            <a:endParaRPr lang="en-US" sz="2200" dirty="0"/>
          </a:p>
          <a:p>
            <a:r>
              <a:rPr lang="en-US" sz="2200" b="1" dirty="0"/>
              <a:t>Units of Measurement:</a:t>
            </a:r>
            <a:r>
              <a:rPr lang="en-US" sz="2200" dirty="0"/>
              <a:t>  </a:t>
            </a:r>
          </a:p>
          <a:p>
            <a:pPr marL="342900" indent="-342900">
              <a:buFont typeface="Arial" panose="020B0604020202020204" pitchFamily="34" charset="0"/>
              <a:buChar char="•"/>
            </a:pPr>
            <a:r>
              <a:rPr lang="en-US" sz="2200" b="0" dirty="0"/>
              <a:t>Satisfaction score: Scale of 1-5</a:t>
            </a:r>
          </a:p>
          <a:p>
            <a:pPr marL="342900" indent="-342900">
              <a:buFont typeface="Arial" panose="020B0604020202020204" pitchFamily="34" charset="0"/>
              <a:buChar char="•"/>
            </a:pPr>
            <a:r>
              <a:rPr lang="en-US" sz="2200" b="0" dirty="0"/>
              <a:t>Performance rating: Very high, High, Medium, Low</a:t>
            </a:r>
          </a:p>
          <a:p>
            <a:r>
              <a:rPr lang="en-US" sz="2200" b="1" dirty="0"/>
              <a:t>Size: </a:t>
            </a:r>
            <a:r>
              <a:rPr lang="en-US" sz="2200" b="0" dirty="0"/>
              <a:t>26 records, 9 fields</a:t>
            </a:r>
          </a:p>
          <a:p>
            <a:r>
              <a:rPr lang="en-US" sz="2200" b="1" dirty="0"/>
              <a:t>Visualization: </a:t>
            </a:r>
            <a:r>
              <a:rPr lang="en-US" sz="2200" b="0" dirty="0"/>
              <a:t>Bar graph</a:t>
            </a:r>
            <a:endParaRPr lang="en-US" sz="2200"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1048132" y="4332268"/>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Placeholder 2">
            <a:extLst>
              <a:ext uri="{FF2B5EF4-FFF2-40B4-BE49-F238E27FC236}">
                <a16:creationId xmlns:a16="http://schemas.microsoft.com/office/drawing/2014/main" xmlns="" id="{3E7BE0E9-57A8-5BE9-14BD-AEE77F5C541C}"/>
              </a:ext>
            </a:extLst>
          </p:cNvPr>
          <p:cNvSpPr txBox="1">
            <a:spLocks/>
          </p:cNvSpPr>
          <p:nvPr/>
        </p:nvSpPr>
        <p:spPr>
          <a:xfrm>
            <a:off x="2657474" y="2148050"/>
            <a:ext cx="6181725" cy="377983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lumMod val="50000"/>
                  </a:schemeClr>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1800" kern="1200">
                <a:solidFill>
                  <a:schemeClr val="accent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fontAlgn="auto">
              <a:spcAft>
                <a:spcPts val="0"/>
              </a:spcAft>
              <a:buFont typeface="Arial" panose="020B0604020202020204" pitchFamily="34" charset="0"/>
              <a:buNone/>
            </a:pPr>
            <a:r>
              <a:rPr lang="en-US" sz="3000" b="1"/>
              <a:t>FORMULA:</a:t>
            </a:r>
          </a:p>
          <a:p>
            <a:pPr marL="0" lvl="1" indent="0" fontAlgn="auto">
              <a:spcAft>
                <a:spcPts val="0"/>
              </a:spcAft>
              <a:buFont typeface="Arial" panose="020B0604020202020204" pitchFamily="34" charset="0"/>
              <a:buNone/>
            </a:pPr>
            <a:endParaRPr lang="en-US" sz="2600"/>
          </a:p>
          <a:p>
            <a:pPr lvl="1" fontAlgn="auto">
              <a:spcAft>
                <a:spcPts val="0"/>
              </a:spcAft>
              <a:buFont typeface="Wingdings" panose="05000000000000000000" pitchFamily="2" charset="2"/>
              <a:buChar char="q"/>
            </a:pPr>
            <a:r>
              <a:rPr lang="en-US" sz="2200"/>
              <a:t>Performance level =IFS(Z8&gt;=5,"VERY HIGH",Z8&gt;=4,“HIGH",Z8&gt;=3,"MED",TRUE,"LOW")</a:t>
            </a:r>
          </a:p>
          <a:p>
            <a:pPr marL="0" lvl="1" indent="0" fontAlgn="auto">
              <a:spcAft>
                <a:spcPts val="0"/>
              </a:spcAft>
              <a:buFont typeface="Arial" panose="020B0604020202020204" pitchFamily="34" charset="0"/>
              <a:buNone/>
            </a:pPr>
            <a:endParaRPr lang="en-US"/>
          </a:p>
          <a:p>
            <a:pPr marL="0" lvl="1" indent="0" fontAlgn="auto">
              <a:spcAft>
                <a:spcPts val="0"/>
              </a:spcAft>
              <a:buFont typeface="Arial" panose="020B0604020202020204" pitchFamily="34" charset="0"/>
              <a:buNone/>
            </a:pPr>
            <a:endParaRPr lang="en-US"/>
          </a:p>
          <a:p>
            <a:pPr marL="0" lvl="1" indent="0" fontAlgn="auto">
              <a:spcAft>
                <a:spcPts val="0"/>
              </a:spcAft>
              <a:buFont typeface="Arial" panose="020B0604020202020204" pitchFamily="34" charset="0"/>
              <a:buNone/>
            </a:pPr>
            <a:endParaRPr lang="en-US"/>
          </a:p>
          <a:p>
            <a:pPr marL="0" lvl="1" indent="0" fontAlgn="auto">
              <a:spcAft>
                <a:spcPts val="0"/>
              </a:spcAft>
              <a:buFont typeface="Arial" panose="020B0604020202020204" pitchFamily="34" charset="0"/>
              <a:buNone/>
            </a:pPr>
            <a:r>
              <a:rPr lang="en-US"/>
              <a:t>INSIGHTS: Used to evaluate the scores as levels from low to very high</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591</TotalTime>
  <Words>469</Words>
  <Application>Microsoft Office PowerPoint</Application>
  <PresentationFormat>Custom</PresentationFormat>
  <Paragraphs>97</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  FOR THE LOW PERFORMED EMPLOYEE:               1. Give employees opportunities to lead.                      2. Establish trust and autonomy.       3. Support mental health.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Home</cp:lastModifiedBy>
  <cp:revision>26</cp:revision>
  <dcterms:created xsi:type="dcterms:W3CDTF">2024-03-29T15:07:22Z</dcterms:created>
  <dcterms:modified xsi:type="dcterms:W3CDTF">2024-08-30T08:25:04Z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