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7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7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image" Target="../media/image12.emf"/><Relationship Id="rId3"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920901"/>
            <a:ext cx="8610600" cy="2580641"/>
          </a:xfrm>
          <a:prstGeom prst="rect"/>
          <a:noFill/>
        </p:spPr>
        <p:txBody>
          <a:bodyPr rtlCol="0" wrap="square">
            <a:spAutoFit/>
          </a:bodyPr>
          <a:p>
            <a:r>
              <a:rPr dirty="0" sz="2400" lang="en-US">
                <a:latin typeface="Arial Narrow" panose="020B0606020202030204" pitchFamily="34" charset="0"/>
              </a:rPr>
              <a:t>STUDENT NAME:</a:t>
            </a:r>
            <a:r>
              <a:rPr dirty="0" sz="2400" lang="en-US">
                <a:latin typeface="Arial Narrow" panose="020B0606020202030204" pitchFamily="34" charset="0"/>
              </a:rPr>
              <a:t>S</a:t>
            </a:r>
            <a:r>
              <a:rPr dirty="0" sz="2400" lang="en-US">
                <a:latin typeface="Arial Narrow" panose="020B0606020202030204" pitchFamily="34" charset="0"/>
              </a:rPr>
              <a:t>W</a:t>
            </a:r>
            <a:r>
              <a:rPr dirty="0" sz="2400" lang="en-US">
                <a:latin typeface="Arial Narrow" panose="020B0606020202030204" pitchFamily="34" charset="0"/>
              </a:rPr>
              <a:t>A</a:t>
            </a:r>
            <a:r>
              <a:rPr dirty="0" sz="2400" lang="en-US">
                <a:latin typeface="Arial Narrow" panose="020B0606020202030204" pitchFamily="34" charset="0"/>
              </a:rPr>
              <a:t>T</a:t>
            </a:r>
            <a:r>
              <a:rPr dirty="0" sz="2400" lang="en-US">
                <a:latin typeface="Arial Narrow" panose="020B0606020202030204" pitchFamily="34" charset="0"/>
              </a:rPr>
              <a:t>H</a:t>
            </a:r>
            <a:r>
              <a:rPr dirty="0" sz="2400" lang="en-US">
                <a:latin typeface="Arial Narrow" panose="020B0606020202030204" pitchFamily="34" charset="0"/>
              </a:rPr>
              <a:t>I</a:t>
            </a:r>
            <a:r>
              <a:rPr dirty="0" sz="2400" lang="en-US">
                <a:latin typeface="Arial Narrow" panose="020B0606020202030204" pitchFamily="34" charset="0"/>
              </a:rPr>
              <a:t>.</a:t>
            </a:r>
            <a:r>
              <a:rPr dirty="0" sz="2400" lang="en-US">
                <a:latin typeface="Arial Narrow" panose="020B0606020202030204" pitchFamily="34" charset="0"/>
              </a:rPr>
              <a:t>U</a:t>
            </a:r>
            <a:endParaRPr altLang="en-US" lang="zh-CN"/>
          </a:p>
          <a:p>
            <a:r>
              <a:rPr dirty="0" sz="2400" lang="en-US">
                <a:latin typeface="Arial Narrow" panose="020B0606020202030204" pitchFamily="34" charset="0"/>
              </a:rPr>
              <a:t>REGISTER NO:</a:t>
            </a:r>
            <a:r>
              <a:rPr dirty="0" sz="2400" lang="en-US">
                <a:latin typeface="Arial Narrow" panose="020B0606020202030204" pitchFamily="34" charset="0"/>
              </a:rPr>
              <a:t>31220300</a:t>
            </a:r>
            <a:r>
              <a:rPr dirty="0" sz="2400" lang="en-US">
                <a:latin typeface="Arial Narrow" panose="020B0606020202030204" pitchFamily="34" charset="0"/>
              </a:rPr>
              <a:t>9</a:t>
            </a:r>
            <a:endParaRPr altLang="en-US" lang="zh-CN"/>
          </a:p>
          <a:p>
            <a:r>
              <a:rPr dirty="0" sz="2400" lang="en-US">
                <a:latin typeface="Arial Narrow" panose="020B0606020202030204" pitchFamily="34" charset="0"/>
              </a:rPr>
              <a:t>NM ID</a:t>
            </a:r>
            <a:r>
              <a:rPr dirty="0" sz="2400" lang="en-US">
                <a:latin typeface="Arial Narrow" panose="020B0606020202030204" pitchFamily="34" charset="0"/>
              </a:rPr>
              <a:t> </a:t>
            </a:r>
            <a:r>
              <a:rPr dirty="0" sz="2400" lang="en-US">
                <a:latin typeface="Arial Narrow" panose="020B0606020202030204" pitchFamily="34" charset="0"/>
              </a:rPr>
              <a:t>:</a:t>
            </a:r>
            <a:r>
              <a:rPr dirty="0" sz="2400" lang="en-US">
                <a:latin typeface="Arial Narrow" panose="020B0606020202030204" pitchFamily="34" charset="0"/>
              </a:rPr>
              <a:t>A</a:t>
            </a:r>
            <a:r>
              <a:rPr dirty="0" sz="2400" lang="en-US">
                <a:latin typeface="Arial Narrow" panose="020B0606020202030204" pitchFamily="34" charset="0"/>
              </a:rPr>
              <a:t>0</a:t>
            </a:r>
            <a:r>
              <a:rPr dirty="0" sz="2400" lang="en-US">
                <a:latin typeface="Arial Narrow" panose="020B0606020202030204" pitchFamily="34" charset="0"/>
              </a:rPr>
              <a:t>7</a:t>
            </a:r>
            <a:r>
              <a:rPr dirty="0" sz="2400" lang="en-US">
                <a:latin typeface="Arial Narrow" panose="020B0606020202030204" pitchFamily="34" charset="0"/>
              </a:rPr>
              <a:t>B</a:t>
            </a:r>
            <a:r>
              <a:rPr dirty="0" sz="2400" lang="en-US">
                <a:latin typeface="Arial Narrow" panose="020B0606020202030204" pitchFamily="34" charset="0"/>
              </a:rPr>
              <a:t>6</a:t>
            </a:r>
            <a:r>
              <a:rPr dirty="0" sz="2400" lang="en-US">
                <a:latin typeface="Arial Narrow" panose="020B0606020202030204" pitchFamily="34" charset="0"/>
              </a:rPr>
              <a:t>B</a:t>
            </a:r>
            <a:r>
              <a:rPr dirty="0" sz="2400" lang="en-US">
                <a:latin typeface="Arial Narrow" panose="020B0606020202030204" pitchFamily="34" charset="0"/>
              </a:rPr>
              <a:t>3</a:t>
            </a:r>
            <a:r>
              <a:rPr dirty="0" sz="2400" lang="en-US">
                <a:latin typeface="Arial Narrow" panose="020B0606020202030204" pitchFamily="34" charset="0"/>
              </a:rPr>
              <a:t>8</a:t>
            </a:r>
            <a:r>
              <a:rPr dirty="0" sz="2400" lang="en-US">
                <a:latin typeface="Arial Narrow" panose="020B0606020202030204" pitchFamily="34" charset="0"/>
              </a:rPr>
              <a:t>E</a:t>
            </a:r>
            <a:r>
              <a:rPr dirty="0" sz="2400" lang="en-US">
                <a:latin typeface="Arial Narrow" panose="020B0606020202030204" pitchFamily="34" charset="0"/>
              </a:rPr>
              <a:t>1</a:t>
            </a:r>
            <a:r>
              <a:rPr dirty="0" sz="2400" lang="en-US">
                <a:latin typeface="Arial Narrow" panose="020B0606020202030204" pitchFamily="34" charset="0"/>
              </a:rPr>
              <a:t>5</a:t>
            </a:r>
            <a:r>
              <a:rPr dirty="0" sz="2400" lang="en-US">
                <a:latin typeface="Arial Narrow" panose="020B0606020202030204" pitchFamily="34" charset="0"/>
              </a:rPr>
              <a:t>1</a:t>
            </a:r>
            <a:r>
              <a:rPr dirty="0" sz="2400" lang="en-US">
                <a:latin typeface="Arial Narrow" panose="020B0606020202030204" pitchFamily="34" charset="0"/>
              </a:rPr>
              <a:t>4</a:t>
            </a:r>
            <a:r>
              <a:rPr dirty="0" sz="2400" lang="en-US">
                <a:latin typeface="Arial Narrow" panose="020B0606020202030204" pitchFamily="34" charset="0"/>
              </a:rPr>
              <a:t>C</a:t>
            </a:r>
            <a:r>
              <a:rPr dirty="0" sz="2400" lang="en-US">
                <a:latin typeface="Arial Narrow" panose="020B0606020202030204" pitchFamily="34" charset="0"/>
              </a:rPr>
              <a:t>1</a:t>
            </a:r>
            <a:r>
              <a:rPr dirty="0" sz="2400" lang="en-US">
                <a:latin typeface="Arial Narrow" panose="020B0606020202030204" pitchFamily="34" charset="0"/>
              </a:rPr>
              <a:t>A</a:t>
            </a:r>
            <a:r>
              <a:rPr dirty="0" sz="2400" lang="en-US">
                <a:latin typeface="Arial Narrow" panose="020B0606020202030204" pitchFamily="34" charset="0"/>
              </a:rPr>
              <a:t>C</a:t>
            </a:r>
            <a:r>
              <a:rPr dirty="0" sz="2400" lang="en-US">
                <a:latin typeface="Arial Narrow" panose="020B0606020202030204" pitchFamily="34" charset="0"/>
              </a:rPr>
              <a:t>C</a:t>
            </a:r>
            <a:r>
              <a:rPr dirty="0" sz="2400" lang="en-US">
                <a:latin typeface="Arial Narrow" panose="020B0606020202030204" pitchFamily="34" charset="0"/>
              </a:rPr>
              <a:t>4</a:t>
            </a:r>
            <a:r>
              <a:rPr dirty="0" sz="2400" lang="en-US">
                <a:latin typeface="Arial Narrow" panose="020B0606020202030204" pitchFamily="34" charset="0"/>
              </a:rPr>
              <a:t>4</a:t>
            </a:r>
            <a:r>
              <a:rPr dirty="0" sz="2400" lang="en-US">
                <a:latin typeface="Arial Narrow" panose="020B0606020202030204" pitchFamily="34" charset="0"/>
              </a:rPr>
              <a:t>7</a:t>
            </a:r>
            <a:r>
              <a:rPr dirty="0" sz="2400" lang="en-US">
                <a:latin typeface="Arial Narrow" panose="020B0606020202030204" pitchFamily="34" charset="0"/>
              </a:rPr>
              <a:t>2</a:t>
            </a:r>
            <a:r>
              <a:rPr dirty="0" sz="2400" lang="en-US">
                <a:latin typeface="Arial Narrow" panose="020B0606020202030204" pitchFamily="34" charset="0"/>
              </a:rPr>
              <a:t>3</a:t>
            </a:r>
            <a:r>
              <a:rPr dirty="0" sz="2400" lang="en-US">
                <a:latin typeface="Arial Narrow" panose="020B0606020202030204" pitchFamily="34" charset="0"/>
              </a:rPr>
              <a:t>A</a:t>
            </a:r>
            <a:r>
              <a:rPr dirty="0" sz="2400" lang="en-US">
                <a:latin typeface="Arial Narrow" panose="020B0606020202030204" pitchFamily="34" charset="0"/>
              </a:rPr>
              <a:t>C</a:t>
            </a:r>
            <a:r>
              <a:rPr dirty="0" sz="2400" lang="en-US">
                <a:latin typeface="Arial Narrow" panose="020B0606020202030204" pitchFamily="34" charset="0"/>
              </a:rPr>
              <a:t>7</a:t>
            </a:r>
            <a:r>
              <a:rPr dirty="0" sz="2400" lang="en-US">
                <a:latin typeface="Arial Narrow" panose="020B0606020202030204" pitchFamily="34" charset="0"/>
              </a:rPr>
              <a:t>A</a:t>
            </a:r>
            <a:r>
              <a:rPr dirty="0" sz="2400" lang="en-US">
                <a:latin typeface="Arial Narrow" panose="020B0606020202030204" pitchFamily="34" charset="0"/>
              </a:rPr>
              <a:t>5</a:t>
            </a:r>
            <a:r>
              <a:rPr dirty="0" sz="2400" lang="en-US">
                <a:latin typeface="Arial Narrow" panose="020B0606020202030204" pitchFamily="34" charset="0"/>
              </a:rPr>
              <a:t>0</a:t>
            </a:r>
            <a:r>
              <a:rPr dirty="0" sz="2400" lang="en-US">
                <a:latin typeface="Arial Narrow" panose="020B0606020202030204" pitchFamily="34" charset="0"/>
              </a:rPr>
              <a:t>9</a:t>
            </a:r>
            <a:r>
              <a:rPr dirty="0" sz="2400" lang="en-US">
                <a:latin typeface="Arial Narrow" panose="020B0606020202030204" pitchFamily="34" charset="0"/>
              </a:rPr>
              <a:t>D</a:t>
            </a:r>
            <a:r>
              <a:rPr dirty="0" sz="2400" lang="en-US">
                <a:latin typeface="Arial Narrow" panose="020B0606020202030204" pitchFamily="34" charset="0"/>
              </a:rPr>
              <a:t>3</a:t>
            </a:r>
            <a:endParaRPr altLang="en-US" lang="zh-CN"/>
          </a:p>
          <a:p>
            <a:r>
              <a:rPr dirty="0" sz="2400" lang="en-US">
                <a:latin typeface="Arial Narrow" panose="020B0606020202030204" pitchFamily="34" charset="0"/>
              </a:rPr>
              <a:t>DEPARTMENT:COMMERCE (B.COM)</a:t>
            </a:r>
          </a:p>
          <a:p>
            <a:r>
              <a:rPr dirty="0" sz="2400" lang="en-US">
                <a:latin typeface="Arial Narrow" panose="020B0606020202030204" pitchFamily="34" charset="0"/>
              </a:rPr>
              <a:t>COLLEGE:ASAN MEMORIAL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TextBox 1"/>
          <p:cNvSpPr txBox="1"/>
          <p:nvPr/>
        </p:nvSpPr>
        <p:spPr>
          <a:xfrm>
            <a:off x="381000" y="381000"/>
            <a:ext cx="2835444" cy="510540"/>
          </a:xfrm>
          <a:prstGeom prst="rect"/>
          <a:noFill/>
        </p:spPr>
        <p:txBody>
          <a:bodyPr rtlCol="0" wrap="none">
            <a:spAutoFit/>
          </a:bodyPr>
          <a:p>
            <a:r>
              <a:rPr dirty="0" sz="2800" lang="en-US">
                <a:latin typeface="Algerian" panose="04020705040A02060702" pitchFamily="82" charset="0"/>
              </a:rPr>
              <a:t>DATA CLEANING</a:t>
            </a:r>
            <a:endParaRPr dirty="0" sz="2800" lang="en-IN">
              <a:latin typeface="Algerian" panose="04020705040A02060702" pitchFamily="82" charset="0"/>
            </a:endParaRPr>
          </a:p>
        </p:txBody>
      </p:sp>
      <p:sp>
        <p:nvSpPr>
          <p:cNvPr id="1048681" name="TextBox 2"/>
          <p:cNvSpPr txBox="1"/>
          <p:nvPr/>
        </p:nvSpPr>
        <p:spPr>
          <a:xfrm>
            <a:off x="838200" y="904220"/>
            <a:ext cx="8445024" cy="1310640"/>
          </a:xfrm>
          <a:prstGeom prst="rect"/>
          <a:noFill/>
        </p:spPr>
        <p:txBody>
          <a:bodyPr rtlCol="0" wrap="none">
            <a:spAutoFit/>
          </a:bodyPr>
          <a:p>
            <a:pPr indent="-342900" marL="342900">
              <a:buAutoNum type="arabicPeriod"/>
            </a:pPr>
            <a:r>
              <a:rPr dirty="0" sz="2000" lang="en-US">
                <a:latin typeface="Bahnschrift" panose="020B0502040204020203" pitchFamily="34" charset="0"/>
              </a:rPr>
              <a:t>IN THE DATA CLEANING WE ALSOM USED CONDITIONAL FORMATING</a:t>
            </a:r>
          </a:p>
          <a:p>
            <a:pPr indent="-342900" marL="342900">
              <a:buAutoNum type="arabicPeriod"/>
            </a:pPr>
            <a:r>
              <a:rPr dirty="0" sz="2000" lang="en-US">
                <a:latin typeface="Bahnschrift" panose="020B0502040204020203" pitchFamily="34" charset="0"/>
              </a:rPr>
              <a:t>IDENTIFYING THE MISSING VALUE </a:t>
            </a:r>
          </a:p>
          <a:p>
            <a:pPr indent="-342900" marL="342900">
              <a:buAutoNum type="arabicPeriod"/>
            </a:pPr>
            <a:r>
              <a:rPr dirty="0" sz="2000" lang="en-US">
                <a:latin typeface="Bahnschrift" panose="020B0502040204020203" pitchFamily="34" charset="0"/>
              </a:rPr>
              <a:t>USING CONDITIONAL FORMATING AND HIGHLIGHTING BY COLOURS</a:t>
            </a:r>
          </a:p>
          <a:p>
            <a:pPr indent="-342900" marL="342900">
              <a:buAutoNum type="arabicPeriod"/>
            </a:pPr>
            <a:r>
              <a:rPr dirty="0" sz="2000" lang="en-US">
                <a:latin typeface="Bahnschrift" panose="020B0502040204020203" pitchFamily="34" charset="0"/>
              </a:rPr>
              <a:t>REMOVE THOSE BLANK VALUES  WITH USING FILTERS</a:t>
            </a:r>
            <a:endParaRPr dirty="0" sz="2000" lang="en-IN">
              <a:latin typeface="Bahnschrift" panose="020B0502040204020203" pitchFamily="34" charset="0"/>
            </a:endParaRPr>
          </a:p>
        </p:txBody>
      </p:sp>
      <p:sp>
        <p:nvSpPr>
          <p:cNvPr id="1048682" name="TextBox 3"/>
          <p:cNvSpPr txBox="1"/>
          <p:nvPr/>
        </p:nvSpPr>
        <p:spPr>
          <a:xfrm>
            <a:off x="304800" y="2414319"/>
            <a:ext cx="7467600" cy="523220"/>
          </a:xfrm>
          <a:prstGeom prst="rect"/>
          <a:noFill/>
        </p:spPr>
        <p:txBody>
          <a:bodyPr rtlCol="0" wrap="square">
            <a:spAutoFit/>
          </a:bodyPr>
          <a:p>
            <a:r>
              <a:rPr dirty="0" sz="2800" lang="en-US">
                <a:latin typeface="Algerian" panose="04020705040A02060702" pitchFamily="82" charset="0"/>
              </a:rPr>
              <a:t>SUMMARIZING (PIVOT TABLE)</a:t>
            </a:r>
            <a:endParaRPr dirty="0" sz="2800" lang="en-IN">
              <a:latin typeface="Algerian" panose="04020705040A02060702" pitchFamily="82" charset="0"/>
            </a:endParaRPr>
          </a:p>
        </p:txBody>
      </p:sp>
      <p:sp>
        <p:nvSpPr>
          <p:cNvPr id="1048683" name="TextBox 6"/>
          <p:cNvSpPr txBox="1"/>
          <p:nvPr/>
        </p:nvSpPr>
        <p:spPr>
          <a:xfrm>
            <a:off x="876171" y="2957204"/>
            <a:ext cx="8500686" cy="1005840"/>
          </a:xfrm>
          <a:prstGeom prst="rect"/>
          <a:noFill/>
        </p:spPr>
        <p:txBody>
          <a:bodyPr rtlCol="0" wrap="none">
            <a:spAutoFit/>
          </a:bodyPr>
          <a:p>
            <a:pPr indent="-342900" marL="342900">
              <a:buAutoNum type="arabicPeriod"/>
            </a:pPr>
            <a:r>
              <a:rPr dirty="0" sz="2000" lang="en-US">
                <a:latin typeface="Bahnschrift" panose="020B0502040204020203" pitchFamily="34" charset="0"/>
              </a:rPr>
              <a:t>COLLECT THE DATA FROM EXCEL SHEET</a:t>
            </a:r>
          </a:p>
          <a:p>
            <a:pPr indent="-342900" marL="342900">
              <a:buAutoNum type="arabicPeriod"/>
            </a:pPr>
            <a:r>
              <a:rPr dirty="0" sz="2000" lang="en-US">
                <a:latin typeface="Bahnschrift" panose="020B0502040204020203" pitchFamily="34" charset="0"/>
              </a:rPr>
              <a:t>SUMMARIZE THE VALUES USING PIVOT TABLE</a:t>
            </a:r>
          </a:p>
          <a:p>
            <a:pPr indent="-342900" marL="342900">
              <a:buAutoNum type="arabicPeriod"/>
            </a:pPr>
            <a:r>
              <a:rPr dirty="0" sz="2000" lang="en-US">
                <a:latin typeface="Bahnschrift" panose="020B0502040204020203" pitchFamily="34" charset="0"/>
              </a:rPr>
              <a:t>A PARTICULAR DATA IS SET TO BE IN THE ROW , COLUMN AND VALUE</a:t>
            </a:r>
          </a:p>
        </p:txBody>
      </p:sp>
      <p:sp>
        <p:nvSpPr>
          <p:cNvPr id="1048684" name="TextBox 7"/>
          <p:cNvSpPr txBox="1"/>
          <p:nvPr/>
        </p:nvSpPr>
        <p:spPr>
          <a:xfrm>
            <a:off x="323106" y="4035318"/>
            <a:ext cx="4278878" cy="510540"/>
          </a:xfrm>
          <a:prstGeom prst="rect"/>
          <a:noFill/>
        </p:spPr>
        <p:txBody>
          <a:bodyPr rtlCol="0" wrap="none">
            <a:spAutoFit/>
          </a:bodyPr>
          <a:p>
            <a:r>
              <a:rPr dirty="0" sz="2800" lang="en-US">
                <a:latin typeface="Algerian" panose="04020705040A02060702" pitchFamily="82" charset="0"/>
              </a:rPr>
              <a:t>CHART FOR PIVOT TABLE</a:t>
            </a:r>
            <a:endParaRPr dirty="0" sz="2800" lang="en-IN">
              <a:latin typeface="Algerian" panose="04020705040A02060702" pitchFamily="82" charset="0"/>
            </a:endParaRPr>
          </a:p>
        </p:txBody>
      </p:sp>
      <p:sp>
        <p:nvSpPr>
          <p:cNvPr id="1048685" name="TextBox 9"/>
          <p:cNvSpPr txBox="1"/>
          <p:nvPr/>
        </p:nvSpPr>
        <p:spPr>
          <a:xfrm>
            <a:off x="838200" y="4558538"/>
            <a:ext cx="7543800" cy="1631216"/>
          </a:xfrm>
          <a:prstGeom prst="rect"/>
          <a:noFill/>
        </p:spPr>
        <p:txBody>
          <a:bodyPr rtlCol="0" wrap="square">
            <a:spAutoFit/>
          </a:bodyPr>
          <a:p>
            <a:pPr indent="-342900" marL="342900">
              <a:buAutoNum type="arabicPeriod"/>
            </a:pPr>
            <a:r>
              <a:rPr dirty="0" sz="2000" lang="en-US">
                <a:latin typeface="Bahnschrift" panose="020B0502040204020203" pitchFamily="34" charset="0"/>
              </a:rPr>
              <a:t>CLICK ON THE PIVOT TABLE TO ACTIVATE THE PIVOT TABLE TOOLS</a:t>
            </a:r>
          </a:p>
          <a:p>
            <a:pPr indent="-342900" marL="342900">
              <a:buAutoNum type="arabicPeriod"/>
            </a:pPr>
            <a:r>
              <a:rPr dirty="0" sz="2000" lang="en-US">
                <a:latin typeface="Bahnschrift" panose="020B0502040204020203" pitchFamily="34" charset="0"/>
              </a:rPr>
              <a:t>CLICK PIVOT CHART IN THE TOOLS GROUP</a:t>
            </a:r>
          </a:p>
          <a:p>
            <a:pPr indent="-342900" marL="342900">
              <a:buAutoNum type="arabicPeriod"/>
            </a:pPr>
            <a:r>
              <a:rPr dirty="0" sz="2000" lang="en-US">
                <a:latin typeface="Bahnschrift" panose="020B0502040204020203" pitchFamily="34" charset="0"/>
              </a:rPr>
              <a:t>CHOOSE THE COLUMN CHART AND ENTER THE TREND VALUE AND THE CHART HEADING</a:t>
            </a:r>
            <a:endParaRPr dirty="0" sz="2000" lang="en-IN">
              <a:latin typeface="Bahnschrif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1973897" y="1584158"/>
            <a:ext cx="6489589" cy="419379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graphicFrame>
        <p:nvGraphicFramePr>
          <p:cNvPr id="4194304" name="Object 1"/>
          <p:cNvGraphicFramePr>
            <a:graphicFrameLocks noChangeAspect="1"/>
          </p:cNvGraphicFramePr>
          <p:nvPr/>
        </p:nvGraphicFramePr>
        <p:xfrm>
          <a:off x="76200" y="152400"/>
          <a:ext cx="11963400" cy="6629400"/>
        </p:xfrm>
        <a:graphic>
          <a:graphicData uri="http://schemas.openxmlformats.org/presentationml/2006/ole">
            <mc:AlternateContent xmlns:mc="http://schemas.openxmlformats.org/markup-compatibility/2006">
              <mc:Choice xmlns:v="urn:schemas-microsoft-com:vml" Requires="v">
                <p:oleObj name="Worksheet" r:id="rId1" spid="" imgH="16832730" imgW="19362314" progId="Excel.Sheet.12">
                  <p:embed/>
                </p:oleObj>
              </mc:Choice>
              <mc:Fallback>
                <p:oleObj name="Worksheet" r:id="rId1" spid="" imgH="16832730" imgW="19362314" progId="Excel.Sheet.12">
                  <p:embed/>
                  <p:pic>
                    <p:nvPicPr>
                      <p:cNvPr id="2097169" name=""/>
                      <p:cNvPicPr>
                        <a:picLocks/>
                      </p:cNvPicPr>
                      <p:nvPr/>
                    </p:nvPicPr>
                    <p:blipFill>
                      <a:blip xmlns:r="http://schemas.openxmlformats.org/officeDocument/2006/relationships" r:embed="rId2"/>
                      <a:stretch>
                        <a:fillRect/>
                      </a:stretch>
                    </p:blipFill>
                    <p:spPr>
                      <a:xfrm>
                        <a:off x="76200" y="152400"/>
                        <a:ext cx="11963400" cy="6629400"/>
                      </a:xfrm>
                      <a:prstGeom prst="rec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1219200" y="1490008"/>
            <a:ext cx="6553200" cy="1938992"/>
          </a:xfrm>
          <a:prstGeom prst="rect"/>
          <a:noFill/>
        </p:spPr>
        <p:txBody>
          <a:bodyPr wrap="square">
            <a:spAutoFit/>
          </a:bodyPr>
          <a:p>
            <a:r>
              <a:rPr dirty="0" sz="2000" lang="en-US">
                <a:latin typeface="Bahnschrift Light" panose="020B0502040204020203" pitchFamily="34" charset="0"/>
              </a:rPr>
              <a:t>In conclusion, analyzing employee data using Excel provides a robust framework for gaining valuable insights into workforce dynamics and operational efficiency. Excel's diverse array of tools and functions, such as pivot tables, charts, and allows for comprehensive data manipulation and visualization</a:t>
            </a:r>
            <a:r>
              <a:rPr dirty="0" sz="2000" lang="en-US">
                <a:latin typeface="Bahnschrift" panose="020B0502040204020203" pitchFamily="34" charset="0"/>
              </a:rPr>
              <a:t>.</a:t>
            </a:r>
            <a:endParaRPr dirty="0" sz="2000" lang="en-IN">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DATA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2133600"/>
            <a:ext cx="7090728" cy="2580641"/>
          </a:xfrm>
          <a:prstGeom prst="rect"/>
          <a:noFill/>
        </p:spPr>
        <p:txBody>
          <a:bodyPr wrap="square">
            <a:spAutoFit/>
          </a:bodyPr>
          <a:p>
            <a:pPr algn="just"/>
            <a:r>
              <a:rPr dirty="0" sz="2400" lang="en-US">
                <a:latin typeface="Bahnschrift SemiBold" panose="020B0502040204020203" pitchFamily="34" charset="0"/>
              </a:rPr>
              <a:t>It helps organizations harness the power of data, enabling them to make decisions, optimize processes, and gain a competitive edge. By turning raw data into meaningful insights, data analysis empowers businesses to identify opportunities, mitigate risks, and enhance their overall performance.</a:t>
            </a:r>
            <a:endParaRPr dirty="0" sz="2400" lang="en-IN">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676275" y="2417981"/>
            <a:ext cx="7924800" cy="28600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3200" lang="en-US">
                <a:latin typeface="Verdana" panose="020B0604030504040204" pitchFamily="34" charset="0"/>
                <a:ea typeface="Verdana" panose="020B0604030504040204" pitchFamily="34" charset="0"/>
                <a:cs typeface="Times New Roman" panose="02020603050405020304" pitchFamily="18" charset="0"/>
              </a:rPr>
              <a:t>Employee analytics is the practice of collecting, analyzing, and interpreting data to improve decision-making, enhance productivity, and foster a better workplace environment.</a:t>
            </a:r>
            <a:endParaRPr dirty="0" sz="3200" lang="en-IN">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41 Organizational Chart Templates (Word, Excel, PowerPoint, PSD)"/>
          <p:cNvPicPr>
            <a:picLocks noChangeAspect="1" noChangeArrowheads="1"/>
          </p:cNvPicPr>
          <p:nvPr/>
        </p:nvPicPr>
        <p:blipFill>
          <a:blip xmlns:r="http://schemas.openxmlformats.org/officeDocument/2006/relationships" r:embed="rId2"/>
          <a:srcRect/>
          <a:stretch>
            <a:fillRect/>
          </a:stretch>
        </p:blipFill>
        <p:spPr bwMode="auto">
          <a:xfrm>
            <a:off x="914400" y="1628775"/>
            <a:ext cx="8001000" cy="39624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11"/>
          <p:cNvSpPr txBox="1"/>
          <p:nvPr/>
        </p:nvSpPr>
        <p:spPr>
          <a:xfrm>
            <a:off x="3200400" y="2133600"/>
            <a:ext cx="5794395" cy="2758440"/>
          </a:xfrm>
          <a:prstGeom prst="rect"/>
          <a:noFill/>
        </p:spPr>
        <p:txBody>
          <a:bodyPr rtlCol="0" wrap="none">
            <a:spAutoFit/>
          </a:bodyPr>
          <a:p>
            <a:r>
              <a:rPr dirty="0" sz="3600" lang="en-US">
                <a:latin typeface="Bahnschrift SemiBold SemiConden" panose="020B0502040204020203" pitchFamily="34" charset="0"/>
              </a:rPr>
              <a:t>FILTERING</a:t>
            </a:r>
          </a:p>
          <a:p>
            <a:r>
              <a:rPr dirty="0" sz="3600" lang="en-US">
                <a:latin typeface="Bahnschrift SemiBold SemiConden" panose="020B0502040204020203" pitchFamily="34" charset="0"/>
              </a:rPr>
              <a:t>COLOURING</a:t>
            </a:r>
          </a:p>
          <a:p>
            <a:r>
              <a:rPr dirty="0" sz="3600" lang="en-US">
                <a:latin typeface="Bahnschrift SemiBold SemiConden" panose="020B0502040204020203" pitchFamily="34" charset="0"/>
              </a:rPr>
              <a:t>GRAPH</a:t>
            </a:r>
          </a:p>
          <a:p>
            <a:r>
              <a:rPr dirty="0" sz="3600" lang="en-US">
                <a:latin typeface="Bahnschrift SemiBold SemiConden" panose="020B0502040204020203" pitchFamily="34" charset="0"/>
              </a:rPr>
              <a:t>CONDITIONAL FORMATING</a:t>
            </a:r>
          </a:p>
          <a:p>
            <a:r>
              <a:rPr dirty="0" sz="3600" lang="en-US">
                <a:latin typeface="Bahnschrift SemiBold SemiConden" panose="020B0502040204020203" pitchFamily="34" charset="0"/>
              </a:rPr>
              <a:t>PIVOT TABLE</a:t>
            </a:r>
            <a:endParaRPr dirty="0" sz="3600" lang="en-IN">
              <a:latin typeface="Bahnschrift SemiBold SemiConden"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2"/>
          <p:cNvSpPr txBox="1"/>
          <p:nvPr/>
        </p:nvSpPr>
        <p:spPr>
          <a:xfrm>
            <a:off x="1447800" y="1524000"/>
            <a:ext cx="7264073" cy="3139441"/>
          </a:xfrm>
          <a:prstGeom prst="rect"/>
          <a:noFill/>
        </p:spPr>
        <p:txBody>
          <a:bodyPr rtlCol="0" wrap="none">
            <a:spAutoFit/>
          </a:bodyPr>
          <a:p>
            <a:r>
              <a:rPr dirty="0" sz="2050" lang="en-US">
                <a:latin typeface="Arial Narrow" panose="020B0606020202030204" pitchFamily="34" charset="0"/>
              </a:rPr>
              <a:t>EMPLOYEE DATASET COLLECT FROM IBM DASHBOARD</a:t>
            </a:r>
          </a:p>
          <a:p>
            <a:r>
              <a:rPr dirty="0" sz="2050" lang="en-US">
                <a:latin typeface="Arial Narrow" panose="020B0606020202030204" pitchFamily="34" charset="0"/>
              </a:rPr>
              <a:t>THERE ARE 26 FEATURES IN THE DATASET</a:t>
            </a:r>
          </a:p>
          <a:p>
            <a:r>
              <a:rPr dirty="0" sz="2050" lang="en-US">
                <a:latin typeface="Arial Narrow" panose="020B0606020202030204" pitchFamily="34" charset="0"/>
              </a:rPr>
              <a:t>ONLY 7 FEATURES WE COLLECT IN THE DATASET</a:t>
            </a:r>
          </a:p>
          <a:p>
            <a:r>
              <a:rPr dirty="0" sz="2050" lang="en-US">
                <a:latin typeface="Arial Narrow" panose="020B0606020202030204" pitchFamily="34" charset="0"/>
              </a:rPr>
              <a:t>THE 1</a:t>
            </a:r>
            <a:r>
              <a:rPr baseline="30000" dirty="0" sz="2050" lang="en-US">
                <a:latin typeface="Arial Narrow" panose="020B0606020202030204" pitchFamily="34" charset="0"/>
              </a:rPr>
              <a:t>ST</a:t>
            </a:r>
            <a:r>
              <a:rPr dirty="0" sz="2050" lang="en-US">
                <a:latin typeface="Arial Narrow" panose="020B0606020202030204" pitchFamily="34" charset="0"/>
              </a:rPr>
              <a:t> DATA IS EMPLOYEE ID IN NUMERICAL DATA </a:t>
            </a:r>
          </a:p>
          <a:p>
            <a:r>
              <a:rPr dirty="0" sz="2050" lang="en-US">
                <a:latin typeface="Arial Narrow" panose="020B0606020202030204" pitchFamily="34" charset="0"/>
              </a:rPr>
              <a:t>THE 2</a:t>
            </a:r>
            <a:r>
              <a:rPr baseline="30000" dirty="0" sz="2050" lang="en-US">
                <a:latin typeface="Arial Narrow" panose="020B0606020202030204" pitchFamily="34" charset="0"/>
              </a:rPr>
              <a:t>ND</a:t>
            </a:r>
            <a:r>
              <a:rPr dirty="0" sz="2050" lang="en-US">
                <a:latin typeface="Arial Narrow" panose="020B0606020202030204" pitchFamily="34" charset="0"/>
              </a:rPr>
              <a:t> DATA IS TITLE IN DATASET</a:t>
            </a:r>
          </a:p>
          <a:p>
            <a:r>
              <a:rPr dirty="0" sz="2050" lang="en-US">
                <a:latin typeface="Arial Narrow" panose="020B0606020202030204" pitchFamily="34" charset="0"/>
              </a:rPr>
              <a:t>THE 3</a:t>
            </a:r>
            <a:r>
              <a:rPr baseline="30000" dirty="0" sz="2050" lang="en-US">
                <a:latin typeface="Arial Narrow" panose="020B0606020202030204" pitchFamily="34" charset="0"/>
              </a:rPr>
              <a:t>RD</a:t>
            </a:r>
            <a:r>
              <a:rPr dirty="0" sz="2050" lang="en-US">
                <a:latin typeface="Arial Narrow" panose="020B0606020202030204" pitchFamily="34" charset="0"/>
              </a:rPr>
              <a:t> DATA IS AD EMAIL</a:t>
            </a:r>
          </a:p>
          <a:p>
            <a:r>
              <a:rPr dirty="0" sz="2050" lang="en-US">
                <a:latin typeface="Arial Narrow" panose="020B0606020202030204" pitchFamily="34" charset="0"/>
              </a:rPr>
              <a:t>THE 4</a:t>
            </a:r>
            <a:r>
              <a:rPr baseline="30000" dirty="0" sz="2050" lang="en-US">
                <a:latin typeface="Arial Narrow" panose="020B0606020202030204" pitchFamily="34" charset="0"/>
              </a:rPr>
              <a:t>TH</a:t>
            </a:r>
            <a:r>
              <a:rPr dirty="0" sz="2050" lang="en-US">
                <a:latin typeface="Arial Narrow" panose="020B0606020202030204" pitchFamily="34" charset="0"/>
              </a:rPr>
              <a:t> DATA IS PAYZONE</a:t>
            </a:r>
          </a:p>
          <a:p>
            <a:r>
              <a:rPr dirty="0" sz="2050" lang="en-US">
                <a:latin typeface="Arial Narrow" panose="020B0606020202030204" pitchFamily="34" charset="0"/>
              </a:rPr>
              <a:t>THE 5</a:t>
            </a:r>
            <a:r>
              <a:rPr baseline="30000" dirty="0" sz="2050" lang="en-US">
                <a:latin typeface="Arial Narrow" panose="020B0606020202030204" pitchFamily="34" charset="0"/>
              </a:rPr>
              <a:t>TH</a:t>
            </a:r>
            <a:r>
              <a:rPr dirty="0" sz="2050" lang="en-US">
                <a:latin typeface="Arial Narrow" panose="020B0606020202030204" pitchFamily="34" charset="0"/>
              </a:rPr>
              <a:t> DATA IS TERMINATION</a:t>
            </a:r>
          </a:p>
          <a:p>
            <a:r>
              <a:rPr dirty="0" sz="2050" lang="en-US">
                <a:latin typeface="Arial Narrow" panose="020B0606020202030204" pitchFamily="34" charset="0"/>
              </a:rPr>
              <a:t>NEXT DATA IS DIVISION </a:t>
            </a:r>
          </a:p>
          <a:p>
            <a:r>
              <a:rPr dirty="0" sz="2050" lang="en-US">
                <a:latin typeface="Arial Narrow" panose="020B0606020202030204" pitchFamily="34" charset="0"/>
              </a:rPr>
              <a:t>AND THE LAST DATA WE COLLECT  IN THE DATASET IS STATE</a:t>
            </a:r>
            <a:endParaRPr dirty="0" sz="2050" lang="en-IN">
              <a:latin typeface="Arial Narrow" panose="020B0606020202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Box 1"/>
          <p:cNvSpPr txBox="1"/>
          <p:nvPr/>
        </p:nvSpPr>
        <p:spPr>
          <a:xfrm>
            <a:off x="228600" y="1219200"/>
            <a:ext cx="3224084" cy="510540"/>
          </a:xfrm>
          <a:prstGeom prst="rect"/>
          <a:noFill/>
        </p:spPr>
        <p:txBody>
          <a:bodyPr rtlCol="0" wrap="none">
            <a:spAutoFit/>
          </a:bodyPr>
          <a:p>
            <a:r>
              <a:rPr dirty="0" sz="2800" lang="en-US">
                <a:latin typeface="Algerian" panose="04020705040A02060702" pitchFamily="82" charset="0"/>
              </a:rPr>
              <a:t>DATA COLLECTION</a:t>
            </a:r>
            <a:endParaRPr dirty="0" sz="2800" lang="en-IN">
              <a:latin typeface="Algerian" panose="04020705040A02060702" pitchFamily="82" charset="0"/>
            </a:endParaRPr>
          </a:p>
        </p:txBody>
      </p:sp>
      <p:sp>
        <p:nvSpPr>
          <p:cNvPr id="1048674" name="TextBox 2"/>
          <p:cNvSpPr txBox="1"/>
          <p:nvPr/>
        </p:nvSpPr>
        <p:spPr>
          <a:xfrm>
            <a:off x="1859014" y="2136881"/>
            <a:ext cx="6302891" cy="701040"/>
          </a:xfrm>
          <a:prstGeom prst="rect"/>
          <a:noFill/>
        </p:spPr>
        <p:txBody>
          <a:bodyPr rtlCol="0" wrap="none">
            <a:spAutoFit/>
          </a:bodyPr>
          <a:p>
            <a:r>
              <a:rPr dirty="0" lang="en-US">
                <a:latin typeface="Bahnschrift" panose="020B0502040204020203" pitchFamily="34" charset="0"/>
              </a:rPr>
              <a:t>1</a:t>
            </a:r>
            <a:r>
              <a:rPr dirty="0" sz="2000" lang="en-US">
                <a:latin typeface="Bahnschrift" panose="020B0502040204020203" pitchFamily="34" charset="0"/>
              </a:rPr>
              <a:t>.  DATASET DOWNLOAD FROM EDUNET DASHBOARD</a:t>
            </a:r>
          </a:p>
          <a:p>
            <a:r>
              <a:rPr dirty="0" sz="2000" lang="en-US">
                <a:latin typeface="Bahnschrift" panose="020B0502040204020203" pitchFamily="34" charset="0"/>
              </a:rPr>
              <a:t>2.  EMPLOYEE DATA ANALYSIS USING EXCEL</a:t>
            </a:r>
            <a:endParaRPr dirty="0" sz="2000" lang="en-IN">
              <a:latin typeface="Bahnschrift" panose="020B0502040204020203" pitchFamily="34" charset="0"/>
            </a:endParaRPr>
          </a:p>
        </p:txBody>
      </p:sp>
      <p:sp>
        <p:nvSpPr>
          <p:cNvPr id="1048675" name="TextBox 6"/>
          <p:cNvSpPr txBox="1"/>
          <p:nvPr/>
        </p:nvSpPr>
        <p:spPr>
          <a:xfrm>
            <a:off x="228600" y="2905780"/>
            <a:ext cx="4041597" cy="510540"/>
          </a:xfrm>
          <a:prstGeom prst="rect"/>
          <a:noFill/>
        </p:spPr>
        <p:txBody>
          <a:bodyPr rtlCol="0" wrap="none">
            <a:spAutoFit/>
          </a:bodyPr>
          <a:p>
            <a:r>
              <a:rPr dirty="0" sz="2800" lang="en-US">
                <a:latin typeface="Algerian" panose="04020705040A02060702" pitchFamily="82" charset="0"/>
              </a:rPr>
              <a:t>FEATURES COLLECTING</a:t>
            </a:r>
            <a:endParaRPr dirty="0" sz="2800" lang="en-IN">
              <a:latin typeface="Algerian" panose="04020705040A02060702" pitchFamily="82" charset="0"/>
            </a:endParaRPr>
          </a:p>
        </p:txBody>
      </p:sp>
      <p:sp>
        <p:nvSpPr>
          <p:cNvPr id="1048676" name="TextBox 9"/>
          <p:cNvSpPr txBox="1"/>
          <p:nvPr/>
        </p:nvSpPr>
        <p:spPr>
          <a:xfrm>
            <a:off x="1859014" y="3862351"/>
            <a:ext cx="6675386" cy="2246769"/>
          </a:xfrm>
          <a:prstGeom prst="rect"/>
          <a:noFill/>
        </p:spPr>
        <p:txBody>
          <a:bodyPr rtlCol="0" wrap="square">
            <a:spAutoFit/>
          </a:bodyPr>
          <a:p>
            <a:r>
              <a:rPr dirty="0" lang="en-US"/>
              <a:t> </a:t>
            </a:r>
            <a:r>
              <a:rPr dirty="0" sz="2000" lang="en-US">
                <a:latin typeface="Bahnschrift" panose="020B0502040204020203" pitchFamily="34" charset="0"/>
              </a:rPr>
              <a:t>1. THERE ARE 26 FEATURES IN THE DATA </a:t>
            </a:r>
          </a:p>
          <a:p>
            <a:r>
              <a:rPr dirty="0" sz="2000" lang="en-US">
                <a:latin typeface="Bahnschrift" panose="020B0502040204020203" pitchFamily="34" charset="0"/>
              </a:rPr>
              <a:t> 2. EMLOYEE ID,FIRST NAME,LAST NAME,START DATE,EXIT DATE,ETC….,</a:t>
            </a:r>
          </a:p>
          <a:p>
            <a:r>
              <a:rPr dirty="0" sz="2000" lang="en-US">
                <a:latin typeface="Bahnschrift" panose="020B0502040204020203" pitchFamily="34" charset="0"/>
              </a:rPr>
              <a:t> 3.  IN THIS 26 FEATURES I WILL COLLECT ONLY 7 FEATURES </a:t>
            </a:r>
          </a:p>
          <a:p>
            <a:r>
              <a:rPr dirty="0" sz="2000" lang="en-US">
                <a:latin typeface="Bahnschrift" panose="020B0502040204020203" pitchFamily="34" charset="0"/>
              </a:rPr>
              <a:t> 4.  EMPLOYEE ID,TITLE,AD EMAIL,PAYZONE,TERMINATION,DIVISION AND STATE</a:t>
            </a:r>
            <a:endParaRPr dirty="0" sz="2000" lang="en-IN">
              <a:latin typeface="Bahnschrif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karneesh1574@outlook.com</cp:lastModifiedBy>
  <dcterms:created xsi:type="dcterms:W3CDTF">2024-03-26T10:07:22Z</dcterms:created>
  <dcterms:modified xsi:type="dcterms:W3CDTF">2024-09-21T04:02:24Z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6283e37281fe41a0b185206a5b774e06</vt:lpwstr>
  </property>
</Properties>
</file>