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notesMasterIdLst>
    <p:notesMasterId r:id="rId14"/>
  </p:notesMasterIdLst>
  <p:sldIdLst>
    <p:sldId id="256" r:id="rId2"/>
    <p:sldId id="257" r:id="rId3"/>
    <p:sldId id="258" r:id="rId4"/>
    <p:sldId id="259" r:id="rId5"/>
    <p:sldId id="260" r:id="rId6"/>
    <p:sldId id="261" r:id="rId7"/>
    <p:sldId id="263" r:id="rId8"/>
    <p:sldId id="262" r:id="rId9"/>
    <p:sldId id="264" r:id="rId10"/>
    <p:sldId id="265" r:id="rId11"/>
    <p:sldId id="268"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E6728334-E4F7-489D-8491-2BDA60C6921B}">
          <p14:sldIdLst>
            <p14:sldId id="256"/>
            <p14:sldId id="257"/>
            <p14:sldId id="258"/>
            <p14:sldId id="259"/>
            <p14:sldId id="260"/>
            <p14:sldId id="261"/>
            <p14:sldId id="263"/>
            <p14:sldId id="262"/>
            <p14:sldId id="264"/>
            <p14:sldId id="265"/>
          </p14:sldIdLst>
        </p14:section>
        <p14:section name="Untitled Section" id="{A878DF77-3B76-409C-B86D-CAE48B0C864E}">
          <p14:sldIdLst>
            <p14:sldId id="268"/>
            <p14:sldId id="266"/>
          </p14:sldIdLst>
        </p14:section>
      </p14:sectionLst>
    </p:ex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51" autoAdjust="0"/>
    <p:restoredTop sz="94660"/>
  </p:normalViewPr>
  <p:slideViewPr>
    <p:cSldViewPr snapToGrid="0">
      <p:cViewPr varScale="1">
        <p:scale>
          <a:sx n="78" d="100"/>
          <a:sy n="78" d="100"/>
        </p:scale>
        <p:origin x="1032" y="6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7727EF-6F93-4B0D-B708-414580DF18CC}" type="datetimeFigureOut">
              <a:rPr lang="en-IN" smtClean="0"/>
              <a:t>06-05-2025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2C4EBF-9298-493F-B06E-B42DCD0EF472}" type="slidenum">
              <a:rPr lang="en-IN" smtClean="0"/>
              <a:t>‹#›</a:t>
            </a:fld>
            <a:endParaRPr lang="en-IN"/>
          </a:p>
        </p:txBody>
      </p:sp>
    </p:spTree>
    <p:extLst>
      <p:ext uri="{BB962C8B-B14F-4D97-AF65-F5344CB8AC3E}">
        <p14:creationId xmlns:p14="http://schemas.microsoft.com/office/powerpoint/2010/main" val="10413241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1</a:t>
            </a:fld>
            <a:endParaRPr lang="en-IN"/>
          </a:p>
        </p:txBody>
      </p:sp>
    </p:spTree>
    <p:extLst>
      <p:ext uri="{BB962C8B-B14F-4D97-AF65-F5344CB8AC3E}">
        <p14:creationId xmlns:p14="http://schemas.microsoft.com/office/powerpoint/2010/main" val="42545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342900" indent="-342900">
              <a:buFont typeface="Arial" panose="020B0604020202020204" pitchFamily="34" charset="0"/>
              <a:buChar char="•"/>
            </a:pPr>
            <a:r>
              <a:rPr lang="en-IN" dirty="0"/>
              <a:t>Abstract </a:t>
            </a:r>
          </a:p>
          <a:p>
            <a:pPr marL="342900" indent="-342900">
              <a:buFont typeface="Arial" panose="020B0604020202020204" pitchFamily="34" charset="0"/>
              <a:buChar char="•"/>
            </a:pPr>
            <a:r>
              <a:rPr lang="en-IN" dirty="0"/>
              <a:t>Problem Statement (Clearly define the challenge)</a:t>
            </a:r>
          </a:p>
          <a:p>
            <a:pPr marL="342900" indent="-342900">
              <a:buFont typeface="Arial" panose="020B0604020202020204" pitchFamily="34" charset="0"/>
              <a:buChar char="•"/>
            </a:pPr>
            <a:r>
              <a:rPr lang="en-IN" dirty="0"/>
              <a:t>Objective (State your project's goal)</a:t>
            </a:r>
          </a:p>
          <a:p>
            <a:pPr marL="342900" indent="-342900">
              <a:buFont typeface="Arial" panose="020B0604020202020204" pitchFamily="34" charset="0"/>
              <a:buChar char="•"/>
            </a:pPr>
            <a:r>
              <a:rPr lang="en-IN" dirty="0"/>
              <a:t>Background and Research (Discuss existing solutions, trends, and gaps)</a:t>
            </a:r>
          </a:p>
          <a:p>
            <a:pPr marL="342900" indent="-342900">
              <a:buFont typeface="Arial" panose="020B0604020202020204" pitchFamily="34" charset="0"/>
              <a:buChar char="•"/>
            </a:pPr>
            <a:r>
              <a:rPr lang="en-IN" dirty="0"/>
              <a:t>Data Collection and Preparation (Focus on data sources, cleaning, and augmentation)</a:t>
            </a:r>
          </a:p>
          <a:p>
            <a:pPr marL="342900" indent="-342900">
              <a:buFont typeface="Arial" panose="020B0604020202020204" pitchFamily="34" charset="0"/>
              <a:buChar char="•"/>
            </a:pPr>
            <a:r>
              <a:rPr lang="en-IN" dirty="0"/>
              <a:t>Proposed Solution (Methodology)</a:t>
            </a:r>
          </a:p>
          <a:p>
            <a:pPr lvl="7"/>
            <a:r>
              <a:rPr lang="en-IN" dirty="0"/>
              <a:t>	Model Architecture (e.g., CNN, U-Net, YOLOv5)</a:t>
            </a:r>
          </a:p>
          <a:p>
            <a:pPr lvl="7"/>
            <a:r>
              <a:rPr lang="en-IN" dirty="0"/>
              <a:t>	Key Techniques (e.g., Transfer Learning, Image Augmentation)</a:t>
            </a:r>
          </a:p>
          <a:p>
            <a:pPr marL="342900" indent="-342900">
              <a:buFont typeface="Arial" panose="020B0604020202020204" pitchFamily="34" charset="0"/>
              <a:buChar char="•"/>
            </a:pPr>
            <a:r>
              <a:rPr lang="en-IN" dirty="0"/>
              <a:t>Model Performance Evaluation</a:t>
            </a:r>
          </a:p>
          <a:p>
            <a:r>
              <a:rPr lang="en-IN" dirty="0"/>
              <a:t>	Metrics (Accuracy, Precision, Recall, </a:t>
            </a:r>
            <a:r>
              <a:rPr lang="en-IN" dirty="0" err="1"/>
              <a:t>IoU</a:t>
            </a:r>
            <a:r>
              <a:rPr lang="en-IN" dirty="0"/>
              <a:t>, etc.)</a:t>
            </a:r>
          </a:p>
          <a:p>
            <a:r>
              <a:rPr lang="en-IN" dirty="0"/>
              <a:t>	Graphs (Confusion Matrix, ROC Curve, etc.)</a:t>
            </a:r>
          </a:p>
          <a:p>
            <a:pPr marL="342900" indent="-342900">
              <a:buFont typeface="Arial" panose="020B0604020202020204" pitchFamily="34" charset="0"/>
              <a:buChar char="•"/>
            </a:pPr>
            <a:r>
              <a:rPr lang="en-IN" dirty="0"/>
              <a:t>Screenshots / Demonstration (Visual proof of system functionality)</a:t>
            </a:r>
          </a:p>
          <a:p>
            <a:pPr marL="342900" indent="-342900">
              <a:buFont typeface="Arial" panose="020B0604020202020204" pitchFamily="34" charset="0"/>
              <a:buChar char="•"/>
            </a:pPr>
            <a:r>
              <a:rPr lang="en-IN" dirty="0"/>
              <a:t>Future Scope (Improvements, scalability, and integration ideas)</a:t>
            </a:r>
          </a:p>
          <a:p>
            <a:pPr marL="342900" indent="-342900">
              <a:buFont typeface="Arial" panose="020B0604020202020204" pitchFamily="34" charset="0"/>
              <a:buChar char="•"/>
            </a:pPr>
            <a:r>
              <a:rPr lang="en-IN" dirty="0"/>
              <a:t>Conclusion (Summarize results and impact)</a:t>
            </a:r>
          </a:p>
          <a:p>
            <a:pPr marL="342900" indent="-342900">
              <a:buFont typeface="Arial" panose="020B0604020202020204" pitchFamily="34" charset="0"/>
              <a:buChar char="•"/>
            </a:pPr>
            <a:r>
              <a:rPr lang="en-IN" dirty="0"/>
              <a:t>Q&amp;A Session</a:t>
            </a:r>
          </a:p>
          <a:p>
            <a:endParaRPr lang="en-IN" dirty="0"/>
          </a:p>
        </p:txBody>
      </p:sp>
      <p:sp>
        <p:nvSpPr>
          <p:cNvPr id="4" name="Slide Number Placeholder 3"/>
          <p:cNvSpPr>
            <a:spLocks noGrp="1"/>
          </p:cNvSpPr>
          <p:nvPr>
            <p:ph type="sldNum" sz="quarter" idx="5"/>
          </p:nvPr>
        </p:nvSpPr>
        <p:spPr/>
        <p:txBody>
          <a:bodyPr/>
          <a:lstStyle/>
          <a:p>
            <a:fld id="{AD2C4EBF-9298-493F-B06E-B42DCD0EF472}" type="slidenum">
              <a:rPr lang="en-IN" smtClean="0"/>
              <a:t>2</a:t>
            </a:fld>
            <a:endParaRPr lang="en-IN"/>
          </a:p>
        </p:txBody>
      </p:sp>
    </p:spTree>
    <p:extLst>
      <p:ext uri="{BB962C8B-B14F-4D97-AF65-F5344CB8AC3E}">
        <p14:creationId xmlns:p14="http://schemas.microsoft.com/office/powerpoint/2010/main" val="1257153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hyperlink" Target="https://github.com/Swathi812006/eco-product-recommender"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3"/>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417057" y="1722134"/>
            <a:ext cx="6870861" cy="1107996"/>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a:t>
            </a:r>
            <a:r>
              <a:rPr lang="en-IN" sz="3000" b="1" dirty="0">
                <a:solidFill>
                  <a:schemeClr val="bg1"/>
                </a:solidFill>
                <a:latin typeface="Calibri" panose="020F0502020204030204" pitchFamily="34" charset="0"/>
                <a:cs typeface="Times New Roman" panose="02020603050405020304" pitchFamily="18" charset="0"/>
              </a:rPr>
              <a:t>NATUREWISE SUGGESTER – AN  ECO PRODUCT RECOMMENDER SYSTEM</a:t>
            </a:r>
            <a:endParaRPr lang="en-US" sz="30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
        <p:nvSpPr>
          <p:cNvPr id="3" name="TextBox 2">
            <a:extLst>
              <a:ext uri="{FF2B5EF4-FFF2-40B4-BE49-F238E27FC236}">
                <a16:creationId xmlns:a16="http://schemas.microsoft.com/office/drawing/2014/main" id="{19A833EF-96E5-857D-C36E-055877D50D02}"/>
              </a:ext>
            </a:extLst>
          </p:cNvPr>
          <p:cNvSpPr txBox="1"/>
          <p:nvPr/>
        </p:nvSpPr>
        <p:spPr>
          <a:xfrm>
            <a:off x="5496231" y="3100154"/>
            <a:ext cx="4473678" cy="3262624"/>
          </a:xfrm>
          <a:prstGeom prst="rect">
            <a:avLst/>
          </a:prstGeom>
          <a:noFill/>
        </p:spPr>
        <p:txBody>
          <a:bodyPr wrap="square" rtlCol="0">
            <a:spAutoFit/>
          </a:bodyPr>
          <a:lstStyle/>
          <a:p>
            <a:pPr algn="ctr"/>
            <a:r>
              <a:rPr lang="en-IN" sz="2000" b="1" dirty="0">
                <a:solidFill>
                  <a:schemeClr val="bg1"/>
                </a:solidFill>
                <a:latin typeface="Calibri" panose="020F0502020204030204" pitchFamily="34" charset="0"/>
                <a:cs typeface="Times New Roman" panose="02020603050405020304" pitchFamily="18" charset="0"/>
              </a:rPr>
              <a:t>Subject Code:NM1067</a:t>
            </a:r>
          </a:p>
          <a:p>
            <a:endParaRPr lang="en-IN" sz="2000" b="1" dirty="0">
              <a:solidFill>
                <a:schemeClr val="bg1"/>
              </a:solidFill>
              <a:latin typeface="Calibri" panose="020F0502020204030204" pitchFamily="34" charset="0"/>
              <a:cs typeface="Times New Roman" panose="02020603050405020304" pitchFamily="18" charset="0"/>
            </a:endParaRPr>
          </a:p>
          <a:p>
            <a:r>
              <a:rPr lang="en-IN" sz="2000" b="1" dirty="0">
                <a:solidFill>
                  <a:schemeClr val="bg1"/>
                </a:solidFill>
                <a:latin typeface="Calibri" panose="020F0502020204030204" pitchFamily="34" charset="0"/>
                <a:cs typeface="Times New Roman" panose="02020603050405020304" pitchFamily="18" charset="0"/>
              </a:rPr>
              <a:t>       Student Names:</a:t>
            </a:r>
          </a:p>
          <a:p>
            <a:endParaRPr lang="en-IN" sz="2000" b="1" dirty="0">
              <a:solidFill>
                <a:schemeClr val="bg1"/>
              </a:solidFill>
              <a:latin typeface="Calibri" panose="020F0502020204030204" pitchFamily="34" charset="0"/>
              <a:cs typeface="Times New Roman" panose="02020603050405020304" pitchFamily="18" charset="0"/>
            </a:endParaRPr>
          </a:p>
          <a:p>
            <a:r>
              <a:rPr lang="en-IN" sz="1800" b="1" dirty="0">
                <a:solidFill>
                  <a:schemeClr val="bg1"/>
                </a:solidFill>
                <a:latin typeface="Calibri" panose="020F0502020204030204" pitchFamily="34" charset="0"/>
                <a:cs typeface="Times New Roman" panose="02020603050405020304" pitchFamily="18" charset="0"/>
              </a:rPr>
              <a:t>1.Swathi C (Reg.no – 731122104052)</a:t>
            </a:r>
          </a:p>
          <a:p>
            <a:r>
              <a:rPr lang="en-IN" sz="1800" b="1" dirty="0">
                <a:solidFill>
                  <a:schemeClr val="bg1"/>
                </a:solidFill>
                <a:latin typeface="Calibri" panose="020F0502020204030204" pitchFamily="34" charset="0"/>
                <a:cs typeface="Times New Roman" panose="02020603050405020304" pitchFamily="18" charset="0"/>
              </a:rPr>
              <a:t>2.Bavatharani T (Reg.no – </a:t>
            </a:r>
            <a:r>
              <a:rPr lang="en-IN" sz="1600" b="1" dirty="0">
                <a:solidFill>
                  <a:schemeClr val="bg1"/>
                </a:solidFill>
                <a:latin typeface="Calibri" panose="020F0502020204030204" pitchFamily="34" charset="0"/>
                <a:cs typeface="Times New Roman" panose="02020603050405020304" pitchFamily="18" charset="0"/>
              </a:rPr>
              <a:t>731122104010)</a:t>
            </a:r>
          </a:p>
          <a:p>
            <a:r>
              <a:rPr lang="en-IN" sz="1800" b="1" dirty="0">
                <a:solidFill>
                  <a:schemeClr val="bg1"/>
                </a:solidFill>
                <a:latin typeface="Calibri" panose="020F0502020204030204" pitchFamily="34" charset="0"/>
                <a:cs typeface="Times New Roman" panose="02020603050405020304" pitchFamily="18" charset="0"/>
              </a:rPr>
              <a:t>3.Shiyama Priya G (Reg.no – 731122104048)</a:t>
            </a:r>
          </a:p>
          <a:p>
            <a:r>
              <a:rPr lang="en-IN" sz="1800" b="1" dirty="0">
                <a:solidFill>
                  <a:schemeClr val="bg1"/>
                </a:solidFill>
                <a:latin typeface="Calibri" panose="020F0502020204030204" pitchFamily="34" charset="0"/>
                <a:cs typeface="Times New Roman" panose="02020603050405020304" pitchFamily="18" charset="0"/>
              </a:rPr>
              <a:t>4.Vinitha D (Reg.no – </a:t>
            </a:r>
            <a:r>
              <a:rPr lang="en-IN" sz="1600" b="1" dirty="0">
                <a:solidFill>
                  <a:schemeClr val="bg1"/>
                </a:solidFill>
                <a:latin typeface="Calibri" panose="020F0502020204030204" pitchFamily="34" charset="0"/>
                <a:cs typeface="Times New Roman" panose="02020603050405020304" pitchFamily="18" charset="0"/>
              </a:rPr>
              <a:t>731122104401)</a:t>
            </a:r>
          </a:p>
          <a:p>
            <a:endParaRPr lang="en-US" dirty="0"/>
          </a:p>
          <a:p>
            <a:r>
              <a:rPr lang="en-US" dirty="0"/>
              <a:t>   </a:t>
            </a:r>
          </a:p>
          <a:p>
            <a:endParaRPr lang="en-US" dirty="0"/>
          </a:p>
        </p:txBody>
      </p:sp>
      <p:sp>
        <p:nvSpPr>
          <p:cNvPr id="11" name="Diamond 10">
            <a:extLst>
              <a:ext uri="{FF2B5EF4-FFF2-40B4-BE49-F238E27FC236}">
                <a16:creationId xmlns:a16="http://schemas.microsoft.com/office/drawing/2014/main" id="{083A1A8A-6F73-DE2E-FF6E-E142766D4C5B}"/>
              </a:ext>
            </a:extLst>
          </p:cNvPr>
          <p:cNvSpPr/>
          <p:nvPr/>
        </p:nvSpPr>
        <p:spPr>
          <a:xfrm>
            <a:off x="5602341" y="3795252"/>
            <a:ext cx="271409" cy="245805"/>
          </a:xfrm>
          <a:prstGeom prst="diamond">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dirty="0"/>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4329E4-03A5-0DDF-9696-0D2069FC758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3E6360E-CC40-2C6F-1D15-2DACD1614358}"/>
              </a:ext>
            </a:extLst>
          </p:cNvPr>
          <p:cNvSpPr txBox="1"/>
          <p:nvPr/>
        </p:nvSpPr>
        <p:spPr>
          <a:xfrm>
            <a:off x="149088" y="858159"/>
            <a:ext cx="6102626" cy="584775"/>
          </a:xfrm>
          <a:prstGeom prst="rect">
            <a:avLst/>
          </a:prstGeom>
          <a:noFill/>
        </p:spPr>
        <p:txBody>
          <a:bodyPr wrap="square">
            <a:spAutoFit/>
          </a:bodyPr>
          <a:lstStyle/>
          <a:p>
            <a:r>
              <a:rPr lang="en-US" sz="3200" b="1" dirty="0">
                <a:solidFill>
                  <a:srgbClr val="213163"/>
                </a:solidFill>
              </a:rPr>
              <a:t>Future Scope </a:t>
            </a:r>
          </a:p>
        </p:txBody>
      </p:sp>
      <p:sp>
        <p:nvSpPr>
          <p:cNvPr id="2" name="Rectangle 1">
            <a:extLst>
              <a:ext uri="{FF2B5EF4-FFF2-40B4-BE49-F238E27FC236}">
                <a16:creationId xmlns:a16="http://schemas.microsoft.com/office/drawing/2014/main" id="{434DA321-9319-6240-2770-77DF8B989229}"/>
              </a:ext>
            </a:extLst>
          </p:cNvPr>
          <p:cNvSpPr>
            <a:spLocks noChangeArrowheads="1"/>
          </p:cNvSpPr>
          <p:nvPr/>
        </p:nvSpPr>
        <p:spPr bwMode="auto">
          <a:xfrm>
            <a:off x="766917" y="1523703"/>
            <a:ext cx="9743768"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Font typeface="Arial" panose="020B0604020202020204" pitchFamily="34" charset="0"/>
              <a:buChar char="•"/>
            </a:pPr>
            <a:r>
              <a:rPr lang="en-US" sz="2500" b="1" dirty="0"/>
              <a:t>Integration with E-Commerce APIs:</a:t>
            </a:r>
            <a:r>
              <a:rPr lang="en-US" sz="2500" dirty="0"/>
              <a:t> Real-time recommendations based on actual product listings.</a:t>
            </a:r>
          </a:p>
          <a:p>
            <a:pPr algn="just">
              <a:buFont typeface="Arial" panose="020B0604020202020204" pitchFamily="34" charset="0"/>
              <a:buChar char="•"/>
            </a:pPr>
            <a:r>
              <a:rPr lang="en-US" sz="2500" b="1" dirty="0"/>
              <a:t>User Customization:</a:t>
            </a:r>
            <a:r>
              <a:rPr lang="en-US" sz="2500" dirty="0"/>
              <a:t> Allow users to define what eco-friendly means to them (e.g., plastic-free, vegan, biodegradable).</a:t>
            </a:r>
          </a:p>
          <a:p>
            <a:pPr algn="just">
              <a:buFont typeface="Arial" panose="020B0604020202020204" pitchFamily="34" charset="0"/>
              <a:buChar char="•"/>
            </a:pPr>
            <a:r>
              <a:rPr lang="en-US" sz="2500" b="1" dirty="0"/>
              <a:t>Sentiment Analysis:</a:t>
            </a:r>
            <a:r>
              <a:rPr lang="en-US" sz="2500" dirty="0"/>
              <a:t> Use customer reviews to understand perception of eco-friendliness.</a:t>
            </a:r>
          </a:p>
          <a:p>
            <a:pPr algn="just">
              <a:buFont typeface="Arial" panose="020B0604020202020204" pitchFamily="34" charset="0"/>
              <a:buChar char="•"/>
            </a:pPr>
            <a:r>
              <a:rPr lang="en-US" sz="2500" b="1" dirty="0"/>
              <a:t>Mobile App/Web Interface:</a:t>
            </a:r>
            <a:r>
              <a:rPr lang="en-US" sz="2500" dirty="0"/>
              <a:t> Making the recommender accessible to the public via user-friendly platforms.</a:t>
            </a:r>
          </a:p>
          <a:p>
            <a:pPr algn="just">
              <a:buFont typeface="Arial" panose="020B0604020202020204" pitchFamily="34" charset="0"/>
              <a:buChar char="•"/>
            </a:pPr>
            <a:r>
              <a:rPr lang="en-US" sz="2500" b="1" dirty="0"/>
              <a:t>Multilingual Support:</a:t>
            </a:r>
            <a:r>
              <a:rPr lang="en-US" sz="2500" dirty="0"/>
              <a:t> Expand accessibility across different regions and languages.</a:t>
            </a:r>
          </a:p>
          <a:p>
            <a:pPr algn="just">
              <a:buFont typeface="Arial" panose="020B0604020202020204" pitchFamily="34" charset="0"/>
              <a:buChar char="•"/>
            </a:pPr>
            <a:r>
              <a:rPr lang="en-US" sz="2500" b="1" dirty="0"/>
              <a:t>Product Rating System:</a:t>
            </a:r>
            <a:r>
              <a:rPr lang="en-US" sz="2500" dirty="0"/>
              <a:t> Incorporate a scoring mechanism to grade the eco-friendliness of products.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728356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5886600-BE4D-3C53-852C-C8575B88E63D}"/>
              </a:ext>
            </a:extLst>
          </p:cNvPr>
          <p:cNvSpPr txBox="1"/>
          <p:nvPr/>
        </p:nvSpPr>
        <p:spPr>
          <a:xfrm>
            <a:off x="174970" y="1267929"/>
            <a:ext cx="7356764" cy="872098"/>
          </a:xfrm>
          <a:prstGeom prst="rect">
            <a:avLst/>
          </a:prstGeom>
          <a:noFill/>
        </p:spPr>
        <p:txBody>
          <a:bodyPr wrap="square" rtlCol="0">
            <a:spAutoFit/>
          </a:bodyPr>
          <a:lstStyle/>
          <a:p>
            <a:r>
              <a:rPr lang="en-US" sz="3200" b="1" dirty="0">
                <a:solidFill>
                  <a:srgbClr val="213163"/>
                </a:solidFill>
              </a:rPr>
              <a:t>Solution Impact</a:t>
            </a:r>
          </a:p>
          <a:p>
            <a:endParaRPr lang="en-IN" dirty="0"/>
          </a:p>
        </p:txBody>
      </p:sp>
      <p:sp>
        <p:nvSpPr>
          <p:cNvPr id="4" name="TextBox 3">
            <a:hlinkClick r:id="rId2"/>
            <a:extLst>
              <a:ext uri="{FF2B5EF4-FFF2-40B4-BE49-F238E27FC236}">
                <a16:creationId xmlns:a16="http://schemas.microsoft.com/office/drawing/2014/main" id="{B0910015-0D76-7F41-F0BC-4BFE8E0FECAB}"/>
              </a:ext>
            </a:extLst>
          </p:cNvPr>
          <p:cNvSpPr txBox="1"/>
          <p:nvPr/>
        </p:nvSpPr>
        <p:spPr>
          <a:xfrm>
            <a:off x="1678636" y="3539270"/>
            <a:ext cx="9019530" cy="477054"/>
          </a:xfrm>
          <a:prstGeom prst="rect">
            <a:avLst/>
          </a:prstGeom>
          <a:noFill/>
        </p:spPr>
        <p:txBody>
          <a:bodyPr wrap="square" rtlCol="0">
            <a:spAutoFit/>
          </a:bodyPr>
          <a:lstStyle/>
          <a:p>
            <a:r>
              <a:rPr lang="en-IN" sz="2500" dirty="0">
                <a:hlinkClick r:id="rId2"/>
              </a:rPr>
              <a:t>https://github.com/Swathi812006/eco-product-recommender</a:t>
            </a:r>
            <a:endParaRPr lang="en-IN" sz="2500" dirty="0"/>
          </a:p>
        </p:txBody>
      </p:sp>
      <p:sp>
        <p:nvSpPr>
          <p:cNvPr id="3" name="TextBox 2">
            <a:extLst>
              <a:ext uri="{FF2B5EF4-FFF2-40B4-BE49-F238E27FC236}">
                <a16:creationId xmlns:a16="http://schemas.microsoft.com/office/drawing/2014/main" id="{B39A2B36-4E8F-04E5-3EE1-2B7CE2629C17}"/>
              </a:ext>
            </a:extLst>
          </p:cNvPr>
          <p:cNvSpPr txBox="1"/>
          <p:nvPr/>
        </p:nvSpPr>
        <p:spPr>
          <a:xfrm>
            <a:off x="174970" y="2748382"/>
            <a:ext cx="11161624" cy="446276"/>
          </a:xfrm>
          <a:prstGeom prst="rect">
            <a:avLst/>
          </a:prstGeom>
          <a:noFill/>
        </p:spPr>
        <p:txBody>
          <a:bodyPr wrap="square" rtlCol="0">
            <a:spAutoFit/>
          </a:bodyPr>
          <a:lstStyle/>
          <a:p>
            <a:r>
              <a:rPr lang="en-US" sz="2200" b="1" dirty="0"/>
              <a:t>● </a:t>
            </a:r>
            <a:r>
              <a:rPr lang="en-US" sz="2300" b="1" dirty="0"/>
              <a:t>GitHub Repository:</a:t>
            </a:r>
            <a:r>
              <a:rPr lang="en-US" sz="2300" dirty="0"/>
              <a:t> Project files, code, and documentation are available at </a:t>
            </a:r>
            <a:endParaRPr lang="en-IN" sz="2300" dirty="0"/>
          </a:p>
        </p:txBody>
      </p:sp>
    </p:spTree>
    <p:extLst>
      <p:ext uri="{BB962C8B-B14F-4D97-AF65-F5344CB8AC3E}">
        <p14:creationId xmlns:p14="http://schemas.microsoft.com/office/powerpoint/2010/main" val="1238874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33EE44-9E93-2B6C-F7BD-60DC3197A74B}"/>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09D8AD9-046D-E1A1-DBB9-C2E463E2E067}"/>
              </a:ext>
            </a:extLst>
          </p:cNvPr>
          <p:cNvSpPr txBox="1"/>
          <p:nvPr/>
        </p:nvSpPr>
        <p:spPr>
          <a:xfrm>
            <a:off x="217913" y="1115970"/>
            <a:ext cx="6102626" cy="584775"/>
          </a:xfrm>
          <a:prstGeom prst="rect">
            <a:avLst/>
          </a:prstGeom>
          <a:noFill/>
        </p:spPr>
        <p:txBody>
          <a:bodyPr wrap="square">
            <a:spAutoFit/>
          </a:bodyPr>
          <a:lstStyle/>
          <a:p>
            <a:r>
              <a:rPr lang="en-US" sz="3200" b="1" dirty="0">
                <a:solidFill>
                  <a:srgbClr val="213163"/>
                </a:solidFill>
              </a:rPr>
              <a:t>Conclusion </a:t>
            </a:r>
          </a:p>
        </p:txBody>
      </p:sp>
      <p:sp>
        <p:nvSpPr>
          <p:cNvPr id="2" name="Rectangle 1">
            <a:extLst>
              <a:ext uri="{FF2B5EF4-FFF2-40B4-BE49-F238E27FC236}">
                <a16:creationId xmlns:a16="http://schemas.microsoft.com/office/drawing/2014/main" id="{99B0C49C-AC90-7AE9-E518-521308036159}"/>
              </a:ext>
            </a:extLst>
          </p:cNvPr>
          <p:cNvSpPr>
            <a:spLocks noChangeArrowheads="1"/>
          </p:cNvSpPr>
          <p:nvPr/>
        </p:nvSpPr>
        <p:spPr bwMode="auto">
          <a:xfrm>
            <a:off x="662951" y="1568078"/>
            <a:ext cx="11087101"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The Eco Product Recommender shows how machine learning can support eco-conscious consumer behavior.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Utilizes text classification and Natural Language Processing (NLP) to identify eco-friendly products.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Accurately detects items that align with green and sustainable practices.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Contributes to both technological advancement and environmental sustainability.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Serves as an intelligent tool to promote conscious consumption.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Has potential for real-world integration and further scalability.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Acts as a stepping stone toward building a greener digital marketplace.</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989586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584775"/>
          </a:xfrm>
          <a:prstGeom prst="rect">
            <a:avLst/>
          </a:prstGeom>
          <a:noFill/>
        </p:spPr>
        <p:txBody>
          <a:bodyPr wrap="square" lIns="91440" tIns="45720" rIns="91440" bIns="45720" anchor="t">
            <a:spAutoFit/>
          </a:bodyPr>
          <a:lstStyle/>
          <a:p>
            <a:r>
              <a:rPr lang="en-IN" sz="3200" b="1" dirty="0">
                <a:solidFill>
                  <a:srgbClr val="213163"/>
                </a:solidFill>
              </a:rPr>
              <a:t>Content</a:t>
            </a:r>
            <a:r>
              <a:rPr lang="en-IN" sz="2000" b="1" dirty="0">
                <a:solidFill>
                  <a:srgbClr val="213163"/>
                </a:solidFill>
              </a:rPr>
              <a:t> </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88ECAE3-73C5-E88D-2F41-7720B2D25594}"/>
              </a:ext>
            </a:extLst>
          </p:cNvPr>
          <p:cNvSpPr txBox="1"/>
          <p:nvPr/>
        </p:nvSpPr>
        <p:spPr>
          <a:xfrm>
            <a:off x="2172928" y="1557312"/>
            <a:ext cx="8504301" cy="5009833"/>
          </a:xfrm>
          <a:prstGeom prst="rect">
            <a:avLst/>
          </a:prstGeom>
          <a:noFill/>
        </p:spPr>
        <p:txBody>
          <a:bodyPr wrap="square">
            <a:spAutoFit/>
          </a:bodyPr>
          <a:lstStyle/>
          <a:p>
            <a:pPr>
              <a:lnSpc>
                <a:spcPct val="150000"/>
              </a:lnSpc>
            </a:pPr>
            <a:r>
              <a:rPr lang="en-IN" sz="1600" b="1" dirty="0"/>
              <a:t>➤</a:t>
            </a:r>
            <a:r>
              <a:rPr lang="en-IN" sz="2000" b="1" dirty="0"/>
              <a:t> </a:t>
            </a:r>
            <a:r>
              <a:rPr lang="en-IN" sz="2400" dirty="0"/>
              <a:t>Abstract </a:t>
            </a:r>
          </a:p>
          <a:p>
            <a:pPr>
              <a:lnSpc>
                <a:spcPct val="150000"/>
              </a:lnSpc>
            </a:pPr>
            <a:r>
              <a:rPr lang="en-IN" sz="1800" b="1" dirty="0"/>
              <a:t>➤</a:t>
            </a:r>
            <a:r>
              <a:rPr lang="en-IN" sz="2400" b="1" dirty="0"/>
              <a:t> </a:t>
            </a:r>
            <a:r>
              <a:rPr lang="en-IN" sz="2400" dirty="0"/>
              <a:t>Problem Statement</a:t>
            </a:r>
          </a:p>
          <a:p>
            <a:pPr>
              <a:lnSpc>
                <a:spcPct val="150000"/>
              </a:lnSpc>
            </a:pPr>
            <a:r>
              <a:rPr lang="en-IN" sz="1800" b="1" dirty="0"/>
              <a:t>➤</a:t>
            </a:r>
            <a:r>
              <a:rPr lang="en-IN" sz="2000" b="1" dirty="0"/>
              <a:t> </a:t>
            </a:r>
            <a:r>
              <a:rPr lang="en-IN" sz="2400" dirty="0"/>
              <a:t>Objective  </a:t>
            </a:r>
          </a:p>
          <a:p>
            <a:pPr>
              <a:lnSpc>
                <a:spcPct val="150000"/>
              </a:lnSpc>
            </a:pPr>
            <a:r>
              <a:rPr lang="en-IN" sz="1800" b="1" dirty="0"/>
              <a:t>➤</a:t>
            </a:r>
            <a:r>
              <a:rPr lang="en-IN" sz="2000" b="1" dirty="0"/>
              <a:t> </a:t>
            </a:r>
            <a:r>
              <a:rPr lang="en-IN" sz="2400" dirty="0"/>
              <a:t>Data Collection and Preparation  </a:t>
            </a:r>
          </a:p>
          <a:p>
            <a:pPr>
              <a:lnSpc>
                <a:spcPct val="150000"/>
              </a:lnSpc>
            </a:pPr>
            <a:r>
              <a:rPr lang="en-IN" sz="1800" b="1" dirty="0"/>
              <a:t>➤</a:t>
            </a:r>
            <a:r>
              <a:rPr lang="en-IN" sz="2400" b="1" dirty="0"/>
              <a:t> </a:t>
            </a:r>
            <a:r>
              <a:rPr lang="en-IN" sz="2400" dirty="0"/>
              <a:t>Proposed Solution (Methodology)</a:t>
            </a:r>
          </a:p>
          <a:p>
            <a:pPr>
              <a:lnSpc>
                <a:spcPct val="150000"/>
              </a:lnSpc>
            </a:pPr>
            <a:r>
              <a:rPr lang="en-IN" sz="1800" b="1" dirty="0"/>
              <a:t>➤</a:t>
            </a:r>
            <a:r>
              <a:rPr lang="en-IN" sz="2400" b="1" dirty="0"/>
              <a:t> </a:t>
            </a:r>
            <a:r>
              <a:rPr lang="en-IN" sz="2400" dirty="0"/>
              <a:t>Model Performance Evaluation</a:t>
            </a:r>
          </a:p>
          <a:p>
            <a:pPr>
              <a:lnSpc>
                <a:spcPct val="150000"/>
              </a:lnSpc>
            </a:pPr>
            <a:r>
              <a:rPr lang="en-IN" sz="1800" b="1" dirty="0"/>
              <a:t>➤</a:t>
            </a:r>
            <a:r>
              <a:rPr lang="en-IN" sz="2400" b="1" dirty="0"/>
              <a:t> </a:t>
            </a:r>
            <a:r>
              <a:rPr lang="en-IN" sz="2400" dirty="0"/>
              <a:t>Screenshots / Demonstration (video) </a:t>
            </a:r>
          </a:p>
          <a:p>
            <a:pPr>
              <a:lnSpc>
                <a:spcPct val="150000"/>
              </a:lnSpc>
            </a:pPr>
            <a:r>
              <a:rPr lang="en-IN" sz="1800" b="1" dirty="0"/>
              <a:t>➤</a:t>
            </a:r>
            <a:r>
              <a:rPr lang="en-IN" sz="2400" b="1" dirty="0"/>
              <a:t> </a:t>
            </a:r>
            <a:r>
              <a:rPr lang="en-IN" sz="2400" dirty="0"/>
              <a:t>Future Scope  </a:t>
            </a:r>
          </a:p>
          <a:p>
            <a:pPr>
              <a:lnSpc>
                <a:spcPct val="150000"/>
              </a:lnSpc>
            </a:pPr>
            <a:r>
              <a:rPr lang="en-IN" sz="1800" b="1" dirty="0"/>
              <a:t>➤</a:t>
            </a:r>
            <a:r>
              <a:rPr lang="en-IN" sz="2400" b="1" dirty="0"/>
              <a:t> </a:t>
            </a:r>
            <a:r>
              <a:rPr lang="en-IN" sz="2400" dirty="0"/>
              <a:t>Conclusion </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17653" y="912917"/>
            <a:ext cx="6154993" cy="584775"/>
          </a:xfrm>
          <a:prstGeom prst="rect">
            <a:avLst/>
          </a:prstGeom>
          <a:noFill/>
        </p:spPr>
        <p:txBody>
          <a:bodyPr wrap="square">
            <a:spAutoFit/>
          </a:bodyPr>
          <a:lstStyle/>
          <a:p>
            <a:r>
              <a:rPr lang="en-US" sz="3200" b="1" dirty="0">
                <a:solidFill>
                  <a:srgbClr val="213163"/>
                </a:solidFill>
              </a:rPr>
              <a:t>Abstract</a:t>
            </a:r>
            <a:r>
              <a:rPr lang="en-US" sz="1800" b="1" dirty="0">
                <a:solidFill>
                  <a:srgbClr val="213163"/>
                </a:solidFill>
              </a:rPr>
              <a:t> </a:t>
            </a:r>
          </a:p>
        </p:txBody>
      </p:sp>
      <p:sp>
        <p:nvSpPr>
          <p:cNvPr id="4" name="Rectangle 1">
            <a:extLst>
              <a:ext uri="{FF2B5EF4-FFF2-40B4-BE49-F238E27FC236}">
                <a16:creationId xmlns:a16="http://schemas.microsoft.com/office/drawing/2014/main" id="{2EA85A00-B036-3B49-3B2B-98A39024E48C}"/>
              </a:ext>
            </a:extLst>
          </p:cNvPr>
          <p:cNvSpPr>
            <a:spLocks noChangeArrowheads="1"/>
          </p:cNvSpPr>
          <p:nvPr/>
        </p:nvSpPr>
        <p:spPr bwMode="auto">
          <a:xfrm>
            <a:off x="855407" y="1760140"/>
            <a:ext cx="9756448"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r>
              <a:rPr kumimoji="0" lang="en-US" altLang="en-US" sz="2500" b="0" i="0" u="none" strike="noStrike" cap="none" normalizeH="0" baseline="0" dirty="0">
                <a:ln>
                  <a:noFill/>
                </a:ln>
                <a:solidFill>
                  <a:schemeClr val="tx1"/>
                </a:solidFill>
                <a:effectLst/>
                <a:latin typeface="Arial" panose="020B0604020202020204" pitchFamily="34" charset="0"/>
              </a:rPr>
              <a:t>The Eco Product Recommender System is a machine learning-based application. It promotes sustainable consumer behavior by recommending eco-friendly products. Addresses the rising concerns of environmental degradation and the need for green practices. Uses Natural Language Processing (NLP) and classification algorithms to analyze product data. Evaluates product descriptions, categories, and other features to identify eco-friendly items. Aims to build a conscious marketplace where users can easily find and choose green products. Helps reduce users’ ecological footprint through smart recommendations.</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67116" y="1058381"/>
            <a:ext cx="6102626" cy="584775"/>
          </a:xfrm>
          <a:prstGeom prst="rect">
            <a:avLst/>
          </a:prstGeom>
          <a:noFill/>
        </p:spPr>
        <p:txBody>
          <a:bodyPr wrap="square">
            <a:spAutoFit/>
          </a:bodyPr>
          <a:lstStyle/>
          <a:p>
            <a:r>
              <a:rPr lang="en-US" sz="3200" b="1" dirty="0">
                <a:solidFill>
                  <a:srgbClr val="213163"/>
                </a:solidFill>
              </a:rPr>
              <a:t>Problem Statement </a:t>
            </a:r>
            <a:endParaRPr lang="en-IN" sz="3200" dirty="0">
              <a:solidFill>
                <a:srgbClr val="213163"/>
              </a:solidFill>
            </a:endParaRPr>
          </a:p>
        </p:txBody>
      </p:sp>
      <p:sp>
        <p:nvSpPr>
          <p:cNvPr id="2" name="TextBox 1">
            <a:extLst>
              <a:ext uri="{FF2B5EF4-FFF2-40B4-BE49-F238E27FC236}">
                <a16:creationId xmlns:a16="http://schemas.microsoft.com/office/drawing/2014/main" id="{318149DC-A3FB-BAA2-6F99-729884403241}"/>
              </a:ext>
            </a:extLst>
          </p:cNvPr>
          <p:cNvSpPr txBox="1"/>
          <p:nvPr/>
        </p:nvSpPr>
        <p:spPr>
          <a:xfrm>
            <a:off x="268356" y="2094271"/>
            <a:ext cx="10094844" cy="379656"/>
          </a:xfrm>
          <a:prstGeom prst="rect">
            <a:avLst/>
          </a:prstGeom>
          <a:noFill/>
        </p:spPr>
        <p:txBody>
          <a:bodyPr wrap="square" rtlCol="0">
            <a:spAutoFit/>
          </a:bodyPr>
          <a:lstStyle/>
          <a:p>
            <a:endParaRPr lang="en-IN" dirty="0"/>
          </a:p>
        </p:txBody>
      </p:sp>
      <p:sp>
        <p:nvSpPr>
          <p:cNvPr id="5" name="Rectangle 1">
            <a:extLst>
              <a:ext uri="{FF2B5EF4-FFF2-40B4-BE49-F238E27FC236}">
                <a16:creationId xmlns:a16="http://schemas.microsoft.com/office/drawing/2014/main" id="{7E459974-1808-B7EA-388E-BB9A1DF4E3D4}"/>
              </a:ext>
            </a:extLst>
          </p:cNvPr>
          <p:cNvSpPr>
            <a:spLocks noChangeArrowheads="1"/>
          </p:cNvSpPr>
          <p:nvPr/>
        </p:nvSpPr>
        <p:spPr bwMode="auto">
          <a:xfrm>
            <a:off x="722671" y="1860079"/>
            <a:ext cx="10746658" cy="39395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Consumers face overwhelming choices in the marketplace.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Difficult to distinguish genuinely eco-friendly products from those with misleading green claims.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Lack of uniform standards and transparency in product labeling.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Many products make unverified "green" claims without proof.</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This leads to a gap between consumer intent and reliable information.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Eco Product Recommender System was created to address this issue.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Uses data analysis and machine learning to suggest trustworthy eco-friendly alternatives.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Helps users make confident and sustainable purchasing decisions.</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873430"/>
            <a:ext cx="6102626" cy="584775"/>
          </a:xfrm>
          <a:prstGeom prst="rect">
            <a:avLst/>
          </a:prstGeom>
          <a:noFill/>
        </p:spPr>
        <p:txBody>
          <a:bodyPr wrap="square">
            <a:spAutoFit/>
          </a:bodyPr>
          <a:lstStyle/>
          <a:p>
            <a:r>
              <a:rPr lang="en-US" sz="3200" b="1" dirty="0">
                <a:solidFill>
                  <a:srgbClr val="213163"/>
                </a:solidFill>
              </a:rPr>
              <a:t>Objective</a:t>
            </a:r>
            <a:r>
              <a:rPr lang="en-US" sz="2000" b="1" dirty="0">
                <a:solidFill>
                  <a:srgbClr val="213163"/>
                </a:solidFill>
              </a:rPr>
              <a:t> </a:t>
            </a:r>
            <a:endParaRPr lang="en-IN" sz="2000" b="1" dirty="0">
              <a:solidFill>
                <a:srgbClr val="213163"/>
              </a:solidFill>
            </a:endParaRPr>
          </a:p>
        </p:txBody>
      </p:sp>
      <p:sp>
        <p:nvSpPr>
          <p:cNvPr id="4" name="Rectangle 1">
            <a:extLst>
              <a:ext uri="{FF2B5EF4-FFF2-40B4-BE49-F238E27FC236}">
                <a16:creationId xmlns:a16="http://schemas.microsoft.com/office/drawing/2014/main" id="{666EE06D-EE75-0393-CF87-D2B37984D616}"/>
              </a:ext>
            </a:extLst>
          </p:cNvPr>
          <p:cNvSpPr>
            <a:spLocks noChangeArrowheads="1"/>
          </p:cNvSpPr>
          <p:nvPr/>
        </p:nvSpPr>
        <p:spPr bwMode="auto">
          <a:xfrm>
            <a:off x="673242" y="1684110"/>
            <a:ext cx="10412896"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buNone/>
            </a:pPr>
            <a:r>
              <a:rPr lang="en-US" sz="2500" dirty="0"/>
              <a:t>The main objectives of the Eco Product Recommender project are as follows:</a:t>
            </a:r>
          </a:p>
          <a:p>
            <a:pPr algn="just">
              <a:buFont typeface="Arial" panose="020B0604020202020204" pitchFamily="34" charset="0"/>
              <a:buChar char="•"/>
            </a:pPr>
            <a:r>
              <a:rPr lang="en-US" sz="2500" dirty="0"/>
              <a:t>To build an intelligent recommendation system capable of identifying and suggesting environmentally sustainable products.</a:t>
            </a:r>
          </a:p>
          <a:p>
            <a:pPr algn="just">
              <a:buFont typeface="Arial" panose="020B0604020202020204" pitchFamily="34" charset="0"/>
              <a:buChar char="•"/>
            </a:pPr>
            <a:r>
              <a:rPr lang="en-US" sz="2500" dirty="0"/>
              <a:t>To process and analyze product information using machine learning algorithms, particularly natural language processing, to determine the eco-friendliness of products.</a:t>
            </a:r>
          </a:p>
          <a:p>
            <a:pPr algn="just">
              <a:buFont typeface="Arial" panose="020B0604020202020204" pitchFamily="34" charset="0"/>
              <a:buChar char="•"/>
            </a:pPr>
            <a:r>
              <a:rPr lang="en-US" sz="2500" dirty="0"/>
              <a:t>To evaluate the effectiveness of multiple models and choose the most accurate one for the classification task.</a:t>
            </a:r>
          </a:p>
          <a:p>
            <a:pPr algn="just">
              <a:buFont typeface="Arial" panose="020B0604020202020204" pitchFamily="34" charset="0"/>
              <a:buChar char="•"/>
            </a:pPr>
            <a:r>
              <a:rPr lang="en-US" sz="2500" dirty="0"/>
              <a:t>To ultimately aid consumers in reducing their environmental impact by promoting awareness and availability of green products.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35974" y="902106"/>
            <a:ext cx="7807348" cy="584775"/>
          </a:xfrm>
          <a:prstGeom prst="rect">
            <a:avLst/>
          </a:prstGeom>
          <a:noFill/>
        </p:spPr>
        <p:txBody>
          <a:bodyPr wrap="square">
            <a:spAutoFit/>
          </a:bodyPr>
          <a:lstStyle/>
          <a:p>
            <a:r>
              <a:rPr lang="en-US" sz="3200" b="1" dirty="0">
                <a:solidFill>
                  <a:srgbClr val="213163"/>
                </a:solidFill>
              </a:rPr>
              <a:t>Data Collection and Preparation</a:t>
            </a:r>
            <a:r>
              <a:rPr lang="en-US" sz="2000" b="1" dirty="0">
                <a:solidFill>
                  <a:srgbClr val="213163"/>
                </a:solidFill>
              </a:rPr>
              <a:t> </a:t>
            </a:r>
            <a:endParaRPr lang="en-IN" sz="2000" b="1" dirty="0">
              <a:solidFill>
                <a:srgbClr val="213163"/>
              </a:solidFill>
            </a:endParaRPr>
          </a:p>
        </p:txBody>
      </p:sp>
      <p:sp>
        <p:nvSpPr>
          <p:cNvPr id="4" name="Rectangle 2">
            <a:extLst>
              <a:ext uri="{FF2B5EF4-FFF2-40B4-BE49-F238E27FC236}">
                <a16:creationId xmlns:a16="http://schemas.microsoft.com/office/drawing/2014/main" id="{96F7C1A1-9A43-FE26-43FA-44898EF112EB}"/>
              </a:ext>
            </a:extLst>
          </p:cNvPr>
          <p:cNvSpPr>
            <a:spLocks noChangeArrowheads="1"/>
          </p:cNvSpPr>
          <p:nvPr/>
        </p:nvSpPr>
        <p:spPr bwMode="auto">
          <a:xfrm>
            <a:off x="1022020" y="3425082"/>
            <a:ext cx="10914341" cy="1369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lang="en-IN" sz="1800" b="1" dirty="0"/>
          </a:p>
          <a:p>
            <a:pPr marL="0" marR="0" lvl="0" indent="0" algn="l" defTabSz="914400" rtl="0" eaLnBrk="0" fontAlgn="base" latinLnBrk="0" hangingPunct="0">
              <a:lnSpc>
                <a:spcPct val="100000"/>
              </a:lnSpc>
              <a:spcBef>
                <a:spcPct val="0"/>
              </a:spcBef>
              <a:spcAft>
                <a:spcPct val="0"/>
              </a:spcAft>
              <a:buClrTx/>
              <a:buSzTx/>
              <a:tabLst/>
            </a:pPr>
            <a:endParaRPr lang="en-IN" sz="1800" b="1" dirty="0"/>
          </a:p>
          <a:p>
            <a:pPr marL="0" marR="0" lvl="0" indent="0" algn="l" defTabSz="914400" rtl="0" eaLnBrk="0" fontAlgn="base" latinLnBrk="0" hangingPunct="0">
              <a:lnSpc>
                <a:spcPct val="100000"/>
              </a:lnSpc>
              <a:spcBef>
                <a:spcPct val="0"/>
              </a:spcBef>
              <a:spcAft>
                <a:spcPct val="0"/>
              </a:spcAft>
              <a:buClrTx/>
              <a:buSzTx/>
              <a:tabLst/>
            </a:pPr>
            <a:endParaRPr lang="en-IN" sz="1800" b="1" dirty="0"/>
          </a:p>
          <a:p>
            <a:pPr marL="0" marR="0" lvl="0" indent="0" algn="l" defTabSz="914400" rtl="0" eaLnBrk="0" fontAlgn="base" latinLnBrk="0" hangingPunct="0">
              <a:lnSpc>
                <a:spcPct val="100000"/>
              </a:lnSpc>
              <a:spcBef>
                <a:spcPct val="0"/>
              </a:spcBef>
              <a:spcAft>
                <a:spcPct val="0"/>
              </a:spcAft>
              <a:buClrTx/>
              <a:buSzTx/>
              <a:tabLst/>
            </a:pPr>
            <a:endParaRPr kumimoji="0" lang="en-US" altLang="en-US" sz="2900" b="0" i="0" u="none" strike="noStrike" cap="none" normalizeH="0" baseline="0" dirty="0">
              <a:ln>
                <a:noFill/>
              </a:ln>
              <a:solidFill>
                <a:schemeClr val="tx1"/>
              </a:solidFill>
              <a:effectLst/>
              <a:latin typeface="Arial" panose="020B0604020202020204" pitchFamily="34" charset="0"/>
            </a:endParaRPr>
          </a:p>
        </p:txBody>
      </p:sp>
      <p:sp>
        <p:nvSpPr>
          <p:cNvPr id="2" name="Rectangle 1">
            <a:extLst>
              <a:ext uri="{FF2B5EF4-FFF2-40B4-BE49-F238E27FC236}">
                <a16:creationId xmlns:a16="http://schemas.microsoft.com/office/drawing/2014/main" id="{73DC3DF2-7F5D-358C-8156-310E163D0C25}"/>
              </a:ext>
            </a:extLst>
          </p:cNvPr>
          <p:cNvSpPr>
            <a:spLocks noChangeArrowheads="1"/>
          </p:cNvSpPr>
          <p:nvPr/>
        </p:nvSpPr>
        <p:spPr bwMode="auto">
          <a:xfrm>
            <a:off x="698091" y="1508756"/>
            <a:ext cx="1104162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Data Source:</a:t>
            </a:r>
            <a:r>
              <a:rPr kumimoji="0" lang="en-US" altLang="en-US" sz="2400" b="0" i="0" u="none" strike="noStrike" cap="none" normalizeH="0" baseline="0" dirty="0">
                <a:ln>
                  <a:noFill/>
                </a:ln>
                <a:solidFill>
                  <a:schemeClr val="tx1"/>
                </a:solidFill>
                <a:effectLst/>
                <a:latin typeface="Arial" panose="020B0604020202020204" pitchFamily="34" charset="0"/>
              </a:rPr>
              <a:t> Amazon Eco-Friendly Products dataset from Kaggle.</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Attributes Included:</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Unicode MS"/>
              </a:rPr>
              <a:t>                id</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title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name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category</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material</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brand</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Unicode MS"/>
              </a:rPr>
              <a:t>                price</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rating</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reviewsCount</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a:ln>
                  <a:noFill/>
                </a:ln>
                <a:solidFill>
                  <a:schemeClr val="tx1"/>
                </a:solidFill>
                <a:effectLst/>
                <a:latin typeface="Arial Unicode MS"/>
              </a:rPr>
              <a:t>description</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altLang="en-US" sz="2400" b="0" i="0" u="none" strike="noStrike" cap="none" normalizeH="0" baseline="0" dirty="0">
                <a:ln>
                  <a:noFill/>
                </a:ln>
                <a:solidFill>
                  <a:schemeClr val="tx1"/>
                </a:solidFill>
                <a:effectLst/>
                <a:latin typeface="Arial Unicode MS"/>
              </a:rPr>
              <a:t>                </a:t>
            </a:r>
            <a:r>
              <a:rPr kumimoji="0" lang="en-US" altLang="en-US" sz="2400" b="0" i="0" u="none" strike="noStrike" cap="none" normalizeH="0" baseline="0" dirty="0" err="1">
                <a:ln>
                  <a:noFill/>
                </a:ln>
                <a:solidFill>
                  <a:schemeClr val="tx1"/>
                </a:solidFill>
                <a:effectLst/>
                <a:latin typeface="Arial Unicode MS"/>
              </a:rPr>
              <a:t>url</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img_url</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inStock</a:t>
            </a:r>
            <a:r>
              <a:rPr kumimoji="0" lang="en-US" altLang="en-US" sz="2400" b="0" i="0" u="none" strike="noStrike" cap="none" normalizeH="0" baseline="0" dirty="0">
                <a:ln>
                  <a:noFill/>
                </a:ln>
                <a:solidFill>
                  <a:schemeClr val="tx1"/>
                </a:solidFill>
                <a:effectLst/>
              </a:rPr>
              <a:t>, </a:t>
            </a:r>
            <a:r>
              <a:rPr kumimoji="0" lang="en-US" altLang="en-US" sz="2400" b="0" i="0" u="none" strike="noStrike" cap="none" normalizeH="0" baseline="0" dirty="0" err="1">
                <a:ln>
                  <a:noFill/>
                </a:ln>
                <a:solidFill>
                  <a:schemeClr val="tx1"/>
                </a:solidFill>
                <a:effectLst/>
                <a:latin typeface="Arial Unicode MS"/>
              </a:rPr>
              <a:t>inStockText</a:t>
            </a:r>
            <a:r>
              <a:rPr kumimoji="0" lang="en-US" altLang="en-US" sz="2400" b="0" i="0" u="none" strike="noStrike" cap="none" normalizeH="0" baseline="0" dirty="0">
                <a:ln>
                  <a:noFill/>
                </a:ln>
                <a:solidFill>
                  <a:schemeClr val="tx1"/>
                </a:solidFill>
                <a:effectLst/>
              </a:rPr>
              <a:t>.</a:t>
            </a:r>
            <a:endParaRPr kumimoji="0" lang="en-US" altLang="en-US" sz="24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Cleaning Process:</a:t>
            </a:r>
            <a:r>
              <a:rPr kumimoji="0" lang="en-US" altLang="en-US" sz="2400" b="0" i="0" u="none" strike="noStrike" cap="none" normalizeH="0" baseline="0" dirty="0">
                <a:ln>
                  <a:noFill/>
                </a:ln>
                <a:solidFill>
                  <a:schemeClr val="tx1"/>
                </a:solidFill>
                <a:effectLst/>
                <a:latin typeface="Arial" panose="020B0604020202020204" pitchFamily="34" charset="0"/>
              </a:rPr>
              <a:t> Removed duplicates, handled missing values, and corrected inconsistencies.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Text Preprocessing:</a:t>
            </a:r>
            <a:r>
              <a:rPr kumimoji="0" lang="en-US" altLang="en-US" sz="2400" b="0" i="0" u="none" strike="noStrike" cap="none" normalizeH="0" baseline="0" dirty="0">
                <a:ln>
                  <a:noFill/>
                </a:ln>
                <a:solidFill>
                  <a:schemeClr val="tx1"/>
                </a:solidFill>
                <a:effectLst/>
                <a:latin typeface="Arial" panose="020B0604020202020204" pitchFamily="34" charset="0"/>
              </a:rPr>
              <a:t> Applied tokenization, </a:t>
            </a:r>
            <a:r>
              <a:rPr kumimoji="0" lang="en-US" altLang="en-US" sz="2400" b="0" i="0" u="none" strike="noStrike" cap="none" normalizeH="0" baseline="0" dirty="0" err="1">
                <a:ln>
                  <a:noFill/>
                </a:ln>
                <a:solidFill>
                  <a:schemeClr val="tx1"/>
                </a:solidFill>
                <a:effectLst/>
                <a:latin typeface="Arial" panose="020B0604020202020204" pitchFamily="34" charset="0"/>
              </a:rPr>
              <a:t>stopword</a:t>
            </a:r>
            <a:r>
              <a:rPr kumimoji="0" lang="en-US" altLang="en-US" sz="2400" b="0" i="0" u="none" strike="noStrike" cap="none" normalizeH="0" baseline="0" dirty="0">
                <a:ln>
                  <a:noFill/>
                </a:ln>
                <a:solidFill>
                  <a:schemeClr val="tx1"/>
                </a:solidFill>
                <a:effectLst/>
                <a:latin typeface="Arial" panose="020B0604020202020204" pitchFamily="34" charset="0"/>
              </a:rPr>
              <a:t> removal, stemming/lemmatization, and lowercase conversion.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Vectorization:</a:t>
            </a:r>
            <a:r>
              <a:rPr kumimoji="0" lang="en-US" altLang="en-US" sz="2400" b="0" i="0" u="none" strike="noStrike" cap="none" normalizeH="0" baseline="0" dirty="0">
                <a:ln>
                  <a:noFill/>
                </a:ln>
                <a:solidFill>
                  <a:schemeClr val="tx1"/>
                </a:solidFill>
                <a:effectLst/>
                <a:latin typeface="Arial" panose="020B0604020202020204" pitchFamily="34" charset="0"/>
              </a:rPr>
              <a:t> Used TF-IDF to transform text into meaningful numerical vectors.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Arial" panose="020B0604020202020204" pitchFamily="34" charset="0"/>
              </a:rPr>
              <a:t>Target Variable:</a:t>
            </a:r>
            <a:r>
              <a:rPr kumimoji="0" lang="en-US" altLang="en-US" sz="2400" b="0" i="0" u="none" strike="noStrike" cap="none" normalizeH="0" baseline="0" dirty="0">
                <a:ln>
                  <a:noFill/>
                </a:ln>
                <a:solidFill>
                  <a:schemeClr val="tx1"/>
                </a:solidFill>
                <a:effectLst/>
                <a:latin typeface="Arial" panose="020B0604020202020204" pitchFamily="34" charset="0"/>
              </a:rPr>
              <a:t> Binary label: eco-friendly (1) or not eco-friendly (0), used for classification.</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87035" y="889844"/>
            <a:ext cx="7355064" cy="584775"/>
          </a:xfrm>
          <a:prstGeom prst="rect">
            <a:avLst/>
          </a:prstGeom>
          <a:noFill/>
        </p:spPr>
        <p:txBody>
          <a:bodyPr wrap="square">
            <a:spAutoFit/>
          </a:bodyPr>
          <a:lstStyle/>
          <a:p>
            <a:r>
              <a:rPr lang="en-US" sz="3200" b="1" dirty="0">
                <a:solidFill>
                  <a:srgbClr val="213163"/>
                </a:solidFill>
              </a:rPr>
              <a:t>Proposed Solution (Methodology)</a:t>
            </a:r>
          </a:p>
        </p:txBody>
      </p:sp>
      <p:sp>
        <p:nvSpPr>
          <p:cNvPr id="2" name="Rectangle 1">
            <a:extLst>
              <a:ext uri="{FF2B5EF4-FFF2-40B4-BE49-F238E27FC236}">
                <a16:creationId xmlns:a16="http://schemas.microsoft.com/office/drawing/2014/main" id="{C47DF226-89B2-3F81-46B3-5CE5A8242104}"/>
              </a:ext>
            </a:extLst>
          </p:cNvPr>
          <p:cNvSpPr>
            <a:spLocks noChangeArrowheads="1"/>
          </p:cNvSpPr>
          <p:nvPr/>
        </p:nvSpPr>
        <p:spPr bwMode="auto">
          <a:xfrm>
            <a:off x="665018" y="1182231"/>
            <a:ext cx="11526982" cy="58631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The Eco Product Recommender System is a machine learning-based application.</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It promotes sustainable consumer behavior by recommending eco-friendly products.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Addresses the rising concerns of environmental degradation and the need for green practices.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Uses Natural Language Processing (NLP) and classification algorithms to analyze product data.</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Evaluates product descriptions, categories, and other features to identify eco-friendly items.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Aims to build a conscious marketplace where users can easily find and choose green products.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0" i="0" u="none" strike="noStrike" cap="none" normalizeH="0" baseline="0" dirty="0">
                <a:ln>
                  <a:noFill/>
                </a:ln>
                <a:solidFill>
                  <a:schemeClr val="tx1"/>
                </a:solidFill>
                <a:effectLst/>
                <a:latin typeface="Arial" panose="020B0604020202020204" pitchFamily="34" charset="0"/>
              </a:rPr>
              <a:t>Helps reduce users’ ecological footprint through smart recommendations.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5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6" y="860331"/>
            <a:ext cx="7697055" cy="584775"/>
          </a:xfrm>
          <a:prstGeom prst="rect">
            <a:avLst/>
          </a:prstGeom>
          <a:noFill/>
        </p:spPr>
        <p:txBody>
          <a:bodyPr wrap="square">
            <a:spAutoFit/>
          </a:bodyPr>
          <a:lstStyle/>
          <a:p>
            <a:r>
              <a:rPr lang="en-US" sz="3200" b="1" dirty="0">
                <a:solidFill>
                  <a:srgbClr val="213163"/>
                </a:solidFill>
              </a:rPr>
              <a:t>Model Performance Evaluation</a:t>
            </a:r>
          </a:p>
        </p:txBody>
      </p:sp>
      <p:sp>
        <p:nvSpPr>
          <p:cNvPr id="4" name="Rectangle 1">
            <a:extLst>
              <a:ext uri="{FF2B5EF4-FFF2-40B4-BE49-F238E27FC236}">
                <a16:creationId xmlns:a16="http://schemas.microsoft.com/office/drawing/2014/main" id="{B4B73836-DF33-7727-CCA7-D125AB69320A}"/>
              </a:ext>
            </a:extLst>
          </p:cNvPr>
          <p:cNvSpPr>
            <a:spLocks noChangeArrowheads="1"/>
          </p:cNvSpPr>
          <p:nvPr/>
        </p:nvSpPr>
        <p:spPr bwMode="auto">
          <a:xfrm>
            <a:off x="766916" y="1445106"/>
            <a:ext cx="11720051" cy="5093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Evaluation Metrics Used:</a:t>
            </a:r>
            <a:endParaRPr kumimoji="0" lang="en-US" altLang="en-US" sz="25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Accuracy:</a:t>
            </a:r>
            <a:r>
              <a:rPr kumimoji="0" lang="en-US" altLang="en-US" sz="2500" b="0" i="0" u="none" strike="noStrike" cap="none" normalizeH="0" baseline="0" dirty="0">
                <a:ln>
                  <a:noFill/>
                </a:ln>
                <a:solidFill>
                  <a:schemeClr val="tx1"/>
                </a:solidFill>
                <a:effectLst/>
                <a:latin typeface="Arial" panose="020B0604020202020204" pitchFamily="34" charset="0"/>
              </a:rPr>
              <a:t> Percentage of correct predictions over total predictions.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Precision:</a:t>
            </a:r>
            <a:r>
              <a:rPr kumimoji="0" lang="en-US" altLang="en-US" sz="2500" b="0" i="0" u="none" strike="noStrike" cap="none" normalizeH="0" baseline="0" dirty="0">
                <a:ln>
                  <a:noFill/>
                </a:ln>
                <a:solidFill>
                  <a:schemeClr val="tx1"/>
                </a:solidFill>
                <a:effectLst/>
                <a:latin typeface="Arial" panose="020B0604020202020204" pitchFamily="34" charset="0"/>
              </a:rPr>
              <a:t> How many selected items were relevant.</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Recall:</a:t>
            </a:r>
            <a:r>
              <a:rPr kumimoji="0" lang="en-US" altLang="en-US" sz="2500" b="0" i="0" u="none" strike="noStrike" cap="none" normalizeH="0" baseline="0" dirty="0">
                <a:ln>
                  <a:noFill/>
                </a:ln>
                <a:solidFill>
                  <a:schemeClr val="tx1"/>
                </a:solidFill>
                <a:effectLst/>
                <a:latin typeface="Arial" panose="020B0604020202020204" pitchFamily="34" charset="0"/>
              </a:rPr>
              <a:t> How many relevant items were selected.</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F1-Score:</a:t>
            </a:r>
            <a:r>
              <a:rPr kumimoji="0" lang="en-US" altLang="en-US" sz="2500" b="0" i="0" u="none" strike="noStrike" cap="none" normalizeH="0" baseline="0" dirty="0">
                <a:ln>
                  <a:noFill/>
                </a:ln>
                <a:solidFill>
                  <a:schemeClr val="tx1"/>
                </a:solidFill>
                <a:effectLst/>
                <a:latin typeface="Arial" panose="020B0604020202020204" pitchFamily="34" charset="0"/>
              </a:rPr>
              <a:t> Harmonic mean of precision and recall.</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Best Performing Model:</a:t>
            </a:r>
            <a:r>
              <a:rPr kumimoji="0" lang="en-US" altLang="en-US" sz="2500" b="0" i="0" u="none" strike="noStrike" cap="none" normalizeH="0" baseline="0" dirty="0">
                <a:ln>
                  <a:noFill/>
                </a:ln>
                <a:solidFill>
                  <a:schemeClr val="tx1"/>
                </a:solidFill>
                <a:effectLst/>
                <a:latin typeface="Arial" panose="020B0604020202020204" pitchFamily="34" charset="0"/>
              </a:rPr>
              <a:t> Random Forest Classifier</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Accuracy:</a:t>
            </a:r>
            <a:r>
              <a:rPr kumimoji="0" lang="en-US" altLang="en-US" sz="2500" b="0" i="0" u="none" strike="noStrike" cap="none" normalizeH="0" baseline="0" dirty="0">
                <a:ln>
                  <a:noFill/>
                </a:ln>
                <a:solidFill>
                  <a:schemeClr val="tx1"/>
                </a:solidFill>
                <a:effectLst/>
                <a:latin typeface="Arial" panose="020B0604020202020204" pitchFamily="34" charset="0"/>
              </a:rPr>
              <a:t> ~89%</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Precision and Recall:</a:t>
            </a:r>
            <a:r>
              <a:rPr kumimoji="0" lang="en-US" altLang="en-US" sz="2500" b="0" i="0" u="none" strike="noStrike" cap="none" normalizeH="0" baseline="0" dirty="0">
                <a:ln>
                  <a:noFill/>
                </a:ln>
                <a:solidFill>
                  <a:schemeClr val="tx1"/>
                </a:solidFill>
                <a:effectLst/>
                <a:latin typeface="Arial" panose="020B0604020202020204" pitchFamily="34" charset="0"/>
              </a:rPr>
              <a:t> Balanced, showing it can reliably detect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b="0" i="0" u="none" strike="noStrike" cap="none" normalizeH="0" baseline="0" dirty="0">
                <a:ln>
                  <a:noFill/>
                </a:ln>
                <a:solidFill>
                  <a:schemeClr val="tx1"/>
                </a:solidFill>
                <a:effectLst/>
                <a:latin typeface="Arial" panose="020B0604020202020204" pitchFamily="34" charset="0"/>
              </a:rPr>
              <a:t>eco-friendly products.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Confusion Matrix and Classification Report:</a:t>
            </a:r>
            <a:r>
              <a:rPr kumimoji="0" lang="en-US" altLang="en-US" sz="2500" b="0" i="0" u="none" strike="noStrike" cap="none" normalizeH="0" baseline="0" dirty="0">
                <a:ln>
                  <a:noFill/>
                </a:ln>
                <a:solidFill>
                  <a:schemeClr val="tx1"/>
                </a:solidFill>
                <a:effectLst/>
                <a:latin typeface="Arial" panose="020B0604020202020204" pitchFamily="34" charset="0"/>
              </a:rPr>
              <a:t> Provided insight into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b="0" i="0" u="none" strike="noStrike" cap="none" normalizeH="0" baseline="0" dirty="0">
                <a:ln>
                  <a:noFill/>
                </a:ln>
                <a:solidFill>
                  <a:schemeClr val="tx1"/>
                </a:solidFill>
                <a:effectLst/>
                <a:latin typeface="Arial" panose="020B0604020202020204" pitchFamily="34" charset="0"/>
              </a:rPr>
              <a:t>model behavior on different classes.</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500" b="1" i="0" u="none" strike="noStrike" cap="none" normalizeH="0" baseline="0" dirty="0">
                <a:ln>
                  <a:noFill/>
                </a:ln>
                <a:solidFill>
                  <a:schemeClr val="tx1"/>
                </a:solidFill>
                <a:effectLst/>
                <a:latin typeface="Arial" panose="020B0604020202020204" pitchFamily="34" charset="0"/>
              </a:rPr>
              <a:t>Conclusion:</a:t>
            </a:r>
            <a:r>
              <a:rPr kumimoji="0" lang="en-US" altLang="en-US" sz="2500" b="0" i="0" u="none" strike="noStrike" cap="none" normalizeH="0" baseline="0" dirty="0">
                <a:ln>
                  <a:noFill/>
                </a:ln>
                <a:solidFill>
                  <a:schemeClr val="tx1"/>
                </a:solidFill>
                <a:effectLst/>
                <a:latin typeface="Arial" panose="020B0604020202020204" pitchFamily="34" charset="0"/>
              </a:rPr>
              <a:t> Random Forest outperformed Logistic Regression and </a:t>
            </a:r>
          </a:p>
          <a:p>
            <a:pPr marL="0" marR="0" lvl="0" indent="0" algn="just" defTabSz="914400" rtl="0" eaLnBrk="0" fontAlgn="base" latinLnBrk="0" hangingPunct="0">
              <a:lnSpc>
                <a:spcPct val="100000"/>
              </a:lnSpc>
              <a:spcBef>
                <a:spcPct val="0"/>
              </a:spcBef>
              <a:spcAft>
                <a:spcPct val="0"/>
              </a:spcAft>
              <a:buClrTx/>
              <a:buSzTx/>
              <a:tabLst/>
            </a:pPr>
            <a:r>
              <a:rPr kumimoji="0" lang="en-US" altLang="en-US" sz="2500" b="0" i="0" u="none" strike="noStrike" cap="none" normalizeH="0" baseline="0" dirty="0">
                <a:ln>
                  <a:noFill/>
                </a:ln>
                <a:solidFill>
                  <a:schemeClr val="tx1"/>
                </a:solidFill>
                <a:effectLst/>
                <a:latin typeface="Arial" panose="020B0604020202020204" pitchFamily="34" charset="0"/>
              </a:rPr>
              <a:t>Decision Tree in terms of generalization and predictive power.</a:t>
            </a: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258FF0-4D3E-555E-E17C-63DCDCBA4A9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497EE16-4F61-F6F6-6872-0A90CEF96738}"/>
              </a:ext>
            </a:extLst>
          </p:cNvPr>
          <p:cNvSpPr txBox="1"/>
          <p:nvPr/>
        </p:nvSpPr>
        <p:spPr>
          <a:xfrm>
            <a:off x="149087" y="988151"/>
            <a:ext cx="7805210" cy="584775"/>
          </a:xfrm>
          <a:prstGeom prst="rect">
            <a:avLst/>
          </a:prstGeom>
          <a:noFill/>
        </p:spPr>
        <p:txBody>
          <a:bodyPr wrap="square">
            <a:spAutoFit/>
          </a:bodyPr>
          <a:lstStyle/>
          <a:p>
            <a:r>
              <a:rPr lang="en-US" sz="3200" b="1" dirty="0">
                <a:solidFill>
                  <a:srgbClr val="213163"/>
                </a:solidFill>
              </a:rPr>
              <a:t>Screenshots / Demonstration (video)</a:t>
            </a:r>
          </a:p>
        </p:txBody>
      </p:sp>
      <p:pic>
        <p:nvPicPr>
          <p:cNvPr id="2" name="Picture 1">
            <a:extLst>
              <a:ext uri="{FF2B5EF4-FFF2-40B4-BE49-F238E27FC236}">
                <a16:creationId xmlns:a16="http://schemas.microsoft.com/office/drawing/2014/main" id="{254CA616-98E7-517B-D6A5-7C35700CE3F4}"/>
              </a:ext>
            </a:extLst>
          </p:cNvPr>
          <p:cNvPicPr>
            <a:picLocks noChangeAspect="1"/>
          </p:cNvPicPr>
          <p:nvPr/>
        </p:nvPicPr>
        <p:blipFill>
          <a:blip r:embed="rId2"/>
          <a:stretch>
            <a:fillRect/>
          </a:stretch>
        </p:blipFill>
        <p:spPr>
          <a:xfrm>
            <a:off x="663893" y="1703556"/>
            <a:ext cx="10116962" cy="4923385"/>
          </a:xfrm>
          <a:prstGeom prst="rect">
            <a:avLst/>
          </a:prstGeom>
        </p:spPr>
      </p:pic>
    </p:spTree>
    <p:extLst>
      <p:ext uri="{BB962C8B-B14F-4D97-AF65-F5344CB8AC3E}">
        <p14:creationId xmlns:p14="http://schemas.microsoft.com/office/powerpoint/2010/main" val="157803295"/>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307</TotalTime>
  <Words>1019</Words>
  <Application>Microsoft Office PowerPoint</Application>
  <PresentationFormat>Widescreen</PresentationFormat>
  <Paragraphs>110</Paragraphs>
  <Slides>12</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Arial Unicode MS</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Swathi C</cp:lastModifiedBy>
  <cp:revision>23</cp:revision>
  <dcterms:created xsi:type="dcterms:W3CDTF">2024-12-31T09:40:01Z</dcterms:created>
  <dcterms:modified xsi:type="dcterms:W3CDTF">2025-05-06T10:23:41Z</dcterms:modified>
</cp:coreProperties>
</file>