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0b08c07fa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0b08c07fa_1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0b08c07fa_1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0b08c07fa_1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0b08c07fa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0b08c07fa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0b08c07fa_1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0b08c07fa_1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0b08c07fa_1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0b08c07fa_1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0b08c07fa_1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0b08c07fa_1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0b08c07fa_1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0b08c07fa_1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0b08c07fa_1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0b08c07fa_1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0b08c07fa_1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0b08c07fa_1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0b08c07fa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0b08c07fa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0b08c07fa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0b08c07fa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0b08c07fa_1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0b08c07fa_1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0b08c07fa_1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0b08c07fa_1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0b08c07fa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0b08c07fa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0b08c07fa_1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0b08c07fa_1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0b08c07fa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0b08c07fa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d1ec0d7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0d1ec0d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0d1ec0d7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0d1ec0d7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0d1ec0d7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0d1ec0d7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0b08c07fa_1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0b08c07fa_1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0b08c07fa_1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0b08c07fa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b08c07fa_1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b08c07fa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0b08c07fa_1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0b08c07fa_1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0b08c07fa_1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0b08c07fa_1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0b08c07fa_1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0b08c07fa_1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0b08c07fa_1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0b08c07fa_1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loud.google.com/bigtabl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IoT Platforms</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729450" y="1350175"/>
            <a:ext cx="7688700" cy="35148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Rules Engine processes </a:t>
            </a:r>
            <a:r>
              <a:rPr lang="en" sz="1800">
                <a:solidFill>
                  <a:srgbClr val="000000"/>
                </a:solidFill>
                <a:highlight>
                  <a:srgbClr val="FFFFFF"/>
                </a:highlight>
                <a:latin typeface="Georgia"/>
                <a:ea typeface="Georgia"/>
                <a:cs typeface="Georgia"/>
                <a:sym typeface="Georgia"/>
              </a:rPr>
              <a:t>Vetted messages and routes them either to a device or cloud AWS service.</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Device Shadow, </a:t>
            </a:r>
            <a:r>
              <a:rPr lang="en" sz="1800">
                <a:solidFill>
                  <a:srgbClr val="000000"/>
                </a:solidFill>
                <a:highlight>
                  <a:srgbClr val="FFFFFF"/>
                </a:highlight>
                <a:latin typeface="Georgia"/>
                <a:ea typeface="Georgia"/>
                <a:cs typeface="Georgia"/>
                <a:sym typeface="Georgia"/>
              </a:rPr>
              <a:t>stores the current or desired state of every device. So if the IoT device is offline or busy, cloud applications can still change its configuration or send commands to it. As soon as the device is back online, it synchronizes its final state with updates.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AWS IoT Core is the most popular choice among programmers.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Arial"/>
              <a:buChar char="●"/>
            </a:pPr>
            <a:r>
              <a:rPr lang="en" sz="1800">
                <a:solidFill>
                  <a:srgbClr val="000000"/>
                </a:solidFill>
                <a:highlight>
                  <a:srgbClr val="FFFFFF"/>
                </a:highlight>
                <a:latin typeface="Georgia"/>
                <a:ea typeface="Georgia"/>
                <a:cs typeface="Georgia"/>
                <a:sym typeface="Georgia"/>
              </a:rPr>
              <a:t>Amazon speeds up development by providing a large collection of templates along with a visual drag-and-drop tool called </a:t>
            </a:r>
            <a:r>
              <a:rPr b="1" lang="en" sz="1800">
                <a:solidFill>
                  <a:srgbClr val="000000"/>
                </a:solidFill>
                <a:highlight>
                  <a:srgbClr val="FFFFFF"/>
                </a:highlight>
                <a:latin typeface="Georgia"/>
                <a:ea typeface="Georgia"/>
                <a:cs typeface="Georgia"/>
                <a:sym typeface="Georgia"/>
              </a:rPr>
              <a:t>IoT Things Graph</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729450" y="1328750"/>
            <a:ext cx="7688700" cy="322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D3B45"/>
                </a:solidFill>
                <a:latin typeface="Georgia"/>
                <a:ea typeface="Georgia"/>
                <a:cs typeface="Georgia"/>
                <a:sym typeface="Georgia"/>
              </a:rPr>
              <a:t>It also offers additional services such as:</a:t>
            </a:r>
            <a:endParaRPr sz="1800">
              <a:solidFill>
                <a:srgbClr val="2D3B45"/>
              </a:solidFill>
              <a:latin typeface="Georgia"/>
              <a:ea typeface="Georgia"/>
              <a:cs typeface="Georgia"/>
              <a:sym typeface="Georgia"/>
            </a:endParaRPr>
          </a:p>
          <a:p>
            <a:pPr indent="-342900" lvl="0" marL="457200" rtl="0" algn="just">
              <a:spcBef>
                <a:spcPts val="1200"/>
              </a:spcBef>
              <a:spcAft>
                <a:spcPts val="0"/>
              </a:spcAft>
              <a:buClr>
                <a:srgbClr val="2D3B45"/>
              </a:buClr>
              <a:buSzPts val="1800"/>
              <a:buFont typeface="Georgia"/>
              <a:buChar char="●"/>
            </a:pPr>
            <a:r>
              <a:rPr b="1" lang="en" sz="1800">
                <a:solidFill>
                  <a:srgbClr val="2D3B45"/>
                </a:solidFill>
                <a:latin typeface="Georgia"/>
                <a:ea typeface="Georgia"/>
                <a:cs typeface="Georgia"/>
                <a:sym typeface="Georgia"/>
              </a:rPr>
              <a:t>AWS IoT Device Management: </a:t>
            </a:r>
            <a:r>
              <a:rPr lang="en" sz="1800">
                <a:solidFill>
                  <a:srgbClr val="2D3B45"/>
                </a:solidFill>
                <a:latin typeface="Georgia"/>
                <a:ea typeface="Georgia"/>
                <a:cs typeface="Georgia"/>
                <a:sym typeface="Georgia"/>
              </a:rPr>
              <a:t>To remotely organize, track, control and update</a:t>
            </a:r>
            <a:endParaRPr sz="1800">
              <a:solidFill>
                <a:srgbClr val="2D3B45"/>
              </a:solidFill>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b="1" lang="en" sz="1800">
                <a:solidFill>
                  <a:srgbClr val="2D3B45"/>
                </a:solidFill>
                <a:highlight>
                  <a:srgbClr val="FFFFFF"/>
                </a:highlight>
                <a:latin typeface="Georgia"/>
                <a:ea typeface="Georgia"/>
                <a:cs typeface="Georgia"/>
                <a:sym typeface="Georgia"/>
              </a:rPr>
              <a:t>AWS IoT Device Defender:</a:t>
            </a:r>
            <a:r>
              <a:rPr lang="en" sz="1800">
                <a:solidFill>
                  <a:srgbClr val="2D3B45"/>
                </a:solidFill>
                <a:highlight>
                  <a:srgbClr val="FFFFFF"/>
                </a:highlight>
                <a:latin typeface="Georgia"/>
                <a:ea typeface="Georgia"/>
                <a:cs typeface="Georgia"/>
                <a:sym typeface="Georgia"/>
              </a:rPr>
              <a:t> To </a:t>
            </a:r>
            <a:r>
              <a:rPr lang="en" sz="1800">
                <a:solidFill>
                  <a:srgbClr val="000000"/>
                </a:solidFill>
                <a:highlight>
                  <a:srgbClr val="FFFFFF"/>
                </a:highlight>
                <a:latin typeface="Georgia"/>
                <a:ea typeface="Georgia"/>
                <a:cs typeface="Georgia"/>
                <a:sym typeface="Georgia"/>
              </a:rPr>
              <a:t>continuously check IoT configurations against security requirements and send alerts</a:t>
            </a:r>
            <a:endParaRPr sz="1800">
              <a:solidFill>
                <a:srgbClr val="2D3B45"/>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b="1" lang="en" sz="1800">
                <a:solidFill>
                  <a:srgbClr val="2D3B45"/>
                </a:solidFill>
                <a:highlight>
                  <a:srgbClr val="FFFFFF"/>
                </a:highlight>
                <a:latin typeface="Georgia"/>
                <a:ea typeface="Georgia"/>
                <a:cs typeface="Georgia"/>
                <a:sym typeface="Georgia"/>
              </a:rPr>
              <a:t>AWS IoT Events:</a:t>
            </a:r>
            <a:r>
              <a:rPr lang="en" sz="1800">
                <a:solidFill>
                  <a:srgbClr val="2D3B45"/>
                </a:solidFill>
                <a:highlight>
                  <a:srgbClr val="FFFFFF"/>
                </a:highlight>
                <a:latin typeface="Georgia"/>
                <a:ea typeface="Georgia"/>
                <a:cs typeface="Georgia"/>
                <a:sym typeface="Georgia"/>
              </a:rPr>
              <a:t> </a:t>
            </a:r>
            <a:r>
              <a:rPr lang="en" sz="1800">
                <a:solidFill>
                  <a:srgbClr val="000000"/>
                </a:solidFill>
                <a:highlight>
                  <a:srgbClr val="FFFFFF"/>
                </a:highlight>
                <a:latin typeface="Georgia"/>
                <a:ea typeface="Georgia"/>
                <a:cs typeface="Georgia"/>
                <a:sym typeface="Georgia"/>
              </a:rPr>
              <a:t>To identify complicated changes in equipment behavior across all devices</a:t>
            </a:r>
            <a:endParaRPr sz="1800">
              <a:solidFill>
                <a:srgbClr val="2D3B45"/>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b="1" lang="en" sz="1800">
                <a:solidFill>
                  <a:srgbClr val="2D3B45"/>
                </a:solidFill>
                <a:highlight>
                  <a:srgbClr val="FFFFFF"/>
                </a:highlight>
                <a:latin typeface="Georgia"/>
                <a:ea typeface="Georgia"/>
                <a:cs typeface="Georgia"/>
                <a:sym typeface="Georgia"/>
              </a:rPr>
              <a:t>AWS SiteWise: </a:t>
            </a:r>
            <a:r>
              <a:rPr lang="en" sz="1800">
                <a:solidFill>
                  <a:srgbClr val="000000"/>
                </a:solidFill>
                <a:highlight>
                  <a:srgbClr val="FFFFFF"/>
                </a:highlight>
                <a:latin typeface="Georgia"/>
                <a:ea typeface="Georgia"/>
                <a:cs typeface="Georgia"/>
                <a:sym typeface="Georgia"/>
              </a:rPr>
              <a:t>To collect and organize data at an industrial level.</a:t>
            </a:r>
            <a:endParaRPr sz="1800">
              <a:solidFill>
                <a:srgbClr val="2D3B45"/>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b="1" lang="en" sz="1800">
                <a:solidFill>
                  <a:srgbClr val="2D3B45"/>
                </a:solidFill>
                <a:highlight>
                  <a:srgbClr val="FFFFFF"/>
                </a:highlight>
                <a:latin typeface="Georgia"/>
                <a:ea typeface="Georgia"/>
                <a:cs typeface="Georgia"/>
                <a:sym typeface="Georgia"/>
              </a:rPr>
              <a:t>AWS IoT 1-Click: </a:t>
            </a:r>
            <a:r>
              <a:rPr lang="en" sz="1800">
                <a:solidFill>
                  <a:srgbClr val="000000"/>
                </a:solidFill>
                <a:highlight>
                  <a:srgbClr val="FFFFFF"/>
                </a:highlight>
                <a:latin typeface="Georgia"/>
                <a:ea typeface="Georgia"/>
                <a:cs typeface="Georgia"/>
                <a:sym typeface="Georgia"/>
              </a:rPr>
              <a:t> To make a group of devices perform specific actions at a </a:t>
            </a:r>
            <a:r>
              <a:rPr lang="en" sz="1800">
                <a:solidFill>
                  <a:srgbClr val="000000"/>
                </a:solidFill>
                <a:highlight>
                  <a:srgbClr val="FFFFFF"/>
                </a:highlight>
                <a:latin typeface="Georgia"/>
                <a:ea typeface="Georgia"/>
                <a:cs typeface="Georgia"/>
                <a:sym typeface="Georgia"/>
              </a:rPr>
              <a:t>single</a:t>
            </a:r>
            <a:r>
              <a:rPr lang="en" sz="1800">
                <a:solidFill>
                  <a:srgbClr val="000000"/>
                </a:solidFill>
                <a:highlight>
                  <a:srgbClr val="FFFFFF"/>
                </a:highlight>
                <a:latin typeface="Georgia"/>
                <a:ea typeface="Georgia"/>
                <a:cs typeface="Georgia"/>
                <a:sym typeface="Georgia"/>
              </a:rPr>
              <a:t> click.</a:t>
            </a:r>
            <a:endParaRPr sz="1800">
              <a:solidFill>
                <a:srgbClr val="2D3B45"/>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900"/>
              </a:spcBef>
              <a:spcAft>
                <a:spcPts val="0"/>
              </a:spcAft>
              <a:buNone/>
            </a:pPr>
            <a:r>
              <a:rPr lang="en" sz="3150">
                <a:solidFill>
                  <a:srgbClr val="000000"/>
                </a:solidFill>
                <a:highlight>
                  <a:srgbClr val="FFFFFF"/>
                </a:highlight>
                <a:latin typeface="Georgia"/>
                <a:ea typeface="Georgia"/>
                <a:cs typeface="Georgia"/>
                <a:sym typeface="Georgia"/>
              </a:rPr>
              <a:t>Cisco IoT:</a:t>
            </a:r>
            <a:endParaRPr sz="3150">
              <a:solidFill>
                <a:srgbClr val="000000"/>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p>
        </p:txBody>
      </p:sp>
      <p:sp>
        <p:nvSpPr>
          <p:cNvPr id="146" name="Google Shape;146;p24"/>
          <p:cNvSpPr txBox="1"/>
          <p:nvPr>
            <p:ph idx="1" type="body"/>
          </p:nvPr>
        </p:nvSpPr>
        <p:spPr>
          <a:xfrm>
            <a:off x="729450" y="1853850"/>
            <a:ext cx="7688700" cy="2796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Cisco is currently leading the IoT market in terms of edge infrastructure development.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Arial"/>
              <a:buChar char="●"/>
            </a:pPr>
            <a:r>
              <a:rPr lang="en" sz="1800">
                <a:solidFill>
                  <a:srgbClr val="000000"/>
                </a:solidFill>
                <a:highlight>
                  <a:srgbClr val="FFFFFF"/>
                </a:highlight>
                <a:latin typeface="Georgia"/>
                <a:ea typeface="Georgia"/>
                <a:cs typeface="Georgia"/>
                <a:sym typeface="Georgia"/>
              </a:rPr>
              <a:t>Over 67,000 customers take advantage of two Cisco IoT platforms:</a:t>
            </a:r>
            <a:r>
              <a:rPr b="1" lang="en" sz="1800">
                <a:solidFill>
                  <a:srgbClr val="000000"/>
                </a:solidFill>
                <a:highlight>
                  <a:srgbClr val="FFFFFF"/>
                </a:highlight>
                <a:latin typeface="Georgia"/>
                <a:ea typeface="Georgia"/>
                <a:cs typeface="Georgia"/>
                <a:sym typeface="Georgia"/>
              </a:rPr>
              <a:t> IoT Control Center </a:t>
            </a:r>
            <a:r>
              <a:rPr lang="en" sz="1800">
                <a:solidFill>
                  <a:srgbClr val="000000"/>
                </a:solidFill>
                <a:highlight>
                  <a:srgbClr val="FFFFFF"/>
                </a:highlight>
                <a:latin typeface="Georgia"/>
                <a:ea typeface="Georgia"/>
                <a:cs typeface="Georgia"/>
                <a:sym typeface="Georgia"/>
              </a:rPr>
              <a:t>and </a:t>
            </a:r>
            <a:r>
              <a:rPr b="1" lang="en" sz="1800">
                <a:solidFill>
                  <a:srgbClr val="000000"/>
                </a:solidFill>
                <a:highlight>
                  <a:srgbClr val="FFFFFF"/>
                </a:highlight>
                <a:latin typeface="Georgia"/>
                <a:ea typeface="Georgia"/>
                <a:cs typeface="Georgia"/>
                <a:sym typeface="Georgia"/>
              </a:rPr>
              <a:t>Kinetic Operations Platform</a:t>
            </a:r>
            <a:r>
              <a:rPr lang="en" sz="1800">
                <a:solidFill>
                  <a:srgbClr val="000000"/>
                </a:solidFill>
                <a:highlight>
                  <a:srgbClr val="FFFFFF"/>
                </a:highlight>
                <a:latin typeface="Georgia"/>
                <a:ea typeface="Georgia"/>
                <a:cs typeface="Georgia"/>
                <a:sym typeface="Georgia"/>
              </a:rPr>
              <a:t> for both cellular and non-cellular devices.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SzPts val="1800"/>
              <a:buFont typeface="Georgia"/>
              <a:buChar char="●"/>
            </a:pPr>
            <a:r>
              <a:rPr lang="en" sz="1800">
                <a:solidFill>
                  <a:srgbClr val="000000"/>
                </a:solidFill>
                <a:highlight>
                  <a:srgbClr val="FFFFFF"/>
                </a:highlight>
                <a:latin typeface="Georgia"/>
                <a:ea typeface="Georgia"/>
                <a:cs typeface="Georgia"/>
                <a:sym typeface="Georgia"/>
              </a:rPr>
              <a:t>Cisco IoT Control Center is the largest cellular connectivity platform servicing over 160 million mobile devices and 29,000 enterprise-grade customers worldwide.</a:t>
            </a:r>
            <a:endParaRPr sz="1800">
              <a:solidFill>
                <a:srgbClr val="000000"/>
              </a:solidFill>
              <a:highlight>
                <a:srgbClr val="FFFFFF"/>
              </a:highlight>
              <a:latin typeface="Georgia"/>
              <a:ea typeface="Georgia"/>
              <a:cs typeface="Georgia"/>
              <a:sym typeface="Georgia"/>
            </a:endParaRPr>
          </a:p>
          <a:p>
            <a:pPr indent="0" lvl="0" marL="0" rtl="0" algn="just">
              <a:spcBef>
                <a:spcPts val="800"/>
              </a:spcBef>
              <a:spcAft>
                <a:spcPts val="1200"/>
              </a:spcAft>
              <a:buNone/>
            </a:pPr>
            <a:r>
              <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727650" y="1441200"/>
            <a:ext cx="7688700" cy="3209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highlight>
                  <a:srgbClr val="FFFFFF"/>
                </a:highlight>
                <a:latin typeface="Georgia"/>
                <a:ea typeface="Georgia"/>
                <a:cs typeface="Georgia"/>
                <a:sym typeface="Georgia"/>
              </a:rPr>
              <a:t>Connectivity capabilities of IoT Control Center:</a:t>
            </a:r>
            <a:endParaRPr sz="1800">
              <a:solidFill>
                <a:srgbClr val="000000"/>
              </a:solidFill>
              <a:highlight>
                <a:srgbClr val="FFFFFF"/>
              </a:highlight>
              <a:latin typeface="Georgia"/>
              <a:ea typeface="Georgia"/>
              <a:cs typeface="Georgia"/>
              <a:sym typeface="Georgia"/>
            </a:endParaRPr>
          </a:p>
          <a:p>
            <a:pPr indent="-342900" lvl="0" marL="457200" rtl="0" algn="just">
              <a:spcBef>
                <a:spcPts val="1200"/>
              </a:spcBef>
              <a:spcAft>
                <a:spcPts val="0"/>
              </a:spcAft>
              <a:buSzPts val="1800"/>
              <a:buFont typeface="Georgia"/>
              <a:buChar char="●"/>
            </a:pPr>
            <a:r>
              <a:rPr b="1" lang="en" sz="1800">
                <a:solidFill>
                  <a:srgbClr val="000000"/>
                </a:solidFill>
                <a:highlight>
                  <a:srgbClr val="FFFFFF"/>
                </a:highlight>
                <a:latin typeface="Georgia"/>
                <a:ea typeface="Georgia"/>
                <a:cs typeface="Georgia"/>
                <a:sym typeface="Georgia"/>
              </a:rPr>
              <a:t>Machine learning: </a:t>
            </a:r>
            <a:r>
              <a:rPr lang="en" sz="1800">
                <a:solidFill>
                  <a:srgbClr val="000000"/>
                </a:solidFill>
                <a:highlight>
                  <a:srgbClr val="FFFFFF"/>
                </a:highlight>
                <a:latin typeface="Georgia"/>
                <a:ea typeface="Georgia"/>
                <a:cs typeface="Georgia"/>
                <a:sym typeface="Georgia"/>
              </a:rPr>
              <a:t>Analyzes 3 billion events a day to improve connectivity management, identify anomalies, proactively address issues, increasing security.</a:t>
            </a:r>
            <a:endParaRPr b="1"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b="1" lang="en" sz="1800">
                <a:solidFill>
                  <a:srgbClr val="000000"/>
                </a:solidFill>
                <a:highlight>
                  <a:srgbClr val="FFFFFF"/>
                </a:highlight>
                <a:latin typeface="Georgia"/>
                <a:ea typeface="Georgia"/>
                <a:cs typeface="Georgia"/>
                <a:sym typeface="Georgia"/>
              </a:rPr>
              <a:t>eSIM as a service: </a:t>
            </a:r>
            <a:r>
              <a:rPr lang="en" sz="1800">
                <a:solidFill>
                  <a:srgbClr val="000000"/>
                </a:solidFill>
                <a:highlight>
                  <a:srgbClr val="FFFFFF"/>
                </a:highlight>
                <a:latin typeface="Georgia"/>
                <a:ea typeface="Georgia"/>
                <a:cs typeface="Georgia"/>
                <a:sym typeface="Georgia"/>
              </a:rPr>
              <a:t>simplifies SIM portability between different operators worldwide. allows for creating the local profile of a SIM card embedded in an IoT device</a:t>
            </a:r>
            <a:endParaRPr b="1"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b="1" lang="en" sz="1800">
                <a:solidFill>
                  <a:srgbClr val="000000"/>
                </a:solidFill>
                <a:highlight>
                  <a:srgbClr val="FFFFFF"/>
                </a:highlight>
                <a:latin typeface="Georgia"/>
                <a:ea typeface="Georgia"/>
                <a:cs typeface="Georgia"/>
                <a:sym typeface="Georgia"/>
              </a:rPr>
              <a:t>5G readiness: </a:t>
            </a:r>
            <a:r>
              <a:rPr lang="en" sz="1800">
                <a:solidFill>
                  <a:srgbClr val="000000"/>
                </a:solidFill>
                <a:highlight>
                  <a:srgbClr val="FFFFFF"/>
                </a:highlight>
                <a:latin typeface="Georgia"/>
                <a:ea typeface="Georgia"/>
                <a:cs typeface="Georgia"/>
                <a:sym typeface="Georgia"/>
              </a:rPr>
              <a:t>Supports 5G non-standalone (NSA) resting upon the existing 4G infrastructure.</a:t>
            </a:r>
            <a:endParaRPr b="1"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727650" y="1285900"/>
            <a:ext cx="7688700" cy="365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Georgia"/>
              <a:buChar char="●"/>
            </a:pPr>
            <a:r>
              <a:rPr b="1" lang="en" sz="2000">
                <a:solidFill>
                  <a:srgbClr val="000000"/>
                </a:solidFill>
                <a:highlight>
                  <a:srgbClr val="FFFFFF"/>
                </a:highlight>
                <a:latin typeface="Georgia"/>
                <a:ea typeface="Georgia"/>
                <a:cs typeface="Georgia"/>
                <a:sym typeface="Georgia"/>
              </a:rPr>
              <a:t>Cisco Kinetic </a:t>
            </a:r>
            <a:r>
              <a:rPr lang="en" sz="1800">
                <a:solidFill>
                  <a:srgbClr val="000000"/>
                </a:solidFill>
                <a:highlight>
                  <a:srgbClr val="FFFFFF"/>
                </a:highlight>
                <a:latin typeface="Georgia"/>
                <a:ea typeface="Georgia"/>
                <a:cs typeface="Georgia"/>
                <a:sym typeface="Georgia"/>
              </a:rPr>
              <a:t>comprises three components teamed up to connect devices of any type and manage data both at the edge of the network and in the cloud, compatible with Cisco networking hardware. </a:t>
            </a:r>
            <a:endParaRPr sz="1800">
              <a:solidFill>
                <a:srgbClr val="000000"/>
              </a:solidFill>
              <a:highlight>
                <a:srgbClr val="FFFFFF"/>
              </a:highlight>
              <a:latin typeface="Georgia"/>
              <a:ea typeface="Georgia"/>
              <a:cs typeface="Georgia"/>
              <a:sym typeface="Georgia"/>
            </a:endParaRPr>
          </a:p>
          <a:p>
            <a:pPr indent="-342900" lvl="0" marL="457200" rtl="0" algn="just">
              <a:lnSpc>
                <a:spcPct val="115000"/>
              </a:lnSpc>
              <a:spcBef>
                <a:spcPts val="0"/>
              </a:spcBef>
              <a:spcAft>
                <a:spcPts val="0"/>
              </a:spcAft>
              <a:buClr>
                <a:srgbClr val="000000"/>
              </a:buClr>
              <a:buSzPts val="1800"/>
              <a:buFont typeface="Georgia"/>
              <a:buChar char="●"/>
            </a:pPr>
            <a:r>
              <a:rPr b="1" lang="en" sz="1800">
                <a:solidFill>
                  <a:srgbClr val="000000"/>
                </a:solidFill>
                <a:highlight>
                  <a:srgbClr val="FFFFFF"/>
                </a:highlight>
                <a:latin typeface="Georgia"/>
                <a:ea typeface="Georgia"/>
                <a:cs typeface="Georgia"/>
                <a:sym typeface="Georgia"/>
              </a:rPr>
              <a:t>The Gateway Management Module</a:t>
            </a:r>
            <a:r>
              <a:rPr lang="en" sz="1800">
                <a:solidFill>
                  <a:srgbClr val="000000"/>
                </a:solidFill>
                <a:highlight>
                  <a:srgbClr val="FFFFFF"/>
                </a:highlight>
                <a:latin typeface="Georgia"/>
                <a:ea typeface="Georgia"/>
                <a:cs typeface="Georgia"/>
                <a:sym typeface="Georgia"/>
              </a:rPr>
              <a:t> monitors industrial gateways and enables their remote configuration.</a:t>
            </a:r>
            <a:endParaRPr sz="1800">
              <a:solidFill>
                <a:srgbClr val="000000"/>
              </a:solidFill>
              <a:highlight>
                <a:srgbClr val="FFFFFF"/>
              </a:highlight>
              <a:latin typeface="Georgia"/>
              <a:ea typeface="Georgia"/>
              <a:cs typeface="Georgia"/>
              <a:sym typeface="Georgia"/>
            </a:endParaRPr>
          </a:p>
          <a:p>
            <a:pPr indent="-342900" lvl="0" marL="457200" rtl="0" algn="just">
              <a:lnSpc>
                <a:spcPct val="115000"/>
              </a:lnSpc>
              <a:spcBef>
                <a:spcPts val="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The Edge and Fog Processing Module </a:t>
            </a:r>
            <a:r>
              <a:rPr lang="en" sz="1800">
                <a:solidFill>
                  <a:srgbClr val="000000"/>
                </a:solidFill>
                <a:highlight>
                  <a:srgbClr val="FFFFFF"/>
                </a:highlight>
                <a:latin typeface="Georgia"/>
                <a:ea typeface="Georgia"/>
                <a:cs typeface="Georgia"/>
                <a:sym typeface="Georgia"/>
              </a:rPr>
              <a:t>pushes selected data management processes from the cloud to nodes and devices closer to data sources.</a:t>
            </a:r>
            <a:endParaRPr sz="1800">
              <a:solidFill>
                <a:srgbClr val="000000"/>
              </a:solidFill>
              <a:highlight>
                <a:srgbClr val="FFFFFF"/>
              </a:highlight>
              <a:latin typeface="Georgia"/>
              <a:ea typeface="Georgia"/>
              <a:cs typeface="Georgia"/>
              <a:sym typeface="Georgia"/>
            </a:endParaRPr>
          </a:p>
          <a:p>
            <a:pPr indent="-342900" lvl="0" marL="457200" rtl="0" algn="just">
              <a:lnSpc>
                <a:spcPct val="115000"/>
              </a:lnSpc>
              <a:spcBef>
                <a:spcPts val="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The Data Control Module </a:t>
            </a:r>
            <a:r>
              <a:rPr lang="en" sz="1800">
                <a:solidFill>
                  <a:srgbClr val="000000"/>
                </a:solidFill>
                <a:highlight>
                  <a:srgbClr val="FFFFFF"/>
                </a:highlight>
                <a:latin typeface="Georgia"/>
                <a:ea typeface="Georgia"/>
                <a:cs typeface="Georgia"/>
                <a:sym typeface="Georgia"/>
              </a:rPr>
              <a:t>moves data from devices to cloud-based applications, ensuring that the right information will reach the right place. </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729450" y="1393025"/>
            <a:ext cx="7688700" cy="313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000000"/>
                </a:solidFill>
                <a:highlight>
                  <a:srgbClr val="FFFFFF"/>
                </a:highlight>
                <a:latin typeface="Georgia"/>
                <a:ea typeface="Georgia"/>
                <a:cs typeface="Georgia"/>
                <a:sym typeface="Georgia"/>
              </a:rPr>
              <a:t>The software part of Cisco’s edge computing offers two major solutions.</a:t>
            </a:r>
            <a:endParaRPr sz="1800">
              <a:solidFill>
                <a:srgbClr val="000000"/>
              </a:solidFill>
              <a:highlight>
                <a:srgbClr val="FFFFFF"/>
              </a:highlight>
              <a:latin typeface="Georgia"/>
              <a:ea typeface="Georgia"/>
              <a:cs typeface="Georgia"/>
              <a:sym typeface="Georgia"/>
            </a:endParaRPr>
          </a:p>
          <a:p>
            <a:pPr indent="-342900" lvl="0" marL="457200" rtl="0" algn="just">
              <a:spcBef>
                <a:spcPts val="1200"/>
              </a:spcBef>
              <a:spcAft>
                <a:spcPts val="0"/>
              </a:spcAft>
              <a:buClr>
                <a:srgbClr val="000000"/>
              </a:buClr>
              <a:buSzPts val="1800"/>
              <a:buFont typeface="Georgia"/>
              <a:buChar char="●"/>
            </a:pPr>
            <a:r>
              <a:rPr b="1" lang="en" sz="1800">
                <a:solidFill>
                  <a:srgbClr val="000000"/>
                </a:solidFill>
                <a:highlight>
                  <a:srgbClr val="FFFFFF"/>
                </a:highlight>
                <a:latin typeface="Georgia"/>
                <a:ea typeface="Georgia"/>
                <a:cs typeface="Georgia"/>
                <a:sym typeface="Georgia"/>
              </a:rPr>
              <a:t>Cisco IOx</a:t>
            </a:r>
            <a:r>
              <a:rPr lang="en" sz="1800">
                <a:solidFill>
                  <a:srgbClr val="000000"/>
                </a:solidFill>
                <a:highlight>
                  <a:srgbClr val="FFFFFF"/>
                </a:highlight>
                <a:latin typeface="Georgia"/>
                <a:ea typeface="Georgia"/>
                <a:cs typeface="Georgia"/>
                <a:sym typeface="Georgia"/>
              </a:rPr>
              <a:t>, a Linux-based environment to manage fog applications over the network. Cisco provides development tools and guidelines for app building within the IOx ecosystem.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b="1" lang="en" sz="1800">
                <a:solidFill>
                  <a:srgbClr val="000000"/>
                </a:solidFill>
                <a:highlight>
                  <a:srgbClr val="FFFFFF"/>
                </a:highlight>
                <a:latin typeface="Georgia"/>
                <a:ea typeface="Georgia"/>
                <a:cs typeface="Georgia"/>
                <a:sym typeface="Georgia"/>
              </a:rPr>
              <a:t>Cisco Edge Intelligence</a:t>
            </a:r>
            <a:r>
              <a:rPr lang="en" sz="1800">
                <a:solidFill>
                  <a:srgbClr val="000000"/>
                </a:solidFill>
                <a:highlight>
                  <a:srgbClr val="FFFFFF"/>
                </a:highlight>
                <a:latin typeface="Georgia"/>
                <a:ea typeface="Georgia"/>
                <a:cs typeface="Georgia"/>
                <a:sym typeface="Georgia"/>
              </a:rPr>
              <a:t>, designed to extract data from nodes, analyze and then send it to the right applications for further processing and getting insights. The solution also comes pre-integrated with Software AG Cloud and Quantela, smart city automation and AI platform.</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900"/>
              </a:spcBef>
              <a:spcAft>
                <a:spcPts val="0"/>
              </a:spcAft>
              <a:buNone/>
            </a:pPr>
            <a:r>
              <a:rPr lang="en" sz="2650">
                <a:solidFill>
                  <a:srgbClr val="000000"/>
                </a:solidFill>
                <a:highlight>
                  <a:srgbClr val="FFFFFF"/>
                </a:highlight>
                <a:latin typeface="Georgia"/>
                <a:ea typeface="Georgia"/>
                <a:cs typeface="Georgia"/>
                <a:sym typeface="Georgia"/>
              </a:rPr>
              <a:t>Google Cloud IoT:</a:t>
            </a:r>
            <a:endParaRPr sz="2650">
              <a:solidFill>
                <a:srgbClr val="000000"/>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p>
        </p:txBody>
      </p:sp>
      <p:sp>
        <p:nvSpPr>
          <p:cNvPr id="167" name="Google Shape;167;p28"/>
          <p:cNvSpPr txBox="1"/>
          <p:nvPr>
            <p:ph idx="1" type="body"/>
          </p:nvPr>
        </p:nvSpPr>
        <p:spPr>
          <a:xfrm>
            <a:off x="729450" y="1853850"/>
            <a:ext cx="7688700" cy="322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Arial"/>
              <a:buChar char="●"/>
            </a:pPr>
            <a:r>
              <a:rPr lang="en" sz="1800">
                <a:solidFill>
                  <a:srgbClr val="000000"/>
                </a:solidFill>
                <a:highlight>
                  <a:srgbClr val="FFFFFF"/>
                </a:highlight>
                <a:latin typeface="Georgia"/>
                <a:ea typeface="Georgia"/>
                <a:cs typeface="Georgia"/>
                <a:sym typeface="Georgia"/>
              </a:rPr>
              <a:t>The IoT suite from the most popular search engine Google is centered around its product </a:t>
            </a:r>
            <a:r>
              <a:rPr b="1" lang="en" sz="1800">
                <a:solidFill>
                  <a:srgbClr val="000000"/>
                </a:solidFill>
                <a:highlight>
                  <a:srgbClr val="FFFFFF"/>
                </a:highlight>
                <a:latin typeface="Georgia"/>
                <a:ea typeface="Georgia"/>
                <a:cs typeface="Georgia"/>
                <a:sym typeface="Georgia"/>
              </a:rPr>
              <a:t>Cloud IoT Core</a:t>
            </a:r>
            <a:r>
              <a:rPr lang="en" sz="1800">
                <a:solidFill>
                  <a:srgbClr val="000000"/>
                </a:solidFill>
                <a:highlight>
                  <a:srgbClr val="FFFFFF"/>
                </a:highlight>
                <a:latin typeface="Georgia"/>
                <a:ea typeface="Georgia"/>
                <a:cs typeface="Georgia"/>
                <a:sym typeface="Georgia"/>
              </a:rPr>
              <a:t>, powerful enough to manage data from millions of devices. Google IoT Core contains two modules.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SzPts val="1800"/>
              <a:buFont typeface="Arial"/>
              <a:buChar char="●"/>
            </a:pPr>
            <a:r>
              <a:rPr b="1" lang="en" sz="1800">
                <a:solidFill>
                  <a:srgbClr val="000000"/>
                </a:solidFill>
                <a:highlight>
                  <a:srgbClr val="FFFFFF"/>
                </a:highlight>
                <a:latin typeface="Georgia"/>
                <a:ea typeface="Georgia"/>
                <a:cs typeface="Georgia"/>
                <a:sym typeface="Georgia"/>
              </a:rPr>
              <a:t>Device Manager </a:t>
            </a:r>
            <a:r>
              <a:rPr lang="en" sz="1800">
                <a:solidFill>
                  <a:srgbClr val="000000"/>
                </a:solidFill>
                <a:highlight>
                  <a:srgbClr val="FFFFFF"/>
                </a:highlight>
                <a:latin typeface="Georgia"/>
                <a:ea typeface="Georgia"/>
                <a:cs typeface="Georgia"/>
                <a:sym typeface="Georgia"/>
              </a:rPr>
              <a:t>enables you to set up, authenticate, configure, and control individual devices remotely.</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SzPts val="1800"/>
              <a:buFont typeface="Arial"/>
              <a:buChar char="●"/>
            </a:pPr>
            <a:r>
              <a:rPr b="1" lang="en" sz="1800">
                <a:solidFill>
                  <a:srgbClr val="000000"/>
                </a:solidFill>
                <a:highlight>
                  <a:srgbClr val="FFFFFF"/>
                </a:highlight>
                <a:latin typeface="Georgia"/>
                <a:ea typeface="Georgia"/>
                <a:cs typeface="Georgia"/>
                <a:sym typeface="Georgia"/>
              </a:rPr>
              <a:t>Protocol Bridge </a:t>
            </a:r>
            <a:r>
              <a:rPr lang="en" sz="1800">
                <a:solidFill>
                  <a:srgbClr val="000000"/>
                </a:solidFill>
                <a:highlight>
                  <a:srgbClr val="FFFFFF"/>
                </a:highlight>
                <a:latin typeface="Georgia"/>
                <a:ea typeface="Georgia"/>
                <a:cs typeface="Georgia"/>
                <a:sym typeface="Georgia"/>
              </a:rPr>
              <a:t>working with MQTT and HTTP formats is responsible for connectivity. It publishes data streams to Cloud Pub/Sub service that make possible merging messages from different sources into a single system.</a:t>
            </a:r>
            <a:endParaRPr sz="18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idx="1" type="body"/>
          </p:nvPr>
        </p:nvSpPr>
        <p:spPr>
          <a:xfrm>
            <a:off x="729450" y="1393025"/>
            <a:ext cx="7688700" cy="3279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50">
                <a:solidFill>
                  <a:srgbClr val="000000"/>
                </a:solidFill>
                <a:highlight>
                  <a:srgbClr val="FFFFFF"/>
                </a:highlight>
                <a:latin typeface="Georgia"/>
                <a:ea typeface="Georgia"/>
                <a:cs typeface="Georgia"/>
                <a:sym typeface="Georgia"/>
              </a:rPr>
              <a:t>From Cloud Pub/Sub data is forwarded to other Google cloud services. We have:</a:t>
            </a:r>
            <a:endParaRPr sz="1450">
              <a:solidFill>
                <a:srgbClr val="000000"/>
              </a:solidFill>
              <a:highlight>
                <a:srgbClr val="FFFFFF"/>
              </a:highlight>
              <a:latin typeface="Georgia"/>
              <a:ea typeface="Georgia"/>
              <a:cs typeface="Georgia"/>
              <a:sym typeface="Georgia"/>
            </a:endParaRPr>
          </a:p>
          <a:p>
            <a:pPr indent="-320675" lvl="0" marL="457200" rtl="0" algn="just">
              <a:lnSpc>
                <a:spcPct val="160000"/>
              </a:lnSpc>
              <a:spcBef>
                <a:spcPts val="1400"/>
              </a:spcBef>
              <a:spcAft>
                <a:spcPts val="0"/>
              </a:spcAft>
              <a:buClr>
                <a:srgbClr val="000000"/>
              </a:buClr>
              <a:buSzPts val="1450"/>
              <a:buFont typeface="Arial"/>
              <a:buChar char="●"/>
            </a:pPr>
            <a:r>
              <a:rPr b="1" lang="en" sz="1450">
                <a:solidFill>
                  <a:srgbClr val="000000"/>
                </a:solidFill>
                <a:highlight>
                  <a:srgbClr val="FFFFFF"/>
                </a:highlight>
                <a:latin typeface="Georgia"/>
                <a:ea typeface="Georgia"/>
                <a:cs typeface="Georgia"/>
                <a:sym typeface="Georgia"/>
              </a:rPr>
              <a:t>Cloud Functions </a:t>
            </a:r>
            <a:r>
              <a:rPr lang="en" sz="1450">
                <a:solidFill>
                  <a:srgbClr val="000000"/>
                </a:solidFill>
                <a:highlight>
                  <a:srgbClr val="FFFFFF"/>
                </a:highlight>
                <a:latin typeface="Georgia"/>
                <a:ea typeface="Georgia"/>
                <a:cs typeface="Georgia"/>
                <a:sym typeface="Georgia"/>
              </a:rPr>
              <a:t>to create independent functions and instruct devices how to react on specific events,</a:t>
            </a:r>
            <a:endParaRPr sz="1450">
              <a:solidFill>
                <a:srgbClr val="000000"/>
              </a:solidFill>
              <a:highlight>
                <a:srgbClr val="FFFFFF"/>
              </a:highlight>
              <a:latin typeface="Georgia"/>
              <a:ea typeface="Georgia"/>
              <a:cs typeface="Georgia"/>
              <a:sym typeface="Georgia"/>
            </a:endParaRPr>
          </a:p>
          <a:p>
            <a:pPr indent="-320675" lvl="0" marL="457200" rtl="0" algn="just">
              <a:lnSpc>
                <a:spcPct val="160000"/>
              </a:lnSpc>
              <a:spcBef>
                <a:spcPts val="0"/>
              </a:spcBef>
              <a:spcAft>
                <a:spcPts val="0"/>
              </a:spcAft>
              <a:buClr>
                <a:srgbClr val="000000"/>
              </a:buClr>
              <a:buSzPts val="1450"/>
              <a:buFont typeface="Arial"/>
              <a:buChar char="●"/>
            </a:pPr>
            <a:r>
              <a:rPr b="1" lang="en" sz="1450">
                <a:solidFill>
                  <a:srgbClr val="000000"/>
                </a:solidFill>
                <a:highlight>
                  <a:srgbClr val="FFFFFF"/>
                </a:highlight>
                <a:latin typeface="Georgia"/>
                <a:ea typeface="Georgia"/>
                <a:cs typeface="Georgia"/>
                <a:sym typeface="Georgia"/>
              </a:rPr>
              <a:t>Cloud Dataflow</a:t>
            </a:r>
            <a:r>
              <a:rPr lang="en" sz="1450">
                <a:solidFill>
                  <a:srgbClr val="000000"/>
                </a:solidFill>
                <a:highlight>
                  <a:srgbClr val="FFFFFF"/>
                </a:highlight>
                <a:latin typeface="Georgia"/>
                <a:ea typeface="Georgia"/>
                <a:cs typeface="Georgia"/>
                <a:sym typeface="Georgia"/>
              </a:rPr>
              <a:t> to preprocess data in real time,</a:t>
            </a:r>
            <a:endParaRPr sz="1450">
              <a:solidFill>
                <a:srgbClr val="000000"/>
              </a:solidFill>
              <a:highlight>
                <a:srgbClr val="FFFFFF"/>
              </a:highlight>
              <a:latin typeface="Georgia"/>
              <a:ea typeface="Georgia"/>
              <a:cs typeface="Georgia"/>
              <a:sym typeface="Georgia"/>
            </a:endParaRPr>
          </a:p>
          <a:p>
            <a:pPr indent="-320675" lvl="0" marL="457200" rtl="0" algn="just">
              <a:lnSpc>
                <a:spcPct val="160000"/>
              </a:lnSpc>
              <a:spcBef>
                <a:spcPts val="0"/>
              </a:spcBef>
              <a:spcAft>
                <a:spcPts val="0"/>
              </a:spcAft>
              <a:buClr>
                <a:srgbClr val="000000"/>
              </a:buClr>
              <a:buSzPts val="1450"/>
              <a:buFont typeface="Arial"/>
              <a:buChar char="●"/>
            </a:pPr>
            <a:r>
              <a:rPr b="1" lang="en" sz="1450">
                <a:solidFill>
                  <a:srgbClr val="000000"/>
                </a:solidFill>
                <a:highlight>
                  <a:srgbClr val="FFFFFF"/>
                </a:highlight>
                <a:latin typeface="Georgia"/>
                <a:ea typeface="Georgia"/>
                <a:cs typeface="Georgia"/>
                <a:sym typeface="Georgia"/>
              </a:rPr>
              <a:t>Cloud Bigtable</a:t>
            </a:r>
            <a:r>
              <a:rPr lang="en" sz="1450">
                <a:solidFill>
                  <a:srgbClr val="00C0EB"/>
                </a:solidFill>
                <a:highlight>
                  <a:srgbClr val="FFFFFF"/>
                </a:highlight>
                <a:uFill>
                  <a:noFill/>
                </a:uFill>
                <a:latin typeface="Georgia"/>
                <a:ea typeface="Georgia"/>
                <a:cs typeface="Georgia"/>
                <a:sym typeface="Georgia"/>
                <a:hlinkClick r:id="rId3">
                  <a:extLst>
                    <a:ext uri="{A12FA001-AC4F-418D-AE19-62706E023703}">
                      <ahyp:hlinkClr val="tx"/>
                    </a:ext>
                  </a:extLst>
                </a:hlinkClick>
              </a:rPr>
              <a:t> </a:t>
            </a:r>
            <a:r>
              <a:rPr lang="en" sz="1450">
                <a:solidFill>
                  <a:srgbClr val="000000"/>
                </a:solidFill>
                <a:highlight>
                  <a:srgbClr val="FFFFFF"/>
                </a:highlight>
                <a:latin typeface="Georgia"/>
                <a:ea typeface="Georgia"/>
                <a:cs typeface="Georgia"/>
                <a:sym typeface="Georgia"/>
              </a:rPr>
              <a:t>to ingest and store large volumes of data,</a:t>
            </a:r>
            <a:endParaRPr sz="1450">
              <a:solidFill>
                <a:srgbClr val="000000"/>
              </a:solidFill>
              <a:highlight>
                <a:srgbClr val="FFFFFF"/>
              </a:highlight>
              <a:latin typeface="Georgia"/>
              <a:ea typeface="Georgia"/>
              <a:cs typeface="Georgia"/>
              <a:sym typeface="Georgia"/>
            </a:endParaRPr>
          </a:p>
          <a:p>
            <a:pPr indent="-320675" lvl="0" marL="457200" rtl="0" algn="just">
              <a:lnSpc>
                <a:spcPct val="160000"/>
              </a:lnSpc>
              <a:spcBef>
                <a:spcPts val="0"/>
              </a:spcBef>
              <a:spcAft>
                <a:spcPts val="0"/>
              </a:spcAft>
              <a:buClr>
                <a:srgbClr val="000000"/>
              </a:buClr>
              <a:buSzPts val="1450"/>
              <a:buFont typeface="Arial"/>
              <a:buChar char="●"/>
            </a:pPr>
            <a:r>
              <a:rPr b="1" lang="en" sz="1450">
                <a:solidFill>
                  <a:srgbClr val="000000"/>
                </a:solidFill>
                <a:highlight>
                  <a:srgbClr val="FFFFFF"/>
                </a:highlight>
                <a:latin typeface="Georgia"/>
                <a:ea typeface="Georgia"/>
                <a:cs typeface="Georgia"/>
                <a:sym typeface="Georgia"/>
              </a:rPr>
              <a:t>Big Query </a:t>
            </a:r>
            <a:r>
              <a:rPr lang="en" sz="1450">
                <a:solidFill>
                  <a:srgbClr val="000000"/>
                </a:solidFill>
                <a:highlight>
                  <a:srgbClr val="FFFFFF"/>
                </a:highlight>
                <a:latin typeface="Georgia"/>
                <a:ea typeface="Georgia"/>
                <a:cs typeface="Georgia"/>
                <a:sym typeface="Georgia"/>
              </a:rPr>
              <a:t>to analyze data in real time, create and train machin</a:t>
            </a:r>
            <a:r>
              <a:rPr lang="en" sz="1450">
                <a:solidFill>
                  <a:srgbClr val="000000"/>
                </a:solidFill>
                <a:highlight>
                  <a:srgbClr val="FFFFFF"/>
                </a:highlight>
                <a:latin typeface="Georgia"/>
                <a:ea typeface="Georgia"/>
                <a:cs typeface="Georgia"/>
                <a:sym typeface="Georgia"/>
              </a:rPr>
              <a:t>e learning models,</a:t>
            </a:r>
            <a:endParaRPr sz="1450">
              <a:solidFill>
                <a:srgbClr val="000000"/>
              </a:solidFill>
              <a:highlight>
                <a:srgbClr val="FFFFFF"/>
              </a:highlight>
              <a:latin typeface="Georgia"/>
              <a:ea typeface="Georgia"/>
              <a:cs typeface="Georgia"/>
              <a:sym typeface="Georgia"/>
            </a:endParaRPr>
          </a:p>
          <a:p>
            <a:pPr indent="-320675" lvl="0" marL="457200" rtl="0" algn="just">
              <a:lnSpc>
                <a:spcPct val="160000"/>
              </a:lnSpc>
              <a:spcBef>
                <a:spcPts val="0"/>
              </a:spcBef>
              <a:spcAft>
                <a:spcPts val="0"/>
              </a:spcAft>
              <a:buClr>
                <a:srgbClr val="000000"/>
              </a:buClr>
              <a:buSzPts val="1450"/>
              <a:buFont typeface="Arial"/>
              <a:buChar char="●"/>
            </a:pPr>
            <a:r>
              <a:rPr b="1" lang="en" sz="1450">
                <a:solidFill>
                  <a:srgbClr val="000000"/>
                </a:solidFill>
                <a:highlight>
                  <a:srgbClr val="FFFFFF"/>
                </a:highlight>
                <a:latin typeface="Georgia"/>
                <a:ea typeface="Georgia"/>
                <a:cs typeface="Georgia"/>
                <a:sym typeface="Georgia"/>
              </a:rPr>
              <a:t>Data Studio</a:t>
            </a:r>
            <a:r>
              <a:rPr lang="en" sz="1450">
                <a:solidFill>
                  <a:srgbClr val="000000"/>
                </a:solidFill>
                <a:highlight>
                  <a:srgbClr val="FFFFFF"/>
                </a:highlight>
                <a:latin typeface="Georgia"/>
                <a:ea typeface="Georgia"/>
                <a:cs typeface="Georgia"/>
                <a:sym typeface="Georgia"/>
              </a:rPr>
              <a:t> to visualize insights extracted from BigQuery, using pre-built templates, and</a:t>
            </a:r>
            <a:endParaRPr sz="1450">
              <a:solidFill>
                <a:srgbClr val="000000"/>
              </a:solidFill>
              <a:highlight>
                <a:srgbClr val="FFFFFF"/>
              </a:highlight>
              <a:latin typeface="Georgia"/>
              <a:ea typeface="Georgia"/>
              <a:cs typeface="Georgia"/>
              <a:sym typeface="Georgia"/>
            </a:endParaRPr>
          </a:p>
          <a:p>
            <a:pPr indent="-320675" lvl="0" marL="457200" rtl="0" algn="just">
              <a:lnSpc>
                <a:spcPct val="160000"/>
              </a:lnSpc>
              <a:spcBef>
                <a:spcPts val="0"/>
              </a:spcBef>
              <a:spcAft>
                <a:spcPts val="0"/>
              </a:spcAft>
              <a:buClr>
                <a:srgbClr val="000000"/>
              </a:buClr>
              <a:buSzPts val="1450"/>
              <a:buFont typeface="Arial"/>
              <a:buChar char="●"/>
            </a:pPr>
            <a:r>
              <a:rPr b="1" lang="en" sz="1450">
                <a:solidFill>
                  <a:srgbClr val="000000"/>
                </a:solidFill>
                <a:highlight>
                  <a:srgbClr val="FFFFFF"/>
                </a:highlight>
                <a:latin typeface="Georgia"/>
                <a:ea typeface="Georgia"/>
                <a:cs typeface="Georgia"/>
                <a:sym typeface="Georgia"/>
              </a:rPr>
              <a:t>Cloud Datalab </a:t>
            </a:r>
            <a:r>
              <a:rPr lang="en" sz="1450">
                <a:solidFill>
                  <a:srgbClr val="000000"/>
                </a:solidFill>
                <a:highlight>
                  <a:srgbClr val="FFFFFF"/>
                </a:highlight>
                <a:latin typeface="Georgia"/>
                <a:ea typeface="Georgia"/>
                <a:cs typeface="Georgia"/>
                <a:sym typeface="Georgia"/>
              </a:rPr>
              <a:t>to develop custom analytics practices and visualizations.</a:t>
            </a:r>
            <a:endParaRPr sz="145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idx="1" type="body"/>
          </p:nvPr>
        </p:nvSpPr>
        <p:spPr>
          <a:xfrm>
            <a:off x="729450" y="1446600"/>
            <a:ext cx="7688700" cy="2893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In March 2020, Google announced a partnership with AT&amp;T, the world’s largest telecommunication company by revenue.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Two giants are now working together  on a portfolio of edge computing solutions that will use Google’s AI/ML capabilities and support 5G connectivity.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For now, edge computing and AI in the Google IoT ecosystem is performed via its branded Edge TPU Chip.</a:t>
            </a:r>
            <a:endParaRPr sz="18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900"/>
              </a:spcBef>
              <a:spcAft>
                <a:spcPts val="0"/>
              </a:spcAft>
              <a:buNone/>
            </a:pPr>
            <a:r>
              <a:rPr lang="en" sz="2300">
                <a:solidFill>
                  <a:srgbClr val="000000"/>
                </a:solidFill>
                <a:highlight>
                  <a:srgbClr val="FFFFFF"/>
                </a:highlight>
                <a:latin typeface="Georgia"/>
                <a:ea typeface="Georgia"/>
                <a:cs typeface="Georgia"/>
                <a:sym typeface="Georgia"/>
              </a:rPr>
              <a:t>IBM IoT suite:</a:t>
            </a:r>
            <a:endParaRPr sz="2300">
              <a:solidFill>
                <a:srgbClr val="000000"/>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sz="2300">
              <a:latin typeface="Georgia"/>
              <a:ea typeface="Georgia"/>
              <a:cs typeface="Georgia"/>
              <a:sym typeface="Georgia"/>
            </a:endParaRPr>
          </a:p>
        </p:txBody>
      </p:sp>
      <p:sp>
        <p:nvSpPr>
          <p:cNvPr id="183" name="Google Shape;183;p31"/>
          <p:cNvSpPr txBox="1"/>
          <p:nvPr>
            <p:ph idx="1" type="body"/>
          </p:nvPr>
        </p:nvSpPr>
        <p:spPr>
          <a:xfrm>
            <a:off x="729450" y="1853850"/>
            <a:ext cx="7688700" cy="3011100"/>
          </a:xfrm>
          <a:prstGeom prst="rect">
            <a:avLst/>
          </a:prstGeom>
        </p:spPr>
        <p:txBody>
          <a:bodyPr anchorCtr="0" anchor="t" bIns="91425" lIns="91425" spcFirstLastPara="1" rIns="91425" wrap="square" tIns="91425">
            <a:noAutofit/>
          </a:bodyPr>
          <a:lstStyle/>
          <a:p>
            <a:pPr indent="-336550" lvl="0" marL="457200" rtl="0" algn="just">
              <a:lnSpc>
                <a:spcPct val="95000"/>
              </a:lnSpc>
              <a:spcBef>
                <a:spcPts val="0"/>
              </a:spcBef>
              <a:spcAft>
                <a:spcPts val="0"/>
              </a:spcAft>
              <a:buClr>
                <a:srgbClr val="000000"/>
              </a:buClr>
              <a:buSzPts val="1700"/>
              <a:buFont typeface="Georgia"/>
              <a:buChar char="●"/>
            </a:pPr>
            <a:r>
              <a:rPr lang="en" sz="1700">
                <a:solidFill>
                  <a:srgbClr val="000000"/>
                </a:solidFill>
                <a:highlight>
                  <a:srgbClr val="FFFFFF"/>
                </a:highlight>
                <a:latin typeface="Georgia"/>
                <a:ea typeface="Georgia"/>
                <a:cs typeface="Georgia"/>
                <a:sym typeface="Georgia"/>
              </a:rPr>
              <a:t>IBM combines IoT with powerful cognitive capabilities of Watson platform </a:t>
            </a:r>
            <a:endParaRPr sz="1700">
              <a:solidFill>
                <a:srgbClr val="000000"/>
              </a:solidFill>
              <a:highlight>
                <a:srgbClr val="FFFFFF"/>
              </a:highlight>
              <a:latin typeface="Georgia"/>
              <a:ea typeface="Georgia"/>
              <a:cs typeface="Georgia"/>
              <a:sym typeface="Georgia"/>
            </a:endParaRPr>
          </a:p>
          <a:p>
            <a:pPr indent="-336550" lvl="0" marL="457200" rtl="0" algn="just">
              <a:lnSpc>
                <a:spcPct val="95000"/>
              </a:lnSpc>
              <a:spcBef>
                <a:spcPts val="0"/>
              </a:spcBef>
              <a:spcAft>
                <a:spcPts val="0"/>
              </a:spcAft>
              <a:buClr>
                <a:srgbClr val="000000"/>
              </a:buClr>
              <a:buSzPts val="1700"/>
              <a:buFont typeface="Georgia"/>
              <a:buChar char="●"/>
            </a:pPr>
            <a:r>
              <a:rPr lang="en" sz="1700">
                <a:solidFill>
                  <a:srgbClr val="000000"/>
                </a:solidFill>
                <a:highlight>
                  <a:srgbClr val="FFFFFF"/>
                </a:highlight>
                <a:latin typeface="Georgia"/>
                <a:ea typeface="Georgia"/>
                <a:cs typeface="Georgia"/>
                <a:sym typeface="Georgia"/>
              </a:rPr>
              <a:t>The IoT platform by IBM leads the pack of industrial solutions supporting predictive maintenance. The basic offering includes:</a:t>
            </a:r>
            <a:endParaRPr sz="1700">
              <a:solidFill>
                <a:srgbClr val="000000"/>
              </a:solidFill>
              <a:highlight>
                <a:srgbClr val="FFFFFF"/>
              </a:highlight>
              <a:latin typeface="Georgia"/>
              <a:ea typeface="Georgia"/>
              <a:cs typeface="Georgia"/>
              <a:sym typeface="Georgia"/>
            </a:endParaRPr>
          </a:p>
          <a:p>
            <a:pPr indent="-336550" lvl="0" marL="457200" rtl="0" algn="just">
              <a:lnSpc>
                <a:spcPct val="115000"/>
              </a:lnSpc>
              <a:spcBef>
                <a:spcPts val="0"/>
              </a:spcBef>
              <a:spcAft>
                <a:spcPts val="0"/>
              </a:spcAft>
              <a:buClr>
                <a:srgbClr val="000000"/>
              </a:buClr>
              <a:buSzPts val="1700"/>
              <a:buFont typeface="Georgia"/>
              <a:buChar char="●"/>
            </a:pPr>
            <a:r>
              <a:rPr b="1" lang="en" sz="1700">
                <a:solidFill>
                  <a:srgbClr val="000000"/>
                </a:solidFill>
                <a:highlight>
                  <a:srgbClr val="FFFFFF"/>
                </a:highlight>
                <a:latin typeface="Georgia"/>
                <a:ea typeface="Georgia"/>
                <a:cs typeface="Georgia"/>
                <a:sym typeface="Georgia"/>
              </a:rPr>
              <a:t>Device management service </a:t>
            </a:r>
            <a:r>
              <a:rPr lang="en" sz="1700">
                <a:solidFill>
                  <a:srgbClr val="000000"/>
                </a:solidFill>
                <a:highlight>
                  <a:srgbClr val="FFFFFF"/>
                </a:highlight>
                <a:latin typeface="Georgia"/>
                <a:ea typeface="Georgia"/>
                <a:cs typeface="Georgia"/>
                <a:sym typeface="Georgia"/>
              </a:rPr>
              <a:t>to add and remove devices individually or in bulk, perform rebooting, update firmware, receive metadata.</a:t>
            </a:r>
            <a:endParaRPr sz="1700">
              <a:solidFill>
                <a:srgbClr val="000000"/>
              </a:solidFill>
              <a:highlight>
                <a:srgbClr val="FFFFFF"/>
              </a:highlight>
              <a:latin typeface="Georgia"/>
              <a:ea typeface="Georgia"/>
              <a:cs typeface="Georgia"/>
              <a:sym typeface="Georgia"/>
            </a:endParaRPr>
          </a:p>
          <a:p>
            <a:pPr indent="-336550" lvl="0" marL="457200" rtl="0" algn="just">
              <a:lnSpc>
                <a:spcPct val="115000"/>
              </a:lnSpc>
              <a:spcBef>
                <a:spcPts val="0"/>
              </a:spcBef>
              <a:spcAft>
                <a:spcPts val="0"/>
              </a:spcAft>
              <a:buClr>
                <a:srgbClr val="000000"/>
              </a:buClr>
              <a:buSzPts val="1700"/>
              <a:buFont typeface="Georgia"/>
              <a:buChar char="●"/>
            </a:pPr>
            <a:r>
              <a:rPr b="1" lang="en" sz="1700">
                <a:solidFill>
                  <a:srgbClr val="000000"/>
                </a:solidFill>
                <a:highlight>
                  <a:srgbClr val="FFFFFF"/>
                </a:highlight>
                <a:latin typeface="Georgia"/>
                <a:ea typeface="Georgia"/>
                <a:cs typeface="Georgia"/>
                <a:sym typeface="Georgia"/>
              </a:rPr>
              <a:t>Safe connectivity</a:t>
            </a:r>
            <a:r>
              <a:rPr lang="en" sz="1700">
                <a:solidFill>
                  <a:srgbClr val="000000"/>
                </a:solidFill>
                <a:highlight>
                  <a:srgbClr val="FFFFFF"/>
                </a:highlight>
                <a:latin typeface="Georgia"/>
                <a:ea typeface="Georgia"/>
                <a:cs typeface="Georgia"/>
                <a:sym typeface="Georgia"/>
              </a:rPr>
              <a:t> for good communication between devices based on MQTT protocol messaging</a:t>
            </a:r>
            <a:endParaRPr sz="1700">
              <a:solidFill>
                <a:srgbClr val="000000"/>
              </a:solidFill>
              <a:highlight>
                <a:srgbClr val="FFFFFF"/>
              </a:highlight>
              <a:latin typeface="Georgia"/>
              <a:ea typeface="Georgia"/>
              <a:cs typeface="Georgia"/>
              <a:sym typeface="Georgia"/>
            </a:endParaRPr>
          </a:p>
          <a:p>
            <a:pPr indent="-336550" lvl="0" marL="457200" rtl="0" algn="just">
              <a:lnSpc>
                <a:spcPct val="115000"/>
              </a:lnSpc>
              <a:spcBef>
                <a:spcPts val="0"/>
              </a:spcBef>
              <a:spcAft>
                <a:spcPts val="0"/>
              </a:spcAft>
              <a:buClr>
                <a:srgbClr val="000000"/>
              </a:buClr>
              <a:buSzPts val="1700"/>
              <a:buFont typeface="Georgia"/>
              <a:buChar char="●"/>
            </a:pPr>
            <a:r>
              <a:rPr b="1" lang="en" sz="1700">
                <a:solidFill>
                  <a:srgbClr val="000000"/>
                </a:solidFill>
                <a:highlight>
                  <a:srgbClr val="FFFFFF"/>
                </a:highlight>
                <a:latin typeface="Georgia"/>
                <a:ea typeface="Georgia"/>
                <a:cs typeface="Georgia"/>
                <a:sym typeface="Georgia"/>
              </a:rPr>
              <a:t>Data lifecycle management</a:t>
            </a:r>
            <a:r>
              <a:rPr lang="en" sz="1700">
                <a:solidFill>
                  <a:srgbClr val="000000"/>
                </a:solidFill>
                <a:highlight>
                  <a:srgbClr val="FFFFFF"/>
                </a:highlight>
                <a:latin typeface="Georgia"/>
                <a:ea typeface="Georgia"/>
                <a:cs typeface="Georgia"/>
                <a:sym typeface="Georgia"/>
              </a:rPr>
              <a:t> enables you to store data from devices and access real-time and historical data whenever you need it.</a:t>
            </a:r>
            <a:endParaRPr sz="1700">
              <a:solidFill>
                <a:srgbClr val="000000"/>
              </a:solidFill>
              <a:highlight>
                <a:srgbClr val="FFFFFF"/>
              </a:highlight>
              <a:latin typeface="Georgia"/>
              <a:ea typeface="Georgia"/>
              <a:cs typeface="Georgia"/>
              <a:sym typeface="Georgia"/>
            </a:endParaRPr>
          </a:p>
          <a:p>
            <a:pPr indent="0" lvl="0" marL="0" rtl="0" algn="just">
              <a:lnSpc>
                <a:spcPct val="95000"/>
              </a:lnSpc>
              <a:spcBef>
                <a:spcPts val="1900"/>
              </a:spcBef>
              <a:spcAft>
                <a:spcPts val="1200"/>
              </a:spcAft>
              <a:buSzPts val="688"/>
              <a:buNone/>
            </a:pPr>
            <a:r>
              <a:t/>
            </a:r>
            <a:endParaRPr sz="17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IoT</a:t>
            </a:r>
            <a:endParaRPr>
              <a:latin typeface="Georgia"/>
              <a:ea typeface="Georgia"/>
              <a:cs typeface="Georgia"/>
              <a:sym typeface="Georgia"/>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IoT is the Internet of Things and is mostly used for consumer usage, generally referred to as IoT. </a:t>
            </a:r>
            <a:endParaRPr sz="1800">
              <a:solidFill>
                <a:srgbClr val="2D3B45"/>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IoT is an integration technology which includes cloud computing, machine learning, network  security, mobile computing, embedded systems.</a:t>
            </a:r>
            <a:endParaRPr sz="1800">
              <a:solidFill>
                <a:srgbClr val="2D3B45"/>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In the Industry, it is referred to as Industry Internet of Things.</a:t>
            </a:r>
            <a:endParaRPr sz="1800">
              <a:solidFill>
                <a:srgbClr val="2D3B45"/>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727650" y="1639500"/>
            <a:ext cx="7688700" cy="290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IBM’ s </a:t>
            </a:r>
            <a:r>
              <a:rPr b="1" lang="en" sz="1800">
                <a:solidFill>
                  <a:srgbClr val="000000"/>
                </a:solidFill>
                <a:highlight>
                  <a:srgbClr val="FFFFFF"/>
                </a:highlight>
                <a:latin typeface="Georgia"/>
                <a:ea typeface="Georgia"/>
                <a:cs typeface="Georgia"/>
                <a:sym typeface="Georgia"/>
              </a:rPr>
              <a:t>Digital Twins</a:t>
            </a:r>
            <a:r>
              <a:rPr lang="en" sz="1800">
                <a:solidFill>
                  <a:srgbClr val="000000"/>
                </a:solidFill>
                <a:highlight>
                  <a:srgbClr val="FFFFFF"/>
                </a:highlight>
                <a:latin typeface="Georgia"/>
                <a:ea typeface="Georgia"/>
                <a:cs typeface="Georgia"/>
                <a:sym typeface="Georgia"/>
              </a:rPr>
              <a:t> is a separate offering that outreaches virtual replicas of devices delivered by AWS and Microsoft Azure. IBM creates complex digital twins of huge systems and products. This enables you to run simulations and perform what-if analyses of physical objects and make decisions to improve efficiency.</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IBM also has a separate platform to build analytics applications and then deploy, monitor, maintain, and scale them across thousands of devices, gateways, servers, and other edge nodes.</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900"/>
              </a:spcBef>
              <a:spcAft>
                <a:spcPts val="0"/>
              </a:spcAft>
              <a:buNone/>
            </a:pPr>
            <a:r>
              <a:rPr lang="en" sz="3150">
                <a:solidFill>
                  <a:srgbClr val="000000"/>
                </a:solidFill>
                <a:highlight>
                  <a:srgbClr val="FFFFFF"/>
                </a:highlight>
                <a:latin typeface="Georgia"/>
                <a:ea typeface="Georgia"/>
                <a:cs typeface="Georgia"/>
                <a:sym typeface="Georgia"/>
              </a:rPr>
              <a:t>Microsoft Azure IoT: </a:t>
            </a:r>
            <a:endParaRPr sz="3150">
              <a:solidFill>
                <a:srgbClr val="000000"/>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p>
        </p:txBody>
      </p:sp>
      <p:sp>
        <p:nvSpPr>
          <p:cNvPr id="194" name="Google Shape;194;p33"/>
          <p:cNvSpPr txBox="1"/>
          <p:nvPr>
            <p:ph idx="1" type="body"/>
          </p:nvPr>
        </p:nvSpPr>
        <p:spPr>
          <a:xfrm>
            <a:off x="729450" y="2078875"/>
            <a:ext cx="7688700" cy="2657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Azure IoT suite features a wide range of tools for all sorts of devices, with more additions to come in the next two years.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Azure has a strong footprint in healthcare, retail, manufacturing, energy, logistics and transportation with the highest level of safety as Microsoft spends over $1 billion annually on cybersecurity technologies.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The presence of Microsoft in the IoT ecosystem is expanded by Windows 10 IoT.</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idx="1" type="body"/>
          </p:nvPr>
        </p:nvSpPr>
        <p:spPr>
          <a:xfrm>
            <a:off x="729450" y="1371600"/>
            <a:ext cx="7688700" cy="29685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IoT Central</a:t>
            </a:r>
            <a:r>
              <a:rPr lang="en" sz="1800">
                <a:solidFill>
                  <a:srgbClr val="000000"/>
                </a:solidFill>
                <a:highlight>
                  <a:srgbClr val="FFFFFF"/>
                </a:highlight>
                <a:latin typeface="Georgia"/>
                <a:ea typeface="Georgia"/>
                <a:cs typeface="Georgia"/>
                <a:sym typeface="Georgia"/>
              </a:rPr>
              <a:t>  is a scalable SaaS (software-as-a-service) offering rapid design of IoT software with built-in security features, integrated device monitoring and management functions to connect, reconfigure, and update devices.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If combined with Azure IoT Hub, it enables building more complex apps, capable of supporting millions of devices.</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idx="1" type="body"/>
          </p:nvPr>
        </p:nvSpPr>
        <p:spPr>
          <a:xfrm>
            <a:off x="729450" y="1414475"/>
            <a:ext cx="7688700" cy="3311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852"/>
              <a:buNone/>
            </a:pPr>
            <a:r>
              <a:rPr lang="en" sz="1800">
                <a:solidFill>
                  <a:srgbClr val="2D3B45"/>
                </a:solidFill>
                <a:latin typeface="Georgia"/>
                <a:ea typeface="Georgia"/>
                <a:cs typeface="Georgia"/>
                <a:sym typeface="Georgia"/>
              </a:rPr>
              <a:t>The extended capabilities include:</a:t>
            </a:r>
            <a:endParaRPr sz="1800">
              <a:solidFill>
                <a:srgbClr val="2D3B45"/>
              </a:solidFill>
              <a:latin typeface="Georgia"/>
              <a:ea typeface="Georgia"/>
              <a:cs typeface="Georgia"/>
              <a:sym typeface="Georgia"/>
            </a:endParaRPr>
          </a:p>
          <a:p>
            <a:pPr indent="-342900" lvl="0" marL="457200" rtl="0" algn="just">
              <a:lnSpc>
                <a:spcPct val="150000"/>
              </a:lnSpc>
              <a:spcBef>
                <a:spcPts val="1200"/>
              </a:spcBef>
              <a:spcAft>
                <a:spcPts val="0"/>
              </a:spcAft>
              <a:buClr>
                <a:srgbClr val="2D3B45"/>
              </a:buClr>
              <a:buSzPts val="1800"/>
              <a:buFont typeface="Arial"/>
              <a:buChar char="●"/>
            </a:pPr>
            <a:r>
              <a:rPr b="1" lang="en" sz="1800">
                <a:solidFill>
                  <a:srgbClr val="2D3B45"/>
                </a:solidFill>
                <a:highlight>
                  <a:srgbClr val="FFFFFF"/>
                </a:highlight>
                <a:latin typeface="Georgia"/>
                <a:ea typeface="Georgia"/>
                <a:cs typeface="Georgia"/>
                <a:sym typeface="Georgia"/>
              </a:rPr>
              <a:t>Azure Digital Twins</a:t>
            </a:r>
            <a:r>
              <a:rPr lang="en" sz="1800">
                <a:solidFill>
                  <a:srgbClr val="2D3B45"/>
                </a:solidFill>
                <a:highlight>
                  <a:srgbClr val="FFFFFF"/>
                </a:highlight>
                <a:latin typeface="Georgia"/>
                <a:ea typeface="Georgia"/>
                <a:cs typeface="Georgia"/>
                <a:sym typeface="Georgia"/>
              </a:rPr>
              <a:t>, to create virtual models of a physical environment based on insights extracted from IoT data. </a:t>
            </a:r>
            <a:endParaRPr sz="1800">
              <a:solidFill>
                <a:srgbClr val="2D3B45"/>
              </a:solidFill>
              <a:highlight>
                <a:srgbClr val="FFFFFF"/>
              </a:highlight>
              <a:latin typeface="Georgia"/>
              <a:ea typeface="Georgia"/>
              <a:cs typeface="Georgia"/>
              <a:sym typeface="Georgia"/>
            </a:endParaRPr>
          </a:p>
          <a:p>
            <a:pPr indent="-342900" lvl="0" marL="457200" rtl="0" algn="just">
              <a:lnSpc>
                <a:spcPct val="150000"/>
              </a:lnSpc>
              <a:spcBef>
                <a:spcPts val="0"/>
              </a:spcBef>
              <a:spcAft>
                <a:spcPts val="0"/>
              </a:spcAft>
              <a:buClr>
                <a:srgbClr val="2D3B45"/>
              </a:buClr>
              <a:buSzPts val="1800"/>
              <a:buFont typeface="Arial"/>
              <a:buChar char="●"/>
            </a:pPr>
            <a:r>
              <a:rPr b="1" lang="en" sz="1800">
                <a:solidFill>
                  <a:srgbClr val="2D3B45"/>
                </a:solidFill>
                <a:highlight>
                  <a:srgbClr val="FFFFFF"/>
                </a:highlight>
                <a:latin typeface="Georgia"/>
                <a:ea typeface="Georgia"/>
                <a:cs typeface="Georgia"/>
                <a:sym typeface="Georgia"/>
              </a:rPr>
              <a:t>Azure Sphere</a:t>
            </a:r>
            <a:r>
              <a:rPr lang="en" sz="1800">
                <a:solidFill>
                  <a:srgbClr val="2D3B45"/>
                </a:solidFill>
                <a:highlight>
                  <a:srgbClr val="FFFFFF"/>
                </a:highlight>
                <a:latin typeface="Georgia"/>
                <a:ea typeface="Georgia"/>
                <a:cs typeface="Georgia"/>
                <a:sym typeface="Georgia"/>
              </a:rPr>
              <a:t>, to protect IoT devices, operating systems, and cloud services. It adds multiple layers of defense, provides continuous device monitoring</a:t>
            </a:r>
            <a:endParaRPr sz="1800">
              <a:solidFill>
                <a:srgbClr val="2D3B45"/>
              </a:solidFill>
              <a:highlight>
                <a:srgbClr val="FFFFFF"/>
              </a:highlight>
              <a:latin typeface="Georgia"/>
              <a:ea typeface="Georgia"/>
              <a:cs typeface="Georgia"/>
              <a:sym typeface="Georgia"/>
            </a:endParaRPr>
          </a:p>
          <a:p>
            <a:pPr indent="-342900" lvl="0" marL="457200" rtl="0" algn="just">
              <a:lnSpc>
                <a:spcPct val="150000"/>
              </a:lnSpc>
              <a:spcBef>
                <a:spcPts val="0"/>
              </a:spcBef>
              <a:spcAft>
                <a:spcPts val="0"/>
              </a:spcAft>
              <a:buClr>
                <a:srgbClr val="2D3B45"/>
              </a:buClr>
              <a:buSzPts val="1800"/>
              <a:buFont typeface="Arial"/>
              <a:buChar char="●"/>
            </a:pPr>
            <a:r>
              <a:rPr b="1" lang="en" sz="1800">
                <a:solidFill>
                  <a:srgbClr val="2D3B45"/>
                </a:solidFill>
                <a:highlight>
                  <a:srgbClr val="FFFFFF"/>
                </a:highlight>
                <a:latin typeface="Georgia"/>
                <a:ea typeface="Georgia"/>
                <a:cs typeface="Georgia"/>
                <a:sym typeface="Georgia"/>
              </a:rPr>
              <a:t>Time Series Insights</a:t>
            </a:r>
            <a:r>
              <a:rPr lang="en" sz="1800">
                <a:solidFill>
                  <a:srgbClr val="2D3B45"/>
                </a:solidFill>
                <a:highlight>
                  <a:srgbClr val="FFFFFF"/>
                </a:highlight>
                <a:latin typeface="Georgia"/>
                <a:ea typeface="Georgia"/>
                <a:cs typeface="Georgia"/>
                <a:sym typeface="Georgia"/>
              </a:rPr>
              <a:t> to extract data directly from IoT Hub and explore, and present findings as comprehensive visualizations. </a:t>
            </a:r>
            <a:endParaRPr sz="1800">
              <a:solidFill>
                <a:srgbClr val="2D3B45"/>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900"/>
              </a:spcBef>
              <a:spcAft>
                <a:spcPts val="0"/>
              </a:spcAft>
              <a:buNone/>
            </a:pPr>
            <a:r>
              <a:rPr lang="en" sz="3150">
                <a:solidFill>
                  <a:srgbClr val="000000"/>
                </a:solidFill>
                <a:highlight>
                  <a:srgbClr val="FFFFFF"/>
                </a:highlight>
                <a:latin typeface="Georgia"/>
                <a:ea typeface="Georgia"/>
                <a:cs typeface="Georgia"/>
                <a:sym typeface="Georgia"/>
              </a:rPr>
              <a:t>Choose the best IoT platform</a:t>
            </a:r>
            <a:endParaRPr sz="3150">
              <a:solidFill>
                <a:srgbClr val="000000"/>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p>
        </p:txBody>
      </p:sp>
      <p:sp>
        <p:nvSpPr>
          <p:cNvPr id="210" name="Google Shape;210;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2D3B45"/>
              </a:buClr>
              <a:buSzPts val="1800"/>
              <a:buFont typeface="Georgia"/>
              <a:buChar char="●"/>
            </a:pPr>
            <a:r>
              <a:rPr lang="en" sz="1800">
                <a:solidFill>
                  <a:srgbClr val="2D3B45"/>
                </a:solidFill>
                <a:latin typeface="Georgia"/>
                <a:ea typeface="Georgia"/>
                <a:cs typeface="Georgia"/>
                <a:sym typeface="Georgia"/>
              </a:rPr>
              <a:t>All the IoT Platforms offer </a:t>
            </a:r>
            <a:r>
              <a:rPr lang="en" sz="1800">
                <a:solidFill>
                  <a:srgbClr val="2D3B45"/>
                </a:solidFill>
                <a:highlight>
                  <a:srgbClr val="FFFFFF"/>
                </a:highlight>
                <a:latin typeface="Georgia"/>
                <a:ea typeface="Georgia"/>
                <a:cs typeface="Georgia"/>
                <a:sym typeface="Georgia"/>
              </a:rPr>
              <a:t>high scalability, fitting the needs of any business, from startups to enterprises with millions of devices, built-in security for every layer of an IoT system, tech support and detailed documentation on their products.</a:t>
            </a:r>
            <a:endParaRPr sz="1800">
              <a:solidFill>
                <a:srgbClr val="2D3B45"/>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So to choose the best option we </a:t>
            </a:r>
            <a:r>
              <a:rPr lang="en" sz="1800">
                <a:solidFill>
                  <a:srgbClr val="2D3B45"/>
                </a:solidFill>
                <a:highlight>
                  <a:srgbClr val="FFFFFF"/>
                </a:highlight>
                <a:latin typeface="Georgia"/>
                <a:ea typeface="Georgia"/>
                <a:cs typeface="Georgia"/>
                <a:sym typeface="Georgia"/>
              </a:rPr>
              <a:t>should consider some factors.</a:t>
            </a:r>
            <a:endParaRPr sz="1800">
              <a:solidFill>
                <a:srgbClr val="2D3B45"/>
              </a:solidFill>
              <a:highlight>
                <a:srgbClr val="FFFFFF"/>
              </a:highlight>
              <a:latin typeface="Georgia"/>
              <a:ea typeface="Georgia"/>
              <a:cs typeface="Georgia"/>
              <a:sym typeface="Georgia"/>
            </a:endParaRPr>
          </a:p>
          <a:p>
            <a:pPr indent="0" lvl="0" marL="0" rtl="0" algn="just">
              <a:spcBef>
                <a:spcPts val="1200"/>
              </a:spcBef>
              <a:spcAft>
                <a:spcPts val="1200"/>
              </a:spcAft>
              <a:buNone/>
            </a:pPr>
            <a:r>
              <a:t/>
            </a:r>
            <a:endParaRPr sz="1800">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Factors to consider:</a:t>
            </a:r>
            <a:endParaRPr>
              <a:latin typeface="Georgia"/>
              <a:ea typeface="Georgia"/>
              <a:cs typeface="Georgia"/>
              <a:sym typeface="Georgia"/>
            </a:endParaRPr>
          </a:p>
        </p:txBody>
      </p:sp>
      <p:sp>
        <p:nvSpPr>
          <p:cNvPr id="216" name="Google Shape;216;p37"/>
          <p:cNvSpPr txBox="1"/>
          <p:nvPr>
            <p:ph idx="1" type="body"/>
          </p:nvPr>
        </p:nvSpPr>
        <p:spPr>
          <a:xfrm>
            <a:off x="729450" y="1789550"/>
            <a:ext cx="7688700" cy="325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00"/>
                </a:solidFill>
                <a:highlight>
                  <a:srgbClr val="FFFFFF"/>
                </a:highlight>
                <a:latin typeface="Georgia"/>
                <a:ea typeface="Georgia"/>
                <a:cs typeface="Georgia"/>
                <a:sym typeface="Georgia"/>
              </a:rPr>
              <a:t>Pricing and free tier:  </a:t>
            </a:r>
            <a:endParaRPr b="1" sz="1800">
              <a:solidFill>
                <a:srgbClr val="000000"/>
              </a:solidFill>
              <a:highlight>
                <a:srgbClr val="FFFFFF"/>
              </a:highlight>
              <a:latin typeface="Georgia"/>
              <a:ea typeface="Georgia"/>
              <a:cs typeface="Georgia"/>
              <a:sym typeface="Georgia"/>
            </a:endParaRPr>
          </a:p>
          <a:p>
            <a:pPr indent="-342900" lvl="0" marL="457200" rtl="0" algn="just">
              <a:spcBef>
                <a:spcPts val="80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Amazon, Google, and Microsoft offer their customers a pricing calculator located on their official website. But often the only way to estimate your IoT project cost is to run it for a month and pay the bill.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AWS tends to be the most expensive option, followed by Google and Microsoft Azure as the cheapest of the trio. </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They also enable potential clients to make a proof of concept using their free tier plans. So, you can test whether the platform meets your requirements before starting to invest into particular services.</a:t>
            </a:r>
            <a:endParaRPr sz="1800">
              <a:solidFill>
                <a:srgbClr val="000000"/>
              </a:solidFill>
              <a:highlight>
                <a:srgbClr val="FFFFFF"/>
              </a:highlight>
              <a:latin typeface="Georgia"/>
              <a:ea typeface="Georgia"/>
              <a:cs typeface="Georgia"/>
              <a:sym typeface="Georgia"/>
            </a:endParaRPr>
          </a:p>
          <a:p>
            <a:pPr indent="0" lvl="0" marL="0" rtl="0" algn="just">
              <a:spcBef>
                <a:spcPts val="800"/>
              </a:spcBef>
              <a:spcAft>
                <a:spcPts val="1200"/>
              </a:spcAft>
              <a:buNone/>
            </a:pPr>
            <a:r>
              <a:t/>
            </a:r>
            <a:endParaRPr sz="180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idx="1" type="body"/>
          </p:nvPr>
        </p:nvSpPr>
        <p:spPr>
          <a:xfrm>
            <a:off x="729450" y="1457325"/>
            <a:ext cx="7688700" cy="3193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00"/>
                </a:solidFill>
                <a:highlight>
                  <a:srgbClr val="FFFFFF"/>
                </a:highlight>
                <a:latin typeface="Georgia"/>
                <a:ea typeface="Georgia"/>
                <a:cs typeface="Georgia"/>
                <a:sym typeface="Georgia"/>
              </a:rPr>
              <a:t>Hardware compatibility</a:t>
            </a:r>
            <a:endParaRPr b="1" sz="1800">
              <a:solidFill>
                <a:srgbClr val="000000"/>
              </a:solidFill>
              <a:highlight>
                <a:srgbClr val="FFFFFF"/>
              </a:highlight>
              <a:latin typeface="Georgia"/>
              <a:ea typeface="Georgia"/>
              <a:cs typeface="Georgia"/>
              <a:sym typeface="Georgia"/>
            </a:endParaRPr>
          </a:p>
          <a:p>
            <a:pPr indent="-342900" lvl="0" marL="457200" rtl="0" algn="just">
              <a:lnSpc>
                <a:spcPct val="160000"/>
              </a:lnSpc>
              <a:spcBef>
                <a:spcPts val="800"/>
              </a:spcBef>
              <a:spcAft>
                <a:spcPts val="0"/>
              </a:spcAft>
              <a:buSzPts val="1800"/>
              <a:buFont typeface="Georgia"/>
              <a:buChar char="●"/>
            </a:pPr>
            <a:r>
              <a:rPr lang="en" sz="1800">
                <a:solidFill>
                  <a:srgbClr val="000000"/>
                </a:solidFill>
                <a:highlight>
                  <a:srgbClr val="FFFFFF"/>
                </a:highlight>
                <a:latin typeface="Georgia"/>
                <a:ea typeface="Georgia"/>
                <a:cs typeface="Georgia"/>
                <a:sym typeface="Georgia"/>
              </a:rPr>
              <a:t>IoT infrastructure involves numerous devices. If you already use certain equipment, network nodes, and other components, you must check whether your existing hardware is compatible with a particular platform.</a:t>
            </a:r>
            <a:endParaRPr sz="1800">
              <a:solidFill>
                <a:srgbClr val="000000"/>
              </a:solidFill>
              <a:highlight>
                <a:srgbClr val="FFFFFF"/>
              </a:highlight>
              <a:latin typeface="Georgia"/>
              <a:ea typeface="Georgia"/>
              <a:cs typeface="Georgia"/>
              <a:sym typeface="Georgia"/>
            </a:endParaRPr>
          </a:p>
          <a:p>
            <a:pPr indent="-342900" lvl="0" marL="457200" rtl="0" algn="just">
              <a:lnSpc>
                <a:spcPct val="160000"/>
              </a:lnSpc>
              <a:spcBef>
                <a:spcPts val="0"/>
              </a:spcBef>
              <a:spcAft>
                <a:spcPts val="0"/>
              </a:spcAft>
              <a:buSzPts val="1800"/>
              <a:buFont typeface="Georgia"/>
              <a:buChar char="●"/>
            </a:pPr>
            <a:r>
              <a:rPr lang="en" sz="1800">
                <a:solidFill>
                  <a:srgbClr val="000000"/>
                </a:solidFill>
                <a:highlight>
                  <a:srgbClr val="FFFFFF"/>
                </a:highlight>
                <a:latin typeface="Georgia"/>
                <a:ea typeface="Georgia"/>
                <a:cs typeface="Georgia"/>
                <a:sym typeface="Georgia"/>
              </a:rPr>
              <a:t>Amazon and Microsoft Azure view themselves as hardware agnostic and support IoT devices. </a:t>
            </a:r>
            <a:endParaRPr sz="18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idx="1" type="body"/>
          </p:nvPr>
        </p:nvSpPr>
        <p:spPr>
          <a:xfrm>
            <a:off x="805650" y="1318025"/>
            <a:ext cx="7688700" cy="36327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b="1" lang="en" sz="7200">
                <a:solidFill>
                  <a:srgbClr val="000000"/>
                </a:solidFill>
                <a:highlight>
                  <a:srgbClr val="FFFFFF"/>
                </a:highlight>
                <a:latin typeface="Georgia"/>
                <a:ea typeface="Georgia"/>
                <a:cs typeface="Georgia"/>
                <a:sym typeface="Georgia"/>
              </a:rPr>
              <a:t>Domain expertise</a:t>
            </a:r>
            <a:endParaRPr b="1" sz="7200">
              <a:solidFill>
                <a:srgbClr val="000000"/>
              </a:solidFill>
              <a:highlight>
                <a:srgbClr val="FFFFFF"/>
              </a:highlight>
              <a:latin typeface="Georgia"/>
              <a:ea typeface="Georgia"/>
              <a:cs typeface="Georgia"/>
              <a:sym typeface="Georgia"/>
            </a:endParaRPr>
          </a:p>
          <a:p>
            <a:pPr indent="-342900" lvl="0" marL="457200" rtl="0" algn="just">
              <a:spcBef>
                <a:spcPts val="800"/>
              </a:spcBef>
              <a:spcAft>
                <a:spcPts val="0"/>
              </a:spcAft>
              <a:buClr>
                <a:srgbClr val="000000"/>
              </a:buClr>
              <a:buSzPct val="100000"/>
              <a:buFont typeface="Georgia"/>
              <a:buChar char="●"/>
            </a:pPr>
            <a:r>
              <a:rPr lang="en" sz="7200">
                <a:solidFill>
                  <a:srgbClr val="000000"/>
                </a:solidFill>
                <a:highlight>
                  <a:srgbClr val="FFFFFF"/>
                </a:highlight>
                <a:latin typeface="Georgia"/>
                <a:ea typeface="Georgia"/>
                <a:cs typeface="Georgia"/>
                <a:sym typeface="Georgia"/>
              </a:rPr>
              <a:t>Each of the platforms  can outperform others in a particular domain.</a:t>
            </a:r>
            <a:endParaRPr sz="7200">
              <a:solidFill>
                <a:srgbClr val="000000"/>
              </a:solidFill>
              <a:highlight>
                <a:srgbClr val="FFFFFF"/>
              </a:highlight>
              <a:latin typeface="Georgia"/>
              <a:ea typeface="Georgia"/>
              <a:cs typeface="Georgia"/>
              <a:sym typeface="Georgia"/>
            </a:endParaRPr>
          </a:p>
          <a:p>
            <a:pPr indent="-342900" lvl="0" marL="457200" rtl="0" algn="just">
              <a:lnSpc>
                <a:spcPct val="160000"/>
              </a:lnSpc>
              <a:spcBef>
                <a:spcPts val="0"/>
              </a:spcBef>
              <a:spcAft>
                <a:spcPts val="0"/>
              </a:spcAft>
              <a:buClr>
                <a:srgbClr val="000000"/>
              </a:buClr>
              <a:buSzPct val="100000"/>
              <a:buFont typeface="Georgia"/>
              <a:buChar char="●"/>
            </a:pPr>
            <a:r>
              <a:rPr lang="en" sz="7200">
                <a:solidFill>
                  <a:srgbClr val="000000"/>
                </a:solidFill>
                <a:highlight>
                  <a:srgbClr val="FFFFFF"/>
                </a:highlight>
                <a:latin typeface="Georgia"/>
                <a:ea typeface="Georgia"/>
                <a:cs typeface="Georgia"/>
                <a:sym typeface="Georgia"/>
              </a:rPr>
              <a:t>AWS is a good fit to implement a smart home scenario, while Cisco will bring most value to businesses dealing with connected vehicles and also provide a good start for companies that build their IoT infrastructure offering all necessary hardware, software, and connectivity services. Google has convincing use cases in energy, transportation, and building smart parks.</a:t>
            </a:r>
            <a:endParaRPr sz="7200">
              <a:solidFill>
                <a:srgbClr val="000000"/>
              </a:solidFill>
              <a:highlight>
                <a:srgbClr val="FFFFFF"/>
              </a:highlight>
              <a:latin typeface="Georgia"/>
              <a:ea typeface="Georgia"/>
              <a:cs typeface="Georgia"/>
              <a:sym typeface="Georgia"/>
            </a:endParaRPr>
          </a:p>
          <a:p>
            <a:pPr indent="0" lvl="0" marL="0" rtl="0" algn="just">
              <a:lnSpc>
                <a:spcPct val="160000"/>
              </a:lnSpc>
              <a:spcBef>
                <a:spcPts val="1900"/>
              </a:spcBef>
              <a:spcAft>
                <a:spcPts val="1900"/>
              </a:spcAft>
              <a:buNone/>
            </a:pPr>
            <a:r>
              <a:rPr lang="en" sz="7200">
                <a:solidFill>
                  <a:srgbClr val="000000"/>
                </a:solidFill>
                <a:highlight>
                  <a:srgbClr val="FFFFFF"/>
                </a:highlight>
                <a:latin typeface="Georgia"/>
                <a:ea typeface="Georgia"/>
                <a:cs typeface="Georgia"/>
                <a:sym typeface="Georgia"/>
              </a:rPr>
              <a:t>There are still over 600 other options waiting in the queue.</a:t>
            </a:r>
            <a:endParaRPr sz="72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IoT Architecture</a:t>
            </a:r>
            <a:endParaRPr>
              <a:latin typeface="Georgia"/>
              <a:ea typeface="Georgia"/>
              <a:cs typeface="Georgia"/>
              <a:sym typeface="Georgia"/>
            </a:endParaRPr>
          </a:p>
        </p:txBody>
      </p:sp>
      <p:sp>
        <p:nvSpPr>
          <p:cNvPr id="98" name="Google Shape;98;p15"/>
          <p:cNvSpPr txBox="1"/>
          <p:nvPr>
            <p:ph idx="1" type="body"/>
          </p:nvPr>
        </p:nvSpPr>
        <p:spPr>
          <a:xfrm>
            <a:off x="729450" y="1853850"/>
            <a:ext cx="7688700" cy="3021900"/>
          </a:xfrm>
          <a:prstGeom prst="rect">
            <a:avLst/>
          </a:prstGeom>
        </p:spPr>
        <p:txBody>
          <a:bodyPr anchorCtr="0" anchor="t" bIns="91425" lIns="91425" spcFirstLastPara="1" rIns="91425" wrap="square" tIns="91425">
            <a:noAutofit/>
          </a:bodyPr>
          <a:lstStyle/>
          <a:p>
            <a:pPr indent="0" lvl="0" marL="0" rtl="0" algn="just">
              <a:lnSpc>
                <a:spcPct val="140000"/>
              </a:lnSpc>
              <a:spcBef>
                <a:spcPts val="0"/>
              </a:spcBef>
              <a:spcAft>
                <a:spcPts val="0"/>
              </a:spcAft>
              <a:buSzPts val="770"/>
              <a:buNone/>
            </a:pPr>
            <a:r>
              <a:rPr lang="en" sz="1800">
                <a:solidFill>
                  <a:srgbClr val="000000"/>
                </a:solidFill>
                <a:highlight>
                  <a:srgbClr val="FFFFFF"/>
                </a:highlight>
                <a:latin typeface="Georgia"/>
                <a:ea typeface="Georgia"/>
                <a:cs typeface="Georgia"/>
                <a:sym typeface="Georgia"/>
              </a:rPr>
              <a:t>With an IoT platform acting as a bridge between the physical world and business processes, the IoT infrastructure contains several key layers.</a:t>
            </a:r>
            <a:endParaRPr sz="1800">
              <a:solidFill>
                <a:srgbClr val="000000"/>
              </a:solidFill>
              <a:highlight>
                <a:srgbClr val="FFFFFF"/>
              </a:highlight>
              <a:latin typeface="Georgia"/>
              <a:ea typeface="Georgia"/>
              <a:cs typeface="Georgia"/>
              <a:sym typeface="Georgia"/>
            </a:endParaRPr>
          </a:p>
          <a:p>
            <a:pPr indent="-342900" lvl="0" marL="457200" rtl="0" algn="just">
              <a:lnSpc>
                <a:spcPct val="140000"/>
              </a:lnSpc>
              <a:spcBef>
                <a:spcPts val="190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Perception layer: </a:t>
            </a:r>
            <a:r>
              <a:rPr lang="en" sz="1800">
                <a:solidFill>
                  <a:srgbClr val="000000"/>
                </a:solidFill>
                <a:highlight>
                  <a:srgbClr val="FFFFFF"/>
                </a:highlight>
                <a:latin typeface="Georgia"/>
                <a:ea typeface="Georgia"/>
                <a:cs typeface="Georgia"/>
                <a:sym typeface="Georgia"/>
              </a:rPr>
              <a:t>It contains hardware components such as electronic sensors to capture and convert signals into digital form, actuators to receive signals from IoT system and translate into physical action, and devices link to a gateway or directly to an IoT platform.</a:t>
            </a:r>
            <a:endParaRPr sz="18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27650" y="1441200"/>
            <a:ext cx="7688700" cy="3177300"/>
          </a:xfrm>
          <a:prstGeom prst="rect">
            <a:avLst/>
          </a:prstGeom>
        </p:spPr>
        <p:txBody>
          <a:bodyPr anchorCtr="0" anchor="t" bIns="91425" lIns="91425" spcFirstLastPara="1" rIns="91425" wrap="square" tIns="91425">
            <a:normAutofit/>
          </a:bodyPr>
          <a:lstStyle/>
          <a:p>
            <a:pPr indent="-342900" lvl="0" marL="457200" rtl="0" algn="just">
              <a:lnSpc>
                <a:spcPct val="140000"/>
              </a:lnSpc>
              <a:spcBef>
                <a:spcPts val="140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Transport layer :</a:t>
            </a:r>
            <a:r>
              <a:rPr lang="en" sz="1800">
                <a:solidFill>
                  <a:srgbClr val="000000"/>
                </a:solidFill>
                <a:highlight>
                  <a:srgbClr val="FFFFFF"/>
                </a:highlight>
                <a:latin typeface="Georgia"/>
                <a:ea typeface="Georgia"/>
                <a:cs typeface="Georgia"/>
                <a:sym typeface="Georgia"/>
              </a:rPr>
              <a:t> Responsible for smooth and secure data transmission from perception layer to processing layer. It has wired or wireless networks and a gateway that consolidates data from devices, analyzes it, performs translation between different protocols, and forwards information to the cloud. The gateway converts all information into the lightweight protocol most widely used in the IoT.</a:t>
            </a:r>
            <a:endParaRPr sz="1800">
              <a:solidFill>
                <a:srgbClr val="000000"/>
              </a:solidFill>
              <a:highlight>
                <a:srgbClr val="FFFFFF"/>
              </a:highlight>
              <a:latin typeface="Georgia"/>
              <a:ea typeface="Georgia"/>
              <a:cs typeface="Georgia"/>
              <a:sym typeface="Georgia"/>
            </a:endParaRPr>
          </a:p>
          <a:p>
            <a:pPr indent="0" lvl="0" marL="0" rtl="0" algn="just">
              <a:spcBef>
                <a:spcPts val="3100"/>
              </a:spcBef>
              <a:spcAft>
                <a:spcPts val="1200"/>
              </a:spcAft>
              <a:buNone/>
            </a:pPr>
            <a:r>
              <a:t/>
            </a:r>
            <a:endParaRPr sz="18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727650" y="1441200"/>
            <a:ext cx="7688700" cy="3187800"/>
          </a:xfrm>
          <a:prstGeom prst="rect">
            <a:avLst/>
          </a:prstGeom>
        </p:spPr>
        <p:txBody>
          <a:bodyPr anchorCtr="0" anchor="t" bIns="91425" lIns="91425" spcFirstLastPara="1" rIns="91425" wrap="square" tIns="91425">
            <a:normAutofit/>
          </a:bodyPr>
          <a:lstStyle/>
          <a:p>
            <a:pPr indent="-342900" lvl="0" marL="457200" rtl="0" algn="just">
              <a:lnSpc>
                <a:spcPct val="140000"/>
              </a:lnSpc>
              <a:spcBef>
                <a:spcPts val="140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Processing layer:</a:t>
            </a:r>
            <a:r>
              <a:rPr lang="en" sz="1800">
                <a:solidFill>
                  <a:srgbClr val="000000"/>
                </a:solidFill>
                <a:highlight>
                  <a:srgbClr val="FFFFFF"/>
                </a:highlight>
                <a:latin typeface="Georgia"/>
                <a:ea typeface="Georgia"/>
                <a:cs typeface="Georgia"/>
                <a:sym typeface="Georgia"/>
              </a:rPr>
              <a:t> This layer actually derives IoT, enabling you to get all components and data streams connected. It links to gateways or devices on one side, and on the other side integrates with third-party applications and systems.</a:t>
            </a:r>
            <a:endParaRPr sz="1800">
              <a:solidFill>
                <a:srgbClr val="000000"/>
              </a:solidFill>
              <a:highlight>
                <a:srgbClr val="FFFFFF"/>
              </a:highlight>
              <a:latin typeface="Georgia"/>
              <a:ea typeface="Georgia"/>
              <a:cs typeface="Georgia"/>
              <a:sym typeface="Georgia"/>
            </a:endParaRPr>
          </a:p>
          <a:p>
            <a:pPr indent="-342900" lvl="0" marL="457200" rtl="0" algn="just">
              <a:lnSpc>
                <a:spcPct val="140000"/>
              </a:lnSpc>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Fully-fledged platforms take care of  important tasks such as connectivity, device management, data management, data analysis, visualization, digital twin, IoT app development  and edge computing.</a:t>
            </a:r>
            <a:endParaRPr sz="18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727650" y="1339500"/>
            <a:ext cx="7688700" cy="2882400"/>
          </a:xfrm>
          <a:prstGeom prst="rect">
            <a:avLst/>
          </a:prstGeom>
        </p:spPr>
        <p:txBody>
          <a:bodyPr anchorCtr="0" anchor="t" bIns="91425" lIns="91425" spcFirstLastPara="1" rIns="91425" wrap="square" tIns="91425">
            <a:normAutofit/>
          </a:bodyPr>
          <a:lstStyle/>
          <a:p>
            <a:pPr indent="-342900" lvl="0" marL="457200" rtl="0" algn="just">
              <a:lnSpc>
                <a:spcPct val="140000"/>
              </a:lnSpc>
              <a:spcBef>
                <a:spcPts val="1400"/>
              </a:spcBef>
              <a:spcAft>
                <a:spcPts val="0"/>
              </a:spcAft>
              <a:buClr>
                <a:srgbClr val="000000"/>
              </a:buClr>
              <a:buSzPts val="1800"/>
              <a:buFont typeface="Arial"/>
              <a:buChar char="●"/>
            </a:pPr>
            <a:r>
              <a:rPr b="1" lang="en" sz="1800">
                <a:solidFill>
                  <a:srgbClr val="000000"/>
                </a:solidFill>
                <a:highlight>
                  <a:srgbClr val="FFFFFF"/>
                </a:highlight>
                <a:latin typeface="Georgia"/>
                <a:ea typeface="Georgia"/>
                <a:cs typeface="Georgia"/>
                <a:sym typeface="Georgia"/>
              </a:rPr>
              <a:t>Application layer : </a:t>
            </a:r>
            <a:r>
              <a:rPr lang="en" sz="1800">
                <a:solidFill>
                  <a:srgbClr val="000000"/>
                </a:solidFill>
                <a:highlight>
                  <a:srgbClr val="FFFFFF"/>
                </a:highlight>
                <a:latin typeface="Georgia"/>
                <a:ea typeface="Georgia"/>
                <a:cs typeface="Georgia"/>
                <a:sym typeface="Georgia"/>
              </a:rPr>
              <a:t>IoT software solutions allow end users to gain data insights, monitor and control devices, and, generally, manipulate the physical world through the IoT platform from computers, smartphones. Applications can be built on top of the IoT platform or integrate with it through APIs.</a:t>
            </a:r>
            <a:endParaRPr sz="18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IoT Platforms</a:t>
            </a:r>
            <a:endParaRPr>
              <a:latin typeface="Georgia"/>
              <a:ea typeface="Georgia"/>
              <a:cs typeface="Georgia"/>
              <a:sym typeface="Georgia"/>
            </a:endParaRPr>
          </a:p>
        </p:txBody>
      </p:sp>
      <p:sp>
        <p:nvSpPr>
          <p:cNvPr id="119" name="Google Shape;119;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The total number of known IoT platforms reached at present are more than 620.</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More than half of the IoT platforms at present are mainly focusing on manufacturing and industrial use of IoT.</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Other popular activity areas of IoT platforms are energy, mobility, smart cities, and healthcare.</a:t>
            </a:r>
            <a:endParaRPr sz="18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727650" y="1441200"/>
            <a:ext cx="7688700" cy="317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solidFill>
                  <a:srgbClr val="2D3B45"/>
                </a:solidFill>
                <a:latin typeface="Georgia"/>
                <a:ea typeface="Georgia"/>
                <a:cs typeface="Georgia"/>
                <a:sym typeface="Georgia"/>
              </a:rPr>
              <a:t>Top five fully fledged IoT platforms are:</a:t>
            </a:r>
            <a:endParaRPr sz="1800">
              <a:solidFill>
                <a:srgbClr val="2D3B45"/>
              </a:solidFill>
              <a:latin typeface="Georgia"/>
              <a:ea typeface="Georgia"/>
              <a:cs typeface="Georgia"/>
              <a:sym typeface="Georgia"/>
            </a:endParaRPr>
          </a:p>
          <a:p>
            <a:pPr indent="-342900" lvl="0" marL="457200" rtl="0" algn="just">
              <a:lnSpc>
                <a:spcPct val="160000"/>
              </a:lnSpc>
              <a:spcBef>
                <a:spcPts val="140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Amazon Web Service (AWS) IoT Platform</a:t>
            </a:r>
            <a:endParaRPr sz="1800">
              <a:solidFill>
                <a:srgbClr val="2D3B45"/>
              </a:solidFill>
              <a:highlight>
                <a:srgbClr val="FFFFFF"/>
              </a:highlight>
              <a:latin typeface="Georgia"/>
              <a:ea typeface="Georgia"/>
              <a:cs typeface="Georgia"/>
              <a:sym typeface="Georgia"/>
            </a:endParaRPr>
          </a:p>
          <a:p>
            <a:pPr indent="-342900" lvl="0" marL="457200" rtl="0" algn="just">
              <a:lnSpc>
                <a:spcPct val="160000"/>
              </a:lnSpc>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Cisco IoT</a:t>
            </a:r>
            <a:endParaRPr sz="1800">
              <a:solidFill>
                <a:srgbClr val="2D3B45"/>
              </a:solidFill>
              <a:highlight>
                <a:srgbClr val="FFFFFF"/>
              </a:highlight>
              <a:latin typeface="Georgia"/>
              <a:ea typeface="Georgia"/>
              <a:cs typeface="Georgia"/>
              <a:sym typeface="Georgia"/>
            </a:endParaRPr>
          </a:p>
          <a:p>
            <a:pPr indent="-342900" lvl="0" marL="457200" rtl="0" algn="just">
              <a:lnSpc>
                <a:spcPct val="160000"/>
              </a:lnSpc>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Google Cloud IoT</a:t>
            </a:r>
            <a:endParaRPr sz="1800">
              <a:solidFill>
                <a:srgbClr val="2D3B45"/>
              </a:solidFill>
              <a:highlight>
                <a:srgbClr val="FFFFFF"/>
              </a:highlight>
              <a:latin typeface="Georgia"/>
              <a:ea typeface="Georgia"/>
              <a:cs typeface="Georgia"/>
              <a:sym typeface="Georgia"/>
            </a:endParaRPr>
          </a:p>
          <a:p>
            <a:pPr indent="-342900" lvl="0" marL="457200" rtl="0" algn="just">
              <a:lnSpc>
                <a:spcPct val="160000"/>
              </a:lnSpc>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IBM Watson IoT Platform</a:t>
            </a:r>
            <a:endParaRPr sz="1800">
              <a:solidFill>
                <a:srgbClr val="2D3B45"/>
              </a:solidFill>
              <a:highlight>
                <a:srgbClr val="FFFFFF"/>
              </a:highlight>
              <a:latin typeface="Georgia"/>
              <a:ea typeface="Georgia"/>
              <a:cs typeface="Georgia"/>
              <a:sym typeface="Georgia"/>
            </a:endParaRPr>
          </a:p>
          <a:p>
            <a:pPr indent="-342900" lvl="0" marL="457200" rtl="0" algn="just">
              <a:lnSpc>
                <a:spcPct val="160000"/>
              </a:lnSpc>
              <a:spcBef>
                <a:spcPts val="0"/>
              </a:spcBef>
              <a:spcAft>
                <a:spcPts val="0"/>
              </a:spcAft>
              <a:buClr>
                <a:srgbClr val="2D3B45"/>
              </a:buClr>
              <a:buSzPts val="1800"/>
              <a:buFont typeface="Georgia"/>
              <a:buChar char="●"/>
            </a:pPr>
            <a:r>
              <a:rPr lang="en" sz="1800">
                <a:solidFill>
                  <a:srgbClr val="2D3B45"/>
                </a:solidFill>
                <a:highlight>
                  <a:srgbClr val="FFFFFF"/>
                </a:highlight>
                <a:latin typeface="Georgia"/>
                <a:ea typeface="Georgia"/>
                <a:cs typeface="Georgia"/>
                <a:sym typeface="Georgia"/>
              </a:rPr>
              <a:t>Microsoft Azure IoT</a:t>
            </a:r>
            <a:endParaRPr sz="1800">
              <a:solidFill>
                <a:srgbClr val="2D3B45"/>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900"/>
              </a:spcBef>
              <a:spcAft>
                <a:spcPts val="0"/>
              </a:spcAft>
              <a:buNone/>
            </a:pPr>
            <a:r>
              <a:rPr lang="en" sz="3150">
                <a:solidFill>
                  <a:srgbClr val="000000"/>
                </a:solidFill>
                <a:highlight>
                  <a:srgbClr val="FFFFFF"/>
                </a:highlight>
                <a:latin typeface="Georgia"/>
                <a:ea typeface="Georgia"/>
                <a:cs typeface="Georgia"/>
                <a:sym typeface="Georgia"/>
              </a:rPr>
              <a:t>AWS IoT Platform</a:t>
            </a:r>
            <a:endParaRPr sz="3150">
              <a:solidFill>
                <a:srgbClr val="000000"/>
              </a:solidFill>
              <a:highlight>
                <a:srgbClr val="FFFFFF"/>
              </a:highlight>
              <a:latin typeface="Georgia"/>
              <a:ea typeface="Georgia"/>
              <a:cs typeface="Georgia"/>
              <a:sym typeface="Georgia"/>
            </a:endParaRPr>
          </a:p>
          <a:p>
            <a:pPr indent="0" lvl="0" marL="0" rtl="0" algn="l">
              <a:spcBef>
                <a:spcPts val="800"/>
              </a:spcBef>
              <a:spcAft>
                <a:spcPts val="0"/>
              </a:spcAft>
              <a:buNone/>
            </a:pPr>
            <a:r>
              <a:t/>
            </a:r>
            <a:endParaRPr/>
          </a:p>
        </p:txBody>
      </p:sp>
      <p:sp>
        <p:nvSpPr>
          <p:cNvPr id="130" name="Google Shape;130;p21"/>
          <p:cNvSpPr txBox="1"/>
          <p:nvPr>
            <p:ph idx="1" type="body"/>
          </p:nvPr>
        </p:nvSpPr>
        <p:spPr>
          <a:xfrm>
            <a:off x="729450" y="1950300"/>
            <a:ext cx="7688700" cy="2604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In 2020, AWS was recognized as a leading IoT applications platform empowering smart cities, connected home and in agriculture.</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Among successful use cases in other domains are projects for Philips HealthCare, Rio Tinto and Bayer Crops Science.</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Device Gateway</a:t>
            </a:r>
            <a:r>
              <a:rPr b="1" lang="en" sz="1800">
                <a:solidFill>
                  <a:srgbClr val="000000"/>
                </a:solidFill>
                <a:highlight>
                  <a:srgbClr val="FFFFFF"/>
                </a:highlight>
                <a:latin typeface="Georgia"/>
                <a:ea typeface="Georgia"/>
                <a:cs typeface="Georgia"/>
                <a:sym typeface="Georgia"/>
              </a:rPr>
              <a:t> </a:t>
            </a:r>
            <a:r>
              <a:rPr lang="en" sz="1800">
                <a:solidFill>
                  <a:srgbClr val="000000"/>
                </a:solidFill>
                <a:highlight>
                  <a:srgbClr val="FFFFFF"/>
                </a:highlight>
                <a:latin typeface="Georgia"/>
                <a:ea typeface="Georgia"/>
                <a:cs typeface="Georgia"/>
                <a:sym typeface="Georgia"/>
              </a:rPr>
              <a:t>supports communication protocols such as HTTP, MQTT and WebSocket Protocols.</a:t>
            </a:r>
            <a:endParaRPr sz="1800">
              <a:solidFill>
                <a:srgbClr val="000000"/>
              </a:solidFill>
              <a:highlight>
                <a:srgbClr val="FFFFFF"/>
              </a:highlight>
              <a:latin typeface="Georgia"/>
              <a:ea typeface="Georgia"/>
              <a:cs typeface="Georgia"/>
              <a:sym typeface="Georgia"/>
            </a:endParaRPr>
          </a:p>
          <a:p>
            <a:pPr indent="-342900" lvl="0" marL="457200" rtl="0" algn="just">
              <a:spcBef>
                <a:spcPts val="0"/>
              </a:spcBef>
              <a:spcAft>
                <a:spcPts val="0"/>
              </a:spcAft>
              <a:buClr>
                <a:srgbClr val="000000"/>
              </a:buClr>
              <a:buSzPts val="1800"/>
              <a:buFont typeface="Georgia"/>
              <a:buChar char="●"/>
            </a:pPr>
            <a:r>
              <a:rPr lang="en" sz="1800">
                <a:solidFill>
                  <a:srgbClr val="000000"/>
                </a:solidFill>
                <a:highlight>
                  <a:srgbClr val="FFFFFF"/>
                </a:highlight>
                <a:latin typeface="Georgia"/>
                <a:ea typeface="Georgia"/>
                <a:cs typeface="Georgia"/>
                <a:sym typeface="Georgia"/>
              </a:rPr>
              <a:t>Module is scalable enough to handle over a billion devices, with each of them being assigned a unique identity.</a:t>
            </a:r>
            <a:endParaRPr sz="1800">
              <a:solidFill>
                <a:srgbClr val="000000"/>
              </a:solidFill>
              <a:highlight>
                <a:srgbClr val="FFFFFF"/>
              </a:highlight>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