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3" r:id="rId5"/>
    <p:sldId id="261" r:id="rId6"/>
    <p:sldId id="264"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5D7313D-CAA8-4EB9-A64A-FC17685267B8}"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FD380-142C-488F-8DF5-29D481032F4C}" type="slidenum">
              <a:rPr lang="en-IN" smtClean="0"/>
              <a:t>‹#›</a:t>
            </a:fld>
            <a:endParaRPr lang="en-IN"/>
          </a:p>
        </p:txBody>
      </p:sp>
    </p:spTree>
    <p:extLst>
      <p:ext uri="{BB962C8B-B14F-4D97-AF65-F5344CB8AC3E}">
        <p14:creationId xmlns:p14="http://schemas.microsoft.com/office/powerpoint/2010/main" val="3264358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D7313D-CAA8-4EB9-A64A-FC17685267B8}"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FD380-142C-488F-8DF5-29D481032F4C}" type="slidenum">
              <a:rPr lang="en-IN" smtClean="0"/>
              <a:t>‹#›</a:t>
            </a:fld>
            <a:endParaRPr lang="en-IN"/>
          </a:p>
        </p:txBody>
      </p:sp>
    </p:spTree>
    <p:extLst>
      <p:ext uri="{BB962C8B-B14F-4D97-AF65-F5344CB8AC3E}">
        <p14:creationId xmlns:p14="http://schemas.microsoft.com/office/powerpoint/2010/main" val="422507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D7313D-CAA8-4EB9-A64A-FC17685267B8}"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FD380-142C-488F-8DF5-29D481032F4C}" type="slidenum">
              <a:rPr lang="en-IN" smtClean="0"/>
              <a:t>‹#›</a:t>
            </a:fld>
            <a:endParaRPr lang="en-IN"/>
          </a:p>
        </p:txBody>
      </p:sp>
    </p:spTree>
    <p:extLst>
      <p:ext uri="{BB962C8B-B14F-4D97-AF65-F5344CB8AC3E}">
        <p14:creationId xmlns:p14="http://schemas.microsoft.com/office/powerpoint/2010/main" val="196025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D7313D-CAA8-4EB9-A64A-FC17685267B8}"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FD380-142C-488F-8DF5-29D481032F4C}" type="slidenum">
              <a:rPr lang="en-IN" smtClean="0"/>
              <a:t>‹#›</a:t>
            </a:fld>
            <a:endParaRPr lang="en-IN"/>
          </a:p>
        </p:txBody>
      </p:sp>
    </p:spTree>
    <p:extLst>
      <p:ext uri="{BB962C8B-B14F-4D97-AF65-F5344CB8AC3E}">
        <p14:creationId xmlns:p14="http://schemas.microsoft.com/office/powerpoint/2010/main" val="397383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D7313D-CAA8-4EB9-A64A-FC17685267B8}"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FD380-142C-488F-8DF5-29D481032F4C}" type="slidenum">
              <a:rPr lang="en-IN" smtClean="0"/>
              <a:t>‹#›</a:t>
            </a:fld>
            <a:endParaRPr lang="en-IN"/>
          </a:p>
        </p:txBody>
      </p:sp>
    </p:spTree>
    <p:extLst>
      <p:ext uri="{BB962C8B-B14F-4D97-AF65-F5344CB8AC3E}">
        <p14:creationId xmlns:p14="http://schemas.microsoft.com/office/powerpoint/2010/main" val="2517984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5D7313D-CAA8-4EB9-A64A-FC17685267B8}"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FD380-142C-488F-8DF5-29D481032F4C}" type="slidenum">
              <a:rPr lang="en-IN" smtClean="0"/>
              <a:t>‹#›</a:t>
            </a:fld>
            <a:endParaRPr lang="en-IN"/>
          </a:p>
        </p:txBody>
      </p:sp>
    </p:spTree>
    <p:extLst>
      <p:ext uri="{BB962C8B-B14F-4D97-AF65-F5344CB8AC3E}">
        <p14:creationId xmlns:p14="http://schemas.microsoft.com/office/powerpoint/2010/main" val="45603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5D7313D-CAA8-4EB9-A64A-FC17685267B8}" type="datetimeFigureOut">
              <a:rPr lang="en-IN" smtClean="0"/>
              <a:t>11-07-2024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FD380-142C-488F-8DF5-29D481032F4C}" type="slidenum">
              <a:rPr lang="en-IN" smtClean="0"/>
              <a:t>‹#›</a:t>
            </a:fld>
            <a:endParaRPr lang="en-IN"/>
          </a:p>
        </p:txBody>
      </p:sp>
    </p:spTree>
    <p:extLst>
      <p:ext uri="{BB962C8B-B14F-4D97-AF65-F5344CB8AC3E}">
        <p14:creationId xmlns:p14="http://schemas.microsoft.com/office/powerpoint/2010/main" val="353694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5D7313D-CAA8-4EB9-A64A-FC17685267B8}" type="datetimeFigureOut">
              <a:rPr lang="en-IN" smtClean="0"/>
              <a:t>11-07-2024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FD380-142C-488F-8DF5-29D481032F4C}" type="slidenum">
              <a:rPr lang="en-IN" smtClean="0"/>
              <a:t>‹#›</a:t>
            </a:fld>
            <a:endParaRPr lang="en-IN"/>
          </a:p>
        </p:txBody>
      </p:sp>
    </p:spTree>
    <p:extLst>
      <p:ext uri="{BB962C8B-B14F-4D97-AF65-F5344CB8AC3E}">
        <p14:creationId xmlns:p14="http://schemas.microsoft.com/office/powerpoint/2010/main" val="47244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7313D-CAA8-4EB9-A64A-FC17685267B8}" type="datetimeFigureOut">
              <a:rPr lang="en-IN" smtClean="0"/>
              <a:t>11-07-2024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FD380-142C-488F-8DF5-29D481032F4C}" type="slidenum">
              <a:rPr lang="en-IN" smtClean="0"/>
              <a:t>‹#›</a:t>
            </a:fld>
            <a:endParaRPr lang="en-IN"/>
          </a:p>
        </p:txBody>
      </p:sp>
    </p:spTree>
    <p:extLst>
      <p:ext uri="{BB962C8B-B14F-4D97-AF65-F5344CB8AC3E}">
        <p14:creationId xmlns:p14="http://schemas.microsoft.com/office/powerpoint/2010/main" val="183781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D7313D-CAA8-4EB9-A64A-FC17685267B8}"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FD380-142C-488F-8DF5-29D481032F4C}" type="slidenum">
              <a:rPr lang="en-IN" smtClean="0"/>
              <a:t>‹#›</a:t>
            </a:fld>
            <a:endParaRPr lang="en-IN"/>
          </a:p>
        </p:txBody>
      </p:sp>
    </p:spTree>
    <p:extLst>
      <p:ext uri="{BB962C8B-B14F-4D97-AF65-F5344CB8AC3E}">
        <p14:creationId xmlns:p14="http://schemas.microsoft.com/office/powerpoint/2010/main" val="3518073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D7313D-CAA8-4EB9-A64A-FC17685267B8}"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FD380-142C-488F-8DF5-29D481032F4C}" type="slidenum">
              <a:rPr lang="en-IN" smtClean="0"/>
              <a:t>‹#›</a:t>
            </a:fld>
            <a:endParaRPr lang="en-IN"/>
          </a:p>
        </p:txBody>
      </p:sp>
    </p:spTree>
    <p:extLst>
      <p:ext uri="{BB962C8B-B14F-4D97-AF65-F5344CB8AC3E}">
        <p14:creationId xmlns:p14="http://schemas.microsoft.com/office/powerpoint/2010/main" val="418362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7313D-CAA8-4EB9-A64A-FC17685267B8}" type="datetimeFigureOut">
              <a:rPr lang="en-IN" smtClean="0"/>
              <a:t>11-07-2024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FD380-142C-488F-8DF5-29D481032F4C}" type="slidenum">
              <a:rPr lang="en-IN" smtClean="0"/>
              <a:t>‹#›</a:t>
            </a:fld>
            <a:endParaRPr lang="en-IN"/>
          </a:p>
        </p:txBody>
      </p:sp>
    </p:spTree>
    <p:extLst>
      <p:ext uri="{BB962C8B-B14F-4D97-AF65-F5344CB8AC3E}">
        <p14:creationId xmlns:p14="http://schemas.microsoft.com/office/powerpoint/2010/main" val="1878602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B</a:t>
            </a:r>
            <a:r>
              <a:rPr lang="en-IN" dirty="0" smtClean="0"/>
              <a:t>oosting </a:t>
            </a:r>
            <a:r>
              <a:rPr lang="en-IN" dirty="0"/>
              <a:t>A</a:t>
            </a:r>
            <a:r>
              <a:rPr lang="en-IN" dirty="0" smtClean="0"/>
              <a:t>lgorithm</a:t>
            </a:r>
            <a:endParaRPr lang="en-IN" dirty="0"/>
          </a:p>
        </p:txBody>
      </p:sp>
      <p:sp>
        <p:nvSpPr>
          <p:cNvPr id="3" name="Subtitle 2"/>
          <p:cNvSpPr>
            <a:spLocks noGrp="1"/>
          </p:cNvSpPr>
          <p:nvPr>
            <p:ph type="subTitle" idx="1"/>
          </p:nvPr>
        </p:nvSpPr>
        <p:spPr/>
        <p:txBody>
          <a:bodyPr/>
          <a:lstStyle/>
          <a:p>
            <a:r>
              <a:rPr lang="en-US" dirty="0" smtClean="0"/>
              <a:t>Regression</a:t>
            </a:r>
          </a:p>
          <a:p>
            <a:endParaRPr lang="en-IN" dirty="0"/>
          </a:p>
        </p:txBody>
      </p:sp>
    </p:spTree>
    <p:extLst>
      <p:ext uri="{BB962C8B-B14F-4D97-AF65-F5344CB8AC3E}">
        <p14:creationId xmlns:p14="http://schemas.microsoft.com/office/powerpoint/2010/main" val="4260509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Boosting </a:t>
            </a:r>
            <a:r>
              <a:rPr lang="en-IN" dirty="0"/>
              <a:t>A</a:t>
            </a:r>
            <a:r>
              <a:rPr lang="en-IN" dirty="0" smtClean="0"/>
              <a:t>lgorithm</a:t>
            </a:r>
            <a:endParaRPr lang="en-IN" dirty="0"/>
          </a:p>
        </p:txBody>
      </p:sp>
      <p:sp>
        <p:nvSpPr>
          <p:cNvPr id="4" name="Rectangle 1"/>
          <p:cNvSpPr>
            <a:spLocks noGrp="1" noChangeArrowheads="1"/>
          </p:cNvSpPr>
          <p:nvPr>
            <p:ph idx="1"/>
          </p:nvPr>
        </p:nvSpPr>
        <p:spPr bwMode="auto">
          <a:xfrm>
            <a:off x="264459" y="1696267"/>
            <a:ext cx="1108934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Purpose</a:t>
            </a:r>
            <a:r>
              <a:rPr kumimoji="0" lang="en-US" sz="1800" b="0" i="0" u="none" strike="noStrike" cap="none" normalizeH="0" baseline="0" dirty="0" smtClean="0">
                <a:ln>
                  <a:noFill/>
                </a:ln>
                <a:solidFill>
                  <a:schemeClr val="tx1"/>
                </a:solidFill>
                <a:effectLst/>
                <a:latin typeface="Arial" panose="020B0604020202020204" pitchFamily="34" charset="0"/>
              </a:rPr>
              <a:t>: Boosting is used to improve the accuracy of machine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Method</a:t>
            </a:r>
            <a:r>
              <a:rPr kumimoji="0" lang="en-US" sz="1800" b="0" i="0" u="none" strike="noStrike" cap="none" normalizeH="0" baseline="0" dirty="0" smtClean="0">
                <a:ln>
                  <a:noFill/>
                </a:ln>
                <a:solidFill>
                  <a:schemeClr val="tx1"/>
                </a:solidFill>
                <a:effectLst/>
                <a:latin typeface="Arial" panose="020B0604020202020204" pitchFamily="34" charset="0"/>
              </a:rPr>
              <a:t>: It combines multiple weak models (simple models that are not very accurate) to create a strong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Process</a:t>
            </a:r>
            <a:r>
              <a:rPr kumimoji="0" 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Step 1</a:t>
            </a:r>
            <a:r>
              <a:rPr kumimoji="0" lang="en-US" sz="1800" b="0" i="0" u="none" strike="noStrike" cap="none" normalizeH="0" baseline="0" dirty="0" smtClean="0">
                <a:ln>
                  <a:noFill/>
                </a:ln>
                <a:solidFill>
                  <a:schemeClr val="tx1"/>
                </a:solidFill>
                <a:effectLst/>
                <a:latin typeface="Arial" panose="020B0604020202020204" pitchFamily="34" charset="0"/>
              </a:rPr>
              <a:t>: Start with a weak model and make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Step 2</a:t>
            </a:r>
            <a:r>
              <a:rPr kumimoji="0" lang="en-US" sz="1800" b="0" i="0" u="none" strike="noStrike" cap="none" normalizeH="0" baseline="0" dirty="0" smtClean="0">
                <a:ln>
                  <a:noFill/>
                </a:ln>
                <a:solidFill>
                  <a:schemeClr val="tx1"/>
                </a:solidFill>
                <a:effectLst/>
                <a:latin typeface="Arial" panose="020B0604020202020204" pitchFamily="34" charset="0"/>
              </a:rPr>
              <a:t>: Identify the mistakes (errors) the first model made.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Step 3</a:t>
            </a:r>
            <a:r>
              <a:rPr kumimoji="0" lang="en-US" sz="1800" b="0" i="0" u="none" strike="noStrike" cap="none" normalizeH="0" baseline="0" dirty="0" smtClean="0">
                <a:ln>
                  <a:noFill/>
                </a:ln>
                <a:solidFill>
                  <a:schemeClr val="tx1"/>
                </a:solidFill>
                <a:effectLst/>
                <a:latin typeface="Arial" panose="020B0604020202020204" pitchFamily="34" charset="0"/>
              </a:rPr>
              <a:t>: Create a new model that focuses on correcting those mistakes.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Step 4</a:t>
            </a:r>
            <a:r>
              <a:rPr kumimoji="0" lang="en-US" sz="1800" b="0" i="0" u="none" strike="noStrike" cap="none" normalizeH="0" baseline="0" dirty="0" smtClean="0">
                <a:ln>
                  <a:noFill/>
                </a:ln>
                <a:solidFill>
                  <a:schemeClr val="tx1"/>
                </a:solidFill>
                <a:effectLst/>
                <a:latin typeface="Arial" panose="020B0604020202020204" pitchFamily="34" charset="0"/>
              </a:rPr>
              <a:t>: Repeat the process several times, each time focusing on the errors of the previous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Combination</a:t>
            </a:r>
            <a:r>
              <a:rPr kumimoji="0" lang="en-US" sz="1800" b="0" i="0" u="none" strike="noStrike" cap="none" normalizeH="0" baseline="0" dirty="0" smtClean="0">
                <a:ln>
                  <a:noFill/>
                </a:ln>
                <a:solidFill>
                  <a:schemeClr val="tx1"/>
                </a:solidFill>
                <a:effectLst/>
                <a:latin typeface="Arial" panose="020B0604020202020204" pitchFamily="34" charset="0"/>
              </a:rPr>
              <a:t>: The final model is a combination of all the weak models, which helps to improve overall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Example</a:t>
            </a:r>
            <a:r>
              <a:rPr kumimoji="0" lang="en-US" sz="1800" b="0" i="0" u="none" strike="noStrike" cap="none" normalizeH="0" baseline="0" dirty="0" smtClean="0">
                <a:ln>
                  <a:noFill/>
                </a:ln>
                <a:solidFill>
                  <a:schemeClr val="tx1"/>
                </a:solidFill>
                <a:effectLst/>
                <a:latin typeface="Arial" panose="020B0604020202020204" pitchFamily="34" charset="0"/>
              </a:rPr>
              <a:t>: Imagine you are trying to guess someone's favorite number, and each guess is slightly off. By learning from each wrong guess and making better guesses each time, you eventually get very close to the correct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Common Algorithms</a:t>
            </a:r>
            <a:r>
              <a:rPr kumimoji="0" lang="en-US" sz="1800" b="0" i="0" u="none" strike="noStrike" cap="none" normalizeH="0" baseline="0" dirty="0" smtClean="0">
                <a:ln>
                  <a:noFill/>
                </a:ln>
                <a:solidFill>
                  <a:schemeClr val="tx1"/>
                </a:solidFill>
                <a:effectLst/>
                <a:latin typeface="Arial" panose="020B0604020202020204" pitchFamily="34" charset="0"/>
              </a:rPr>
              <a:t>: Examples include AdaBoost, Gradient Boosting, and XGBoost.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Benefits</a:t>
            </a:r>
            <a:r>
              <a:rPr kumimoji="0" lang="en-US" sz="1800" b="0" i="0" u="none" strike="noStrike" cap="none" normalizeH="0" baseline="0" dirty="0" smtClean="0">
                <a:ln>
                  <a:noFill/>
                </a:ln>
                <a:solidFill>
                  <a:schemeClr val="tx1"/>
                </a:solidFill>
                <a:effectLst/>
                <a:latin typeface="Arial" panose="020B0604020202020204" pitchFamily="34" charset="0"/>
              </a:rPr>
              <a:t>: Boosting can handle a variety of data types and often results in high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Drawbacks</a:t>
            </a:r>
            <a:r>
              <a:rPr kumimoji="0" lang="en-US" sz="1800" b="0" i="0" u="none" strike="noStrike" cap="none" normalizeH="0" baseline="0" dirty="0" smtClean="0">
                <a:ln>
                  <a:noFill/>
                </a:ln>
                <a:solidFill>
                  <a:schemeClr val="tx1"/>
                </a:solidFill>
                <a:effectLst/>
                <a:latin typeface="Arial" panose="020B0604020202020204" pitchFamily="34" charset="0"/>
              </a:rPr>
              <a:t>: It can be computationally intensive and might </a:t>
            </a:r>
            <a:r>
              <a:rPr kumimoji="0" lang="en-US" sz="1800" b="0" i="0" u="none" strike="noStrike" cap="none" normalizeH="0" baseline="0" dirty="0" err="1" smtClean="0">
                <a:ln>
                  <a:noFill/>
                </a:ln>
                <a:solidFill>
                  <a:schemeClr val="tx1"/>
                </a:solidFill>
                <a:effectLst/>
                <a:latin typeface="Arial" panose="020B0604020202020204" pitchFamily="34" charset="0"/>
              </a:rPr>
              <a:t>overfit</a:t>
            </a:r>
            <a:r>
              <a:rPr kumimoji="0" lang="en-US" sz="1800" b="0" i="0" u="none" strike="noStrike" cap="none" normalizeH="0" baseline="0" dirty="0" smtClean="0">
                <a:ln>
                  <a:noFill/>
                </a:ln>
                <a:solidFill>
                  <a:schemeClr val="tx1"/>
                </a:solidFill>
                <a:effectLst/>
                <a:latin typeface="Arial" panose="020B0604020202020204" pitchFamily="34" charset="0"/>
              </a:rPr>
              <a:t> if not managed properly.</a:t>
            </a:r>
          </a:p>
        </p:txBody>
      </p:sp>
    </p:spTree>
    <p:extLst>
      <p:ext uri="{BB962C8B-B14F-4D97-AF65-F5344CB8AC3E}">
        <p14:creationId xmlns:p14="http://schemas.microsoft.com/office/powerpoint/2010/main" val="106927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kumimoji="0" lang="en-US" sz="2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ADA Boosting</a:t>
            </a: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4294967295"/>
          </p:nvPr>
        </p:nvSpPr>
        <p:spPr bwMode="auto">
          <a:xfrm>
            <a:off x="282388" y="2271144"/>
            <a:ext cx="1156447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Principle</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ADA Boosting</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stands for Adaptive Boosting.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 combines multiple weak learners (simple models) to create a strong predictive model.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Each weak learner focuses on the mistakes of the previous ones, giving more weight to the harder-to-predict instances.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Application</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Used in various fields like finance (predicting stock prices), medicine (diagnosing diseases), and marketing (predicting customer behavior).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Helps improve the accuracy of predictions by reducing the error from simple models.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Advantage</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Improves Accuracy</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Combines several models to boost overall prediction accuracy.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Reduces Overfitting</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Works well with noisy data and reduces the risk of overfitting compared to single models.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Disadvantage</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Complexity</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Can become complex and slow to train with a large number of weak learners.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Sensitive to Noisy Data</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Although it reduces overfitting, it can still be sensitive to noisy data and outliers if not handled properly.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716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a:t>
            </a:r>
            <a:r>
              <a:rPr lang="en-IN" dirty="0" smtClean="0"/>
              <a:t>da boost schematic diagram</a:t>
            </a:r>
            <a:endParaRPr lang="en-IN" dirty="0"/>
          </a:p>
        </p:txBody>
      </p:sp>
      <p:pic>
        <p:nvPicPr>
          <p:cNvPr id="3" name="Picture 2"/>
          <p:cNvPicPr>
            <a:picLocks noChangeAspect="1"/>
          </p:cNvPicPr>
          <p:nvPr/>
        </p:nvPicPr>
        <p:blipFill>
          <a:blip r:embed="rId2"/>
          <a:stretch>
            <a:fillRect/>
          </a:stretch>
        </p:blipFill>
        <p:spPr>
          <a:xfrm>
            <a:off x="2375968" y="1404655"/>
            <a:ext cx="8100929" cy="4408316"/>
          </a:xfrm>
          <a:prstGeom prst="rect">
            <a:avLst/>
          </a:prstGeom>
        </p:spPr>
      </p:pic>
    </p:spTree>
    <p:extLst>
      <p:ext uri="{BB962C8B-B14F-4D97-AF65-F5344CB8AC3E}">
        <p14:creationId xmlns:p14="http://schemas.microsoft.com/office/powerpoint/2010/main" val="338261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XGBoost</a:t>
            </a:r>
            <a:endParaRPr lang="en-IN" dirty="0"/>
          </a:p>
        </p:txBody>
      </p:sp>
      <p:sp>
        <p:nvSpPr>
          <p:cNvPr id="3" name="Content Placeholder 2"/>
          <p:cNvSpPr>
            <a:spLocks noGrp="1"/>
          </p:cNvSpPr>
          <p:nvPr>
            <p:ph idx="1"/>
          </p:nvPr>
        </p:nvSpPr>
        <p:spPr/>
        <p:txBody>
          <a:bodyPr>
            <a:noAutofit/>
          </a:bodyPr>
          <a:lstStyle/>
          <a:p>
            <a:r>
              <a:rPr lang="en-US" sz="1800" b="1" dirty="0" smtClean="0">
                <a:latin typeface="Times New Roman" panose="02020603050405020304" pitchFamily="18" charset="0"/>
                <a:cs typeface="Times New Roman" panose="02020603050405020304" pitchFamily="18" charset="0"/>
              </a:rPr>
              <a:t>Principle:</a:t>
            </a:r>
          </a:p>
          <a:p>
            <a:r>
              <a:rPr lang="en-US" sz="1800" b="1" dirty="0" smtClean="0">
                <a:latin typeface="Times New Roman" panose="02020603050405020304" pitchFamily="18" charset="0"/>
                <a:cs typeface="Times New Roman" panose="02020603050405020304" pitchFamily="18" charset="0"/>
              </a:rPr>
              <a:t>Boosting Technique</a:t>
            </a:r>
            <a:r>
              <a:rPr lang="en-US" sz="1800" dirty="0" smtClean="0">
                <a:latin typeface="Times New Roman" panose="02020603050405020304" pitchFamily="18" charset="0"/>
                <a:cs typeface="Times New Roman" panose="02020603050405020304" pitchFamily="18" charset="0"/>
              </a:rPr>
              <a:t>: XGBoost stands for extreme Gradient Boosting. It's an advanced version of the gradient boosting method, which combines the predictions of several simple models (usually decision trees) to make a final prediction.</a:t>
            </a:r>
          </a:p>
          <a:p>
            <a:r>
              <a:rPr lang="en-US" sz="1800" b="1" dirty="0" smtClean="0">
                <a:latin typeface="Times New Roman" panose="02020603050405020304" pitchFamily="18" charset="0"/>
                <a:cs typeface="Times New Roman" panose="02020603050405020304" pitchFamily="18" charset="0"/>
              </a:rPr>
              <a:t>Application:</a:t>
            </a:r>
          </a:p>
          <a:p>
            <a:r>
              <a:rPr lang="en-US" sz="1800" b="1" dirty="0" smtClean="0">
                <a:latin typeface="Times New Roman" panose="02020603050405020304" pitchFamily="18" charset="0"/>
                <a:cs typeface="Times New Roman" panose="02020603050405020304" pitchFamily="18" charset="0"/>
              </a:rPr>
              <a:t>Predicting Continuous Values</a:t>
            </a:r>
            <a:r>
              <a:rPr lang="en-US" sz="1800" dirty="0" smtClean="0">
                <a:latin typeface="Times New Roman" panose="02020603050405020304" pitchFamily="18" charset="0"/>
                <a:cs typeface="Times New Roman" panose="02020603050405020304" pitchFamily="18" charset="0"/>
              </a:rPr>
              <a:t>: XGBoost regression is used to predict continuous values, like house prices, stock prices, or any other numerical outcome based on input data.</a:t>
            </a:r>
          </a:p>
          <a:p>
            <a:r>
              <a:rPr lang="en-US" sz="1800" b="1" dirty="0" smtClean="0">
                <a:latin typeface="Times New Roman" panose="02020603050405020304" pitchFamily="18" charset="0"/>
                <a:cs typeface="Times New Roman" panose="02020603050405020304" pitchFamily="18" charset="0"/>
              </a:rPr>
              <a:t>Advantages:</a:t>
            </a:r>
          </a:p>
          <a:p>
            <a:r>
              <a:rPr lang="en-US" sz="1800" b="1" dirty="0" smtClean="0">
                <a:latin typeface="Times New Roman" panose="02020603050405020304" pitchFamily="18" charset="0"/>
                <a:cs typeface="Times New Roman" panose="02020603050405020304" pitchFamily="18" charset="0"/>
              </a:rPr>
              <a:t>High Performance</a:t>
            </a:r>
            <a:r>
              <a:rPr lang="en-US" sz="1800" dirty="0" smtClean="0">
                <a:latin typeface="Times New Roman" panose="02020603050405020304" pitchFamily="18" charset="0"/>
                <a:cs typeface="Times New Roman" panose="02020603050405020304" pitchFamily="18" charset="0"/>
              </a:rPr>
              <a:t>: XGBoost often outperforms many other algorithms because it efficiently handles large datasets, manages missing values well, and prevents overfitting using techniques like regularization.</a:t>
            </a:r>
          </a:p>
          <a:p>
            <a:r>
              <a:rPr lang="en-US" sz="1800" b="1" dirty="0" smtClean="0">
                <a:latin typeface="Times New Roman" panose="02020603050405020304" pitchFamily="18" charset="0"/>
                <a:cs typeface="Times New Roman" panose="02020603050405020304" pitchFamily="18" charset="0"/>
              </a:rPr>
              <a:t>Speed</a:t>
            </a:r>
            <a:r>
              <a:rPr lang="en-US" sz="1800" dirty="0" smtClean="0">
                <a:latin typeface="Times New Roman" panose="02020603050405020304" pitchFamily="18" charset="0"/>
                <a:cs typeface="Times New Roman" panose="02020603050405020304" pitchFamily="18" charset="0"/>
              </a:rPr>
              <a:t>: XGBoost is faster than many other boosting algorithms because it optimizes computation and supports parallel processing.</a:t>
            </a:r>
          </a:p>
          <a:p>
            <a:r>
              <a:rPr lang="en-US" sz="1800" b="1" dirty="0" smtClean="0">
                <a:latin typeface="Times New Roman" panose="02020603050405020304" pitchFamily="18" charset="0"/>
                <a:cs typeface="Times New Roman" panose="02020603050405020304" pitchFamily="18" charset="0"/>
              </a:rPr>
              <a:t>Disadvantages:</a:t>
            </a:r>
          </a:p>
          <a:p>
            <a:r>
              <a:rPr lang="en-US" sz="1800" b="1" dirty="0" smtClean="0">
                <a:latin typeface="Times New Roman" panose="02020603050405020304" pitchFamily="18" charset="0"/>
                <a:cs typeface="Times New Roman" panose="02020603050405020304" pitchFamily="18" charset="0"/>
              </a:rPr>
              <a:t>Complexity</a:t>
            </a:r>
            <a:r>
              <a:rPr lang="en-US" sz="1800" dirty="0" smtClean="0">
                <a:latin typeface="Times New Roman" panose="02020603050405020304" pitchFamily="18" charset="0"/>
                <a:cs typeface="Times New Roman" panose="02020603050405020304" pitchFamily="18" charset="0"/>
              </a:rPr>
              <a:t>: It can be more complex to understand and tune compared to simpler algorithms, making it harder for beginners to use effectively without some practice and learning.</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634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XG boost schematic diagram</a:t>
            </a:r>
            <a:endParaRPr lang="en-IN" dirty="0"/>
          </a:p>
        </p:txBody>
      </p:sp>
      <p:pic>
        <p:nvPicPr>
          <p:cNvPr id="3" name="Picture 2"/>
          <p:cNvPicPr>
            <a:picLocks noChangeAspect="1"/>
          </p:cNvPicPr>
          <p:nvPr/>
        </p:nvPicPr>
        <p:blipFill>
          <a:blip r:embed="rId2"/>
          <a:stretch>
            <a:fillRect/>
          </a:stretch>
        </p:blipFill>
        <p:spPr>
          <a:xfrm>
            <a:off x="1887513" y="1690688"/>
            <a:ext cx="6849431" cy="4639322"/>
          </a:xfrm>
          <a:prstGeom prst="rect">
            <a:avLst/>
          </a:prstGeom>
        </p:spPr>
      </p:pic>
    </p:spTree>
    <p:extLst>
      <p:ext uri="{BB962C8B-B14F-4D97-AF65-F5344CB8AC3E}">
        <p14:creationId xmlns:p14="http://schemas.microsoft.com/office/powerpoint/2010/main" val="111592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Light Gradient Boosting Machine</a:t>
            </a:r>
            <a:endParaRPr lang="en-IN" dirty="0"/>
          </a:p>
        </p:txBody>
      </p:sp>
      <p:sp>
        <p:nvSpPr>
          <p:cNvPr id="3" name="Content Placeholder 2"/>
          <p:cNvSpPr>
            <a:spLocks noGrp="1"/>
          </p:cNvSpPr>
          <p:nvPr>
            <p:ph idx="1"/>
          </p:nvPr>
        </p:nvSpPr>
        <p:spPr/>
        <p:txBody>
          <a:bodyPr>
            <a:noAutofit/>
          </a:bodyPr>
          <a:lstStyle/>
          <a:p>
            <a:r>
              <a:rPr lang="en-US" sz="1800" b="1" dirty="0" smtClean="0">
                <a:latin typeface="Times New Roman" panose="02020603050405020304" pitchFamily="18" charset="0"/>
                <a:cs typeface="Times New Roman" panose="02020603050405020304" pitchFamily="18" charset="0"/>
              </a:rPr>
              <a:t>Principle</a:t>
            </a:r>
          </a:p>
          <a:p>
            <a:r>
              <a:rPr lang="en-US" sz="1800" b="1" dirty="0" smtClean="0">
                <a:latin typeface="Times New Roman" panose="02020603050405020304" pitchFamily="18" charset="0"/>
                <a:cs typeface="Times New Roman" panose="02020603050405020304" pitchFamily="18" charset="0"/>
              </a:rPr>
              <a:t>Boosting Method</a:t>
            </a:r>
            <a:r>
              <a:rPr lang="en-US" sz="1800" dirty="0" smtClean="0">
                <a:latin typeface="Times New Roman" panose="02020603050405020304" pitchFamily="18" charset="0"/>
                <a:cs typeface="Times New Roman" panose="02020603050405020304" pitchFamily="18" charset="0"/>
              </a:rPr>
              <a:t>: LightGBM uses a boosting technique where multiple weak models (usually decision trees) are combined to create a strong model. Each new model tries to correct the errors made by the previous models.</a:t>
            </a:r>
          </a:p>
          <a:p>
            <a:r>
              <a:rPr lang="en-US" sz="1800" b="1" dirty="0" smtClean="0">
                <a:latin typeface="Times New Roman" panose="02020603050405020304" pitchFamily="18" charset="0"/>
                <a:cs typeface="Times New Roman" panose="02020603050405020304" pitchFamily="18" charset="0"/>
              </a:rPr>
              <a:t>Gradient Descent</a:t>
            </a:r>
            <a:r>
              <a:rPr lang="en-US" sz="1800" dirty="0" smtClean="0">
                <a:latin typeface="Times New Roman" panose="02020603050405020304" pitchFamily="18" charset="0"/>
                <a:cs typeface="Times New Roman" panose="02020603050405020304" pitchFamily="18" charset="0"/>
              </a:rPr>
              <a:t>: It uses gradient descent to minimize the loss (error) function. This means it iteratively improves the model by making small adjustments to reduce errors.</a:t>
            </a:r>
          </a:p>
          <a:p>
            <a:r>
              <a:rPr lang="en-US" sz="1800" b="1" dirty="0" smtClean="0">
                <a:latin typeface="Times New Roman" panose="02020603050405020304" pitchFamily="18" charset="0"/>
                <a:cs typeface="Times New Roman" panose="02020603050405020304" pitchFamily="18" charset="0"/>
              </a:rPr>
              <a:t>Application</a:t>
            </a:r>
          </a:p>
          <a:p>
            <a:r>
              <a:rPr lang="en-US" sz="1800" b="1" dirty="0" smtClean="0">
                <a:latin typeface="Times New Roman" panose="02020603050405020304" pitchFamily="18" charset="0"/>
                <a:cs typeface="Times New Roman" panose="02020603050405020304" pitchFamily="18" charset="0"/>
              </a:rPr>
              <a:t>Predictive Modeling</a:t>
            </a:r>
            <a:r>
              <a:rPr lang="en-US" sz="1800" dirty="0" smtClean="0">
                <a:latin typeface="Times New Roman" panose="02020603050405020304" pitchFamily="18" charset="0"/>
                <a:cs typeface="Times New Roman" panose="02020603050405020304" pitchFamily="18" charset="0"/>
              </a:rPr>
              <a:t>: LightGBM is used in various fields for predictive modeling, such as finance for credit scoring, marketing for customer segmentation, and in healthcare for predicting patient outcomes.</a:t>
            </a:r>
          </a:p>
          <a:p>
            <a:r>
              <a:rPr lang="en-US" sz="1800" b="1" dirty="0" smtClean="0">
                <a:latin typeface="Times New Roman" panose="02020603050405020304" pitchFamily="18" charset="0"/>
                <a:cs typeface="Times New Roman" panose="02020603050405020304" pitchFamily="18" charset="0"/>
              </a:rPr>
              <a:t>Advantage</a:t>
            </a:r>
          </a:p>
          <a:p>
            <a:r>
              <a:rPr lang="en-US" sz="1800" b="1" dirty="0" smtClean="0">
                <a:latin typeface="Times New Roman" panose="02020603050405020304" pitchFamily="18" charset="0"/>
                <a:cs typeface="Times New Roman" panose="02020603050405020304" pitchFamily="18" charset="0"/>
              </a:rPr>
              <a:t>High Efficiency</a:t>
            </a:r>
            <a:r>
              <a:rPr lang="en-US" sz="1800" dirty="0" smtClean="0">
                <a:latin typeface="Times New Roman" panose="02020603050405020304" pitchFamily="18" charset="0"/>
                <a:cs typeface="Times New Roman" panose="02020603050405020304" pitchFamily="18" charset="0"/>
              </a:rPr>
              <a:t>: LightGBM is very fast and efficient, especially with large datasets. It can handle large amounts of data with high speed and low memory usage.</a:t>
            </a:r>
          </a:p>
          <a:p>
            <a:r>
              <a:rPr lang="en-US" sz="1800" b="1" dirty="0" smtClean="0">
                <a:latin typeface="Times New Roman" panose="02020603050405020304" pitchFamily="18" charset="0"/>
                <a:cs typeface="Times New Roman" panose="02020603050405020304" pitchFamily="18" charset="0"/>
              </a:rPr>
              <a:t>Disadvantage</a:t>
            </a:r>
          </a:p>
          <a:p>
            <a:r>
              <a:rPr lang="en-US" sz="1800" b="1" dirty="0" smtClean="0">
                <a:latin typeface="Times New Roman" panose="02020603050405020304" pitchFamily="18" charset="0"/>
                <a:cs typeface="Times New Roman" panose="02020603050405020304" pitchFamily="18" charset="0"/>
              </a:rPr>
              <a:t>Complexity</a:t>
            </a:r>
            <a:r>
              <a:rPr lang="en-US" sz="1800" dirty="0" smtClean="0">
                <a:latin typeface="Times New Roman" panose="02020603050405020304" pitchFamily="18" charset="0"/>
                <a:cs typeface="Times New Roman" panose="02020603050405020304" pitchFamily="18" charset="0"/>
              </a:rPr>
              <a:t>: It can be more complex to understand and tune compared to simpler models. Beginners might find it challenging to select the right parameters and understand the underlying mechanics.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89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LightGBM boost schematic diagram</a:t>
            </a:r>
            <a:endParaRPr lang="en-IN" dirty="0"/>
          </a:p>
        </p:txBody>
      </p:sp>
      <p:pic>
        <p:nvPicPr>
          <p:cNvPr id="3" name="Picture 2"/>
          <p:cNvPicPr>
            <a:picLocks noChangeAspect="1"/>
          </p:cNvPicPr>
          <p:nvPr/>
        </p:nvPicPr>
        <p:blipFill>
          <a:blip r:embed="rId2"/>
          <a:stretch>
            <a:fillRect/>
          </a:stretch>
        </p:blipFill>
        <p:spPr>
          <a:xfrm>
            <a:off x="1969570" y="1985697"/>
            <a:ext cx="6763694" cy="3801005"/>
          </a:xfrm>
          <a:prstGeom prst="rect">
            <a:avLst/>
          </a:prstGeom>
        </p:spPr>
      </p:pic>
    </p:spTree>
    <p:extLst>
      <p:ext uri="{BB962C8B-B14F-4D97-AF65-F5344CB8AC3E}">
        <p14:creationId xmlns:p14="http://schemas.microsoft.com/office/powerpoint/2010/main" val="2162438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715</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Boosting Algorithm</vt:lpstr>
      <vt:lpstr>Boosting Algorithm</vt:lpstr>
      <vt:lpstr>ADA Boosting</vt:lpstr>
      <vt:lpstr>Ada boost schematic diagram</vt:lpstr>
      <vt:lpstr>XGBoost</vt:lpstr>
      <vt:lpstr>XG boost schematic diagram</vt:lpstr>
      <vt:lpstr>Light Gradient Boosting Machine</vt:lpstr>
      <vt:lpstr>LightGBM boost schematic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dc:title>
  <dc:creator>Microsoft account</dc:creator>
  <cp:lastModifiedBy>Microsoft account</cp:lastModifiedBy>
  <cp:revision>3</cp:revision>
  <dcterms:created xsi:type="dcterms:W3CDTF">2024-07-11T05:42:34Z</dcterms:created>
  <dcterms:modified xsi:type="dcterms:W3CDTF">2024-07-11T06:26:37Z</dcterms:modified>
</cp:coreProperties>
</file>