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0" r:id="rId15"/>
    <p:sldId id="2146847061"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Hotel booking demand</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pitchFamily="34" charset="0"/>
                <a:cs typeface="Arial" pitchFamily="34" charset="0"/>
              </a:rPr>
              <a:t>SWATHI M </a:t>
            </a: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CIVIL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Content Placeholder 14">
            <a:extLst>
              <a:ext uri="{FF2B5EF4-FFF2-40B4-BE49-F238E27FC236}">
                <a16:creationId xmlns:a16="http://schemas.microsoft.com/office/drawing/2014/main" id="{EB5AEE35-413A-92BA-CAAC-B85CC755666D}"/>
              </a:ext>
            </a:extLst>
          </p:cNvPr>
          <p:cNvPicPr>
            <a:picLocks noGrp="1" noChangeAspect="1"/>
          </p:cNvPicPr>
          <p:nvPr>
            <p:ph idx="1"/>
          </p:nvPr>
        </p:nvPicPr>
        <p:blipFill>
          <a:blip r:embed="rId2"/>
          <a:stretch>
            <a:fillRect/>
          </a:stretch>
        </p:blipFill>
        <p:spPr>
          <a:xfrm>
            <a:off x="124966" y="1232452"/>
            <a:ext cx="4324350" cy="2425147"/>
          </a:xfrm>
        </p:spPr>
      </p:pic>
      <p:pic>
        <p:nvPicPr>
          <p:cNvPr id="17" name="Picture 16">
            <a:extLst>
              <a:ext uri="{FF2B5EF4-FFF2-40B4-BE49-F238E27FC236}">
                <a16:creationId xmlns:a16="http://schemas.microsoft.com/office/drawing/2014/main" id="{DD7778D9-17A4-2B33-C42E-D5E15A6CA403}"/>
              </a:ext>
            </a:extLst>
          </p:cNvPr>
          <p:cNvPicPr>
            <a:picLocks noChangeAspect="1"/>
          </p:cNvPicPr>
          <p:nvPr/>
        </p:nvPicPr>
        <p:blipFill>
          <a:blip r:embed="rId3"/>
          <a:stretch>
            <a:fillRect/>
          </a:stretch>
        </p:blipFill>
        <p:spPr>
          <a:xfrm>
            <a:off x="4680203" y="1418991"/>
            <a:ext cx="3206498" cy="2052068"/>
          </a:xfrm>
          <a:prstGeom prst="rect">
            <a:avLst/>
          </a:prstGeom>
        </p:spPr>
      </p:pic>
      <p:pic>
        <p:nvPicPr>
          <p:cNvPr id="19" name="Picture 18">
            <a:extLst>
              <a:ext uri="{FF2B5EF4-FFF2-40B4-BE49-F238E27FC236}">
                <a16:creationId xmlns:a16="http://schemas.microsoft.com/office/drawing/2014/main" id="{88850A19-DA48-E31C-B2DF-A0178D966412}"/>
              </a:ext>
            </a:extLst>
          </p:cNvPr>
          <p:cNvPicPr>
            <a:picLocks noChangeAspect="1"/>
          </p:cNvPicPr>
          <p:nvPr/>
        </p:nvPicPr>
        <p:blipFill>
          <a:blip r:embed="rId4"/>
          <a:stretch>
            <a:fillRect/>
          </a:stretch>
        </p:blipFill>
        <p:spPr>
          <a:xfrm>
            <a:off x="8229598" y="1088496"/>
            <a:ext cx="3837436" cy="3048980"/>
          </a:xfrm>
          <a:prstGeom prst="rect">
            <a:avLst/>
          </a:prstGeom>
        </p:spPr>
      </p:pic>
      <p:pic>
        <p:nvPicPr>
          <p:cNvPr id="21" name="Picture 20">
            <a:extLst>
              <a:ext uri="{FF2B5EF4-FFF2-40B4-BE49-F238E27FC236}">
                <a16:creationId xmlns:a16="http://schemas.microsoft.com/office/drawing/2014/main" id="{E97AB4CF-9C00-96DE-586D-6B5AD8BE019A}"/>
              </a:ext>
            </a:extLst>
          </p:cNvPr>
          <p:cNvPicPr>
            <a:picLocks noChangeAspect="1"/>
          </p:cNvPicPr>
          <p:nvPr/>
        </p:nvPicPr>
        <p:blipFill>
          <a:blip r:embed="rId5"/>
          <a:stretch>
            <a:fillRect/>
          </a:stretch>
        </p:blipFill>
        <p:spPr>
          <a:xfrm>
            <a:off x="368423" y="3657600"/>
            <a:ext cx="3837436" cy="3048980"/>
          </a:xfrm>
          <a:prstGeom prst="rect">
            <a:avLst/>
          </a:prstGeom>
        </p:spPr>
      </p:pic>
      <p:pic>
        <p:nvPicPr>
          <p:cNvPr id="23" name="Picture 22">
            <a:extLst>
              <a:ext uri="{FF2B5EF4-FFF2-40B4-BE49-F238E27FC236}">
                <a16:creationId xmlns:a16="http://schemas.microsoft.com/office/drawing/2014/main" id="{B008C967-2F02-4596-7F28-FB606D65752C}"/>
              </a:ext>
            </a:extLst>
          </p:cNvPr>
          <p:cNvPicPr>
            <a:picLocks noChangeAspect="1"/>
          </p:cNvPicPr>
          <p:nvPr/>
        </p:nvPicPr>
        <p:blipFill>
          <a:blip r:embed="rId6"/>
          <a:stretch>
            <a:fillRect/>
          </a:stretch>
        </p:blipFill>
        <p:spPr>
          <a:xfrm>
            <a:off x="4650479" y="3873735"/>
            <a:ext cx="3579119" cy="2616710"/>
          </a:xfrm>
          <a:prstGeom prst="rect">
            <a:avLst/>
          </a:prstGeom>
        </p:spPr>
      </p:pic>
      <p:pic>
        <p:nvPicPr>
          <p:cNvPr id="25" name="Picture 24">
            <a:extLst>
              <a:ext uri="{FF2B5EF4-FFF2-40B4-BE49-F238E27FC236}">
                <a16:creationId xmlns:a16="http://schemas.microsoft.com/office/drawing/2014/main" id="{B2E1B399-66D2-2C5C-B3C4-53F9EC40D791}"/>
              </a:ext>
            </a:extLst>
          </p:cNvPr>
          <p:cNvPicPr>
            <a:picLocks noChangeAspect="1"/>
          </p:cNvPicPr>
          <p:nvPr/>
        </p:nvPicPr>
        <p:blipFill>
          <a:blip r:embed="rId7"/>
          <a:stretch>
            <a:fillRect/>
          </a:stretch>
        </p:blipFill>
        <p:spPr>
          <a:xfrm>
            <a:off x="8572495" y="3873735"/>
            <a:ext cx="3494539" cy="24870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0F5344B0-33D2-118D-B684-75A118D116A4}"/>
              </a:ext>
            </a:extLst>
          </p:cNvPr>
          <p:cNvPicPr>
            <a:picLocks noGrp="1" noChangeAspect="1"/>
          </p:cNvPicPr>
          <p:nvPr>
            <p:ph idx="1"/>
          </p:nvPr>
        </p:nvPicPr>
        <p:blipFill>
          <a:blip r:embed="rId2"/>
          <a:stretch>
            <a:fillRect/>
          </a:stretch>
        </p:blipFill>
        <p:spPr>
          <a:xfrm>
            <a:off x="119065" y="1232452"/>
            <a:ext cx="4391025" cy="2482298"/>
          </a:xfrm>
        </p:spPr>
      </p:pic>
      <p:pic>
        <p:nvPicPr>
          <p:cNvPr id="11" name="Picture 10">
            <a:extLst>
              <a:ext uri="{FF2B5EF4-FFF2-40B4-BE49-F238E27FC236}">
                <a16:creationId xmlns:a16="http://schemas.microsoft.com/office/drawing/2014/main" id="{97DB92E7-0C37-EBB5-7560-3622139031EF}"/>
              </a:ext>
            </a:extLst>
          </p:cNvPr>
          <p:cNvPicPr>
            <a:picLocks noChangeAspect="1"/>
          </p:cNvPicPr>
          <p:nvPr/>
        </p:nvPicPr>
        <p:blipFill>
          <a:blip r:embed="rId3"/>
          <a:stretch>
            <a:fillRect/>
          </a:stretch>
        </p:blipFill>
        <p:spPr>
          <a:xfrm>
            <a:off x="4752976" y="1232453"/>
            <a:ext cx="3905252" cy="2482298"/>
          </a:xfrm>
          <a:prstGeom prst="rect">
            <a:avLst/>
          </a:prstGeom>
        </p:spPr>
      </p:pic>
      <p:pic>
        <p:nvPicPr>
          <p:cNvPr id="14" name="Picture 13">
            <a:extLst>
              <a:ext uri="{FF2B5EF4-FFF2-40B4-BE49-F238E27FC236}">
                <a16:creationId xmlns:a16="http://schemas.microsoft.com/office/drawing/2014/main" id="{93354324-D8F8-5CEB-E54E-4F7C56173B9B}"/>
              </a:ext>
            </a:extLst>
          </p:cNvPr>
          <p:cNvPicPr>
            <a:picLocks noChangeAspect="1"/>
          </p:cNvPicPr>
          <p:nvPr/>
        </p:nvPicPr>
        <p:blipFill>
          <a:blip r:embed="rId4"/>
          <a:stretch>
            <a:fillRect/>
          </a:stretch>
        </p:blipFill>
        <p:spPr>
          <a:xfrm>
            <a:off x="8820154" y="1232452"/>
            <a:ext cx="3171821" cy="2482298"/>
          </a:xfrm>
          <a:prstGeom prst="rect">
            <a:avLst/>
          </a:prstGeom>
        </p:spPr>
      </p:pic>
      <p:pic>
        <p:nvPicPr>
          <p:cNvPr id="16" name="Picture 15">
            <a:extLst>
              <a:ext uri="{FF2B5EF4-FFF2-40B4-BE49-F238E27FC236}">
                <a16:creationId xmlns:a16="http://schemas.microsoft.com/office/drawing/2014/main" id="{20C4D20E-FC33-C536-0E9D-7CE017B84961}"/>
              </a:ext>
            </a:extLst>
          </p:cNvPr>
          <p:cNvPicPr>
            <a:picLocks noChangeAspect="1"/>
          </p:cNvPicPr>
          <p:nvPr/>
        </p:nvPicPr>
        <p:blipFill>
          <a:blip r:embed="rId5"/>
          <a:stretch>
            <a:fillRect/>
          </a:stretch>
        </p:blipFill>
        <p:spPr>
          <a:xfrm>
            <a:off x="72206" y="3714750"/>
            <a:ext cx="4094887" cy="2647950"/>
          </a:xfrm>
          <a:prstGeom prst="rect">
            <a:avLst/>
          </a:prstGeom>
        </p:spPr>
      </p:pic>
      <p:pic>
        <p:nvPicPr>
          <p:cNvPr id="18" name="Picture 17">
            <a:extLst>
              <a:ext uri="{FF2B5EF4-FFF2-40B4-BE49-F238E27FC236}">
                <a16:creationId xmlns:a16="http://schemas.microsoft.com/office/drawing/2014/main" id="{836BB49D-F5CF-DA2E-6CBD-C516C810423F}"/>
              </a:ext>
            </a:extLst>
          </p:cNvPr>
          <p:cNvPicPr>
            <a:picLocks noChangeAspect="1"/>
          </p:cNvPicPr>
          <p:nvPr/>
        </p:nvPicPr>
        <p:blipFill>
          <a:blip r:embed="rId6"/>
          <a:stretch>
            <a:fillRect/>
          </a:stretch>
        </p:blipFill>
        <p:spPr>
          <a:xfrm>
            <a:off x="4563341" y="3714750"/>
            <a:ext cx="4094887" cy="2647950"/>
          </a:xfrm>
          <a:prstGeom prst="rect">
            <a:avLst/>
          </a:prstGeom>
        </p:spPr>
      </p:pic>
      <p:pic>
        <p:nvPicPr>
          <p:cNvPr id="20" name="Picture 19">
            <a:extLst>
              <a:ext uri="{FF2B5EF4-FFF2-40B4-BE49-F238E27FC236}">
                <a16:creationId xmlns:a16="http://schemas.microsoft.com/office/drawing/2014/main" id="{8894C36B-2924-ACBA-FECB-1BBA88BE0704}"/>
              </a:ext>
            </a:extLst>
          </p:cNvPr>
          <p:cNvPicPr>
            <a:picLocks noChangeAspect="1"/>
          </p:cNvPicPr>
          <p:nvPr/>
        </p:nvPicPr>
        <p:blipFill>
          <a:blip r:embed="rId7"/>
          <a:stretch>
            <a:fillRect/>
          </a:stretch>
        </p:blipFill>
        <p:spPr>
          <a:xfrm>
            <a:off x="8773394" y="3714750"/>
            <a:ext cx="3299542" cy="2647950"/>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5B64D642-31E2-3B44-4DA2-102FAC02DCF4}"/>
              </a:ext>
            </a:extLst>
          </p:cNvPr>
          <p:cNvPicPr>
            <a:picLocks noGrp="1" noChangeAspect="1"/>
          </p:cNvPicPr>
          <p:nvPr>
            <p:ph idx="1"/>
          </p:nvPr>
        </p:nvPicPr>
        <p:blipFill>
          <a:blip r:embed="rId2"/>
          <a:stretch>
            <a:fillRect/>
          </a:stretch>
        </p:blipFill>
        <p:spPr>
          <a:xfrm>
            <a:off x="190501" y="1232452"/>
            <a:ext cx="3867150" cy="2406098"/>
          </a:xfrm>
        </p:spPr>
      </p:pic>
      <p:pic>
        <p:nvPicPr>
          <p:cNvPr id="12" name="Picture 11">
            <a:extLst>
              <a:ext uri="{FF2B5EF4-FFF2-40B4-BE49-F238E27FC236}">
                <a16:creationId xmlns:a16="http://schemas.microsoft.com/office/drawing/2014/main" id="{C04ACDA5-35F2-C338-5890-A288341C2F08}"/>
              </a:ext>
            </a:extLst>
          </p:cNvPr>
          <p:cNvPicPr>
            <a:picLocks noChangeAspect="1"/>
          </p:cNvPicPr>
          <p:nvPr/>
        </p:nvPicPr>
        <p:blipFill>
          <a:blip r:embed="rId3"/>
          <a:stretch>
            <a:fillRect/>
          </a:stretch>
        </p:blipFill>
        <p:spPr>
          <a:xfrm>
            <a:off x="4290815" y="1232453"/>
            <a:ext cx="4262635" cy="2406097"/>
          </a:xfrm>
          <a:prstGeom prst="rect">
            <a:avLst/>
          </a:prstGeom>
        </p:spPr>
      </p:pic>
      <p:pic>
        <p:nvPicPr>
          <p:cNvPr id="14" name="Picture 13">
            <a:extLst>
              <a:ext uri="{FF2B5EF4-FFF2-40B4-BE49-F238E27FC236}">
                <a16:creationId xmlns:a16="http://schemas.microsoft.com/office/drawing/2014/main" id="{55BD5F0B-0C78-54DD-33E4-D3ACDA55DD8E}"/>
              </a:ext>
            </a:extLst>
          </p:cNvPr>
          <p:cNvPicPr>
            <a:picLocks noChangeAspect="1"/>
          </p:cNvPicPr>
          <p:nvPr/>
        </p:nvPicPr>
        <p:blipFill>
          <a:blip r:embed="rId4"/>
          <a:stretch>
            <a:fillRect/>
          </a:stretch>
        </p:blipFill>
        <p:spPr>
          <a:xfrm>
            <a:off x="8786614" y="1220751"/>
            <a:ext cx="3214885" cy="2517294"/>
          </a:xfrm>
          <a:prstGeom prst="rect">
            <a:avLst/>
          </a:prstGeom>
        </p:spPr>
      </p:pic>
      <p:pic>
        <p:nvPicPr>
          <p:cNvPr id="17" name="Picture 16">
            <a:extLst>
              <a:ext uri="{FF2B5EF4-FFF2-40B4-BE49-F238E27FC236}">
                <a16:creationId xmlns:a16="http://schemas.microsoft.com/office/drawing/2014/main" id="{F1031CAD-52EA-662D-F7E9-EABB8A93AE4E}"/>
              </a:ext>
            </a:extLst>
          </p:cNvPr>
          <p:cNvPicPr>
            <a:picLocks noChangeAspect="1"/>
          </p:cNvPicPr>
          <p:nvPr/>
        </p:nvPicPr>
        <p:blipFill>
          <a:blip r:embed="rId5"/>
          <a:stretch>
            <a:fillRect/>
          </a:stretch>
        </p:blipFill>
        <p:spPr>
          <a:xfrm>
            <a:off x="190501" y="3749747"/>
            <a:ext cx="6096000" cy="2406097"/>
          </a:xfrm>
          <a:prstGeom prst="rect">
            <a:avLst/>
          </a:prstGeom>
        </p:spPr>
      </p:pic>
      <p:pic>
        <p:nvPicPr>
          <p:cNvPr id="19" name="Picture 18">
            <a:extLst>
              <a:ext uri="{FF2B5EF4-FFF2-40B4-BE49-F238E27FC236}">
                <a16:creationId xmlns:a16="http://schemas.microsoft.com/office/drawing/2014/main" id="{011C5C29-BA15-3696-278C-F3F92625F46C}"/>
              </a:ext>
            </a:extLst>
          </p:cNvPr>
          <p:cNvPicPr>
            <a:picLocks noChangeAspect="1"/>
          </p:cNvPicPr>
          <p:nvPr/>
        </p:nvPicPr>
        <p:blipFill>
          <a:blip r:embed="rId6"/>
          <a:stretch>
            <a:fillRect/>
          </a:stretch>
        </p:blipFill>
        <p:spPr>
          <a:xfrm>
            <a:off x="6504799" y="3901899"/>
            <a:ext cx="5496700" cy="251729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By using innovative machine learning methods, our suggested solution can dynamically and optimally improve the hotel reservation process. </a:t>
            </a:r>
          </a:p>
          <a:p>
            <a:pPr marL="305435" indent="-305435"/>
            <a:r>
              <a:rPr lang="en-US" sz="2000" dirty="0"/>
              <a:t>Majority of the hotels are city hotels, so we have to spend more money on these type of hotels</a:t>
            </a:r>
          </a:p>
          <a:p>
            <a:pPr marL="305435" indent="-305435"/>
            <a:r>
              <a:rPr lang="en-US" sz="2000" dirty="0"/>
              <a:t>Most number of booking occurred in summer months, so we have to target these summer months to increase the hotel business.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r>
              <a:rPr lang="en-US" sz="2000" dirty="0"/>
              <a:t>Predictive personalization</a:t>
            </a:r>
          </a:p>
          <a:p>
            <a:r>
              <a:rPr lang="en-US" sz="2000" dirty="0"/>
              <a:t>Real-time Dynamic Pricing</a:t>
            </a:r>
          </a:p>
          <a:p>
            <a:r>
              <a:rPr lang="en-US" sz="2000" dirty="0"/>
              <a:t>Blockchain for Transparency and security</a:t>
            </a:r>
          </a:p>
          <a:p>
            <a:r>
              <a:rPr lang="en-US" sz="2000" dirty="0"/>
              <a:t>Predictive maintenance and Asset management</a:t>
            </a:r>
          </a:p>
          <a:p>
            <a:r>
              <a:rPr lang="en-US" sz="2000" dirty="0"/>
              <a:t>IoT and smart Hotels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t>In this project I am going to analyze Hotel Booking data set. </a:t>
            </a:r>
          </a:p>
          <a:p>
            <a:pPr marL="305435" indent="-305435"/>
            <a:r>
              <a:rPr lang="en-US" sz="2200" dirty="0"/>
              <a:t>This data set contains information of city hotel and resort hotel, and includes information of booking time, length of stay, number of adults, children and /or babies, also have information of available parking space, among other thing.</a:t>
            </a:r>
          </a:p>
          <a:p>
            <a:pPr marL="305435" indent="-305435"/>
            <a:r>
              <a:rPr lang="en-US" sz="2200" dirty="0"/>
              <a:t>The objective of this project is explore and analyze the data to discover important factors that govern the booking.</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647013"/>
            <a:ext cx="11613485" cy="5563973"/>
          </a:xfrm>
        </p:spPr>
        <p:txBody>
          <a:bodyPr vert="horz" lIns="91440" tIns="45720" rIns="91440" bIns="45720" rtlCol="0" anchor="ctr">
            <a:noAutofit/>
          </a:bodyPr>
          <a:lstStyle/>
          <a:p>
            <a:pPr marL="305435" indent="-305435"/>
            <a:r>
              <a:rPr lang="en-IN" sz="2200" dirty="0">
                <a:cs typeface="Leelawadee UI" panose="020B0502040204020203" pitchFamily="34" charset="-34"/>
              </a:rPr>
              <a:t>Utilizing advanced machine learning algorithms, our solution will </a:t>
            </a:r>
            <a:r>
              <a:rPr lang="en-IN" sz="2200" dirty="0" err="1">
                <a:cs typeface="Leelawadee UI" panose="020B0502040204020203" pitchFamily="34" charset="-34"/>
              </a:rPr>
              <a:t>analyze</a:t>
            </a:r>
            <a:r>
              <a:rPr lang="en-IN" sz="2200" dirty="0">
                <a:cs typeface="Leelawadee UI" panose="020B0502040204020203" pitchFamily="34" charset="-34"/>
              </a:rPr>
              <a:t> extensive historical hotel booking data to establish patterns and correlations</a:t>
            </a:r>
          </a:p>
          <a:p>
            <a:pPr marL="305435" indent="-305435"/>
            <a:r>
              <a:rPr lang="en-IN" sz="2200" dirty="0">
                <a:cs typeface="Leelawadee UI" panose="020B0502040204020203" pitchFamily="34" charset="-34"/>
              </a:rPr>
              <a:t>For optimal timing, a predictive model will consider factors such as length of stay, seasonality, demand fluctuations and promotional periods, providing users with insights on when to secure the most cost- effective room rates.</a:t>
            </a:r>
          </a:p>
          <a:p>
            <a:pPr marL="305435" indent="-305435"/>
            <a:r>
              <a:rPr lang="en-IN" sz="2200" dirty="0">
                <a:cs typeface="Leelawadee UI" panose="020B0502040204020203" pitchFamily="34" charset="-34"/>
              </a:rPr>
              <a:t>It enhance customer satisfaction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16104" y="1192868"/>
            <a:ext cx="11029615" cy="5986021"/>
          </a:xfrm>
        </p:spPr>
        <p:txBody>
          <a:bodyPr>
            <a:normAutofit fontScale="32500" lnSpcReduction="20000"/>
          </a:bodyPr>
          <a:lstStyle/>
          <a:p>
            <a:pPr marL="0" indent="0">
              <a:buNone/>
            </a:pPr>
            <a:r>
              <a:rPr lang="en-IN" sz="9200" b="1" dirty="0">
                <a:solidFill>
                  <a:srgbClr val="7030A0"/>
                </a:solidFill>
              </a:rPr>
              <a:t>System Requirements:</a:t>
            </a:r>
          </a:p>
          <a:p>
            <a:pPr marL="342900" indent="-342900">
              <a:buAutoNum type="arabicPeriod"/>
            </a:pPr>
            <a:r>
              <a:rPr lang="en-IN" sz="6800" dirty="0">
                <a:solidFill>
                  <a:schemeClr val="tx1"/>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dirty="0">
                <a:solidFill>
                  <a:schemeClr val="tx1"/>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dirty="0">
                <a:solidFill>
                  <a:schemeClr val="tx1"/>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IN" sz="3200" b="1" dirty="0">
                <a:solidFill>
                  <a:srgbClr val="7030A0"/>
                </a:solidFill>
              </a:rPr>
              <a:t>Algorithm selection:</a:t>
            </a:r>
          </a:p>
          <a:p>
            <a:pPr marL="0" indent="0">
              <a:buNone/>
            </a:pPr>
            <a:r>
              <a:rPr lang="en-IN" sz="2200" dirty="0">
                <a:solidFill>
                  <a:schemeClr val="tx1"/>
                </a:solidFill>
              </a:rPr>
              <a:t>Data Exploration: </a:t>
            </a:r>
            <a:r>
              <a:rPr lang="en-IN" sz="2200" dirty="0"/>
              <a:t>Explore the hotel booking dataset’s structure, features, and target variables(s).  Identify potential patterns, correlations and outliers.</a:t>
            </a:r>
          </a:p>
          <a:p>
            <a:pPr marL="0" indent="0">
              <a:buNone/>
            </a:pPr>
            <a:r>
              <a:rPr lang="en-IN" sz="2200" dirty="0">
                <a:solidFill>
                  <a:schemeClr val="tx1"/>
                </a:solidFill>
              </a:rPr>
              <a:t>Problem Formulation: </a:t>
            </a:r>
            <a:r>
              <a:rPr lang="en-IN" sz="2200" dirty="0"/>
              <a:t>Define the problem:  Predict optimal booking times, ideal length of stay, </a:t>
            </a:r>
            <a:r>
              <a:rPr lang="en-US" sz="2200" dirty="0"/>
              <a:t>number of adults, children and /or babies, also have information of available parking space, among other thing </a:t>
            </a:r>
            <a:r>
              <a:rPr lang="en-IN" sz="2200" dirty="0"/>
              <a:t>based on historical data</a:t>
            </a:r>
          </a:p>
          <a:p>
            <a:pPr marL="0" indent="0">
              <a:buNone/>
            </a:pPr>
            <a:r>
              <a:rPr lang="en-IN" sz="2200" dirty="0">
                <a:solidFill>
                  <a:schemeClr val="tx1"/>
                </a:solidFill>
              </a:rPr>
              <a:t>Algorithm selection : </a:t>
            </a:r>
            <a:r>
              <a:rPr lang="en-IN" sz="2200" dirty="0"/>
              <a:t>Regression tasks , Consider linear regression, decision trees, or ensemble methods, Classification tasks , Consider logistic regression, decision trees, random forests.</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lstStyle/>
          <a:p>
            <a:pPr marL="0" indent="0">
              <a:buNone/>
            </a:pPr>
            <a:r>
              <a:rPr lang="en-IN" sz="3000" b="1" dirty="0">
                <a:solidFill>
                  <a:srgbClr val="7030A0"/>
                </a:solidFill>
              </a:rPr>
              <a:t>Data input:</a:t>
            </a:r>
          </a:p>
          <a:p>
            <a:r>
              <a:rPr lang="en-IN" sz="2200" dirty="0">
                <a:solidFill>
                  <a:schemeClr val="tx1"/>
                </a:solidFill>
              </a:rPr>
              <a:t>Data collection: </a:t>
            </a:r>
            <a:r>
              <a:rPr lang="en-IN" sz="2200" dirty="0"/>
              <a:t>Gather historical hotel booking data, including information on booking dates, length of stay,</a:t>
            </a:r>
            <a:r>
              <a:rPr lang="en-US" sz="2200" dirty="0"/>
              <a:t> number of adults, children and /or babies, also have information of available parking space, among other thing </a:t>
            </a:r>
          </a:p>
          <a:p>
            <a:r>
              <a:rPr lang="en-IN" sz="2200" dirty="0">
                <a:solidFill>
                  <a:schemeClr val="tx1"/>
                </a:solidFill>
              </a:rPr>
              <a:t>Data Cleaning: </a:t>
            </a:r>
            <a:r>
              <a:rPr lang="en-IN" sz="2200" dirty="0"/>
              <a:t>Handle missing values, outliers, and any inconsistencies in the dataset.  Convert categorical variables into numerical representations through encoding techniques</a:t>
            </a:r>
          </a:p>
          <a:p>
            <a:r>
              <a:rPr lang="en-IN" sz="2200" dirty="0">
                <a:solidFill>
                  <a:schemeClr val="tx1"/>
                </a:solidFill>
              </a:rPr>
              <a:t>Feature Engineering: </a:t>
            </a:r>
            <a:r>
              <a:rPr lang="en-IN" sz="2200" dirty="0"/>
              <a:t>Create new features or modify existing ones based on domain knowledge.  Extract meaningful information from date variables, such as day-of- week or month.</a:t>
            </a: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rgbClr val="7030A0"/>
                </a:solidFill>
              </a:rPr>
              <a:t>Training process:</a:t>
            </a:r>
          </a:p>
          <a:p>
            <a:r>
              <a:rPr lang="en-IN" sz="2200" dirty="0">
                <a:solidFill>
                  <a:schemeClr val="tx1"/>
                </a:solidFill>
              </a:rPr>
              <a:t>Data Splitting: </a:t>
            </a:r>
            <a:r>
              <a:rPr lang="en-IN" sz="2200" dirty="0"/>
              <a:t>Divide the dataset into training and testing sets to evaluate the model’s performance and Standardize or normalize numerical features to ensure they have a consistent scale.</a:t>
            </a:r>
          </a:p>
          <a:p>
            <a:r>
              <a:rPr lang="en-IN" sz="2200" dirty="0">
                <a:solidFill>
                  <a:schemeClr val="tx1"/>
                </a:solidFill>
              </a:rPr>
              <a:t>Model training : </a:t>
            </a:r>
            <a:r>
              <a:rPr lang="en-IN" sz="2200" dirty="0"/>
              <a:t>Use the selected algorithm to train the model on the training data set and adjust hyperparameters to optimize model performance</a:t>
            </a:r>
          </a:p>
          <a:p>
            <a:r>
              <a:rPr lang="en-IN" sz="2200" dirty="0">
                <a:solidFill>
                  <a:schemeClr val="tx1"/>
                </a:solidFill>
              </a:rPr>
              <a:t>Model evaluation: </a:t>
            </a:r>
            <a:r>
              <a:rPr lang="en-IN" sz="2200" dirty="0"/>
              <a:t>Evaluate the model on the testing dataset using appropriate metrics(e.g., Mean Squared Error for regression, accuracy, precision, recall for classification).</a:t>
            </a: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rgbClr val="7030A0"/>
                </a:solidFill>
              </a:rPr>
              <a:t>Prediction Process:</a:t>
            </a:r>
          </a:p>
          <a:p>
            <a:r>
              <a:rPr lang="en-IN" sz="2200" dirty="0">
                <a:solidFill>
                  <a:schemeClr val="tx1"/>
                </a:solidFill>
              </a:rPr>
              <a:t>New data input : </a:t>
            </a:r>
            <a:r>
              <a:rPr lang="en-IN" sz="2200" dirty="0"/>
              <a:t>Collect new data or use existing data to make predictions</a:t>
            </a:r>
          </a:p>
          <a:p>
            <a:r>
              <a:rPr lang="en-IN" sz="2200" dirty="0">
                <a:solidFill>
                  <a:schemeClr val="tx1"/>
                </a:solidFill>
              </a:rPr>
              <a:t>Preprocessing: </a:t>
            </a:r>
            <a:r>
              <a:rPr lang="en-IN" sz="2200" dirty="0"/>
              <a:t>Apply the same data preprocessing steps ( cleaning, feature engineering, scaling) to the new data.</a:t>
            </a:r>
          </a:p>
          <a:p>
            <a:r>
              <a:rPr lang="en-IN" sz="2200" dirty="0">
                <a:solidFill>
                  <a:schemeClr val="tx1"/>
                </a:solidFill>
              </a:rPr>
              <a:t>Model Inference : </a:t>
            </a:r>
            <a:r>
              <a:rPr lang="en-IN" sz="2200" dirty="0"/>
              <a:t>Use the trained model to make predictions on the new data</a:t>
            </a:r>
          </a:p>
          <a:p>
            <a:r>
              <a:rPr lang="en-IN" sz="2200" dirty="0">
                <a:solidFill>
                  <a:schemeClr val="tx1"/>
                </a:solidFill>
              </a:rPr>
              <a:t>Results Interpretation: </a:t>
            </a:r>
            <a:r>
              <a:rPr lang="en-IN" sz="2200" dirty="0"/>
              <a:t>Interpret the model’s predictions in the context of the problem at hand.  For regression, interpret the predicted values as optimal rates or lengths of stay. For classification, interpret predictions as the likelihood of special requests.</a:t>
            </a:r>
          </a:p>
        </p:txBody>
      </p:sp>
    </p:spTree>
    <p:extLst>
      <p:ext uri="{BB962C8B-B14F-4D97-AF65-F5344CB8AC3E}">
        <p14:creationId xmlns:p14="http://schemas.microsoft.com/office/powerpoint/2010/main" val="15889378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547</TotalTime>
  <Words>796</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Leelawadee UI</vt:lpstr>
      <vt:lpstr>Wingdings 2</vt:lpstr>
      <vt:lpstr>DividendVTI</vt:lpstr>
      <vt:lpstr>Hotel booking demand</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swathi m</cp:lastModifiedBy>
  <cp:revision>29</cp:revision>
  <dcterms:created xsi:type="dcterms:W3CDTF">2021-05-26T16:50:10Z</dcterms:created>
  <dcterms:modified xsi:type="dcterms:W3CDTF">2024-04-05T09:02:40Z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