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72" r:id="rId5"/>
    <p:sldId id="273" r:id="rId6"/>
    <p:sldId id="259" r:id="rId7"/>
    <p:sldId id="285" r:id="rId8"/>
    <p:sldId id="286" r:id="rId9"/>
    <p:sldId id="287" r:id="rId10"/>
    <p:sldId id="293" r:id="rId11"/>
    <p:sldId id="298" r:id="rId12"/>
    <p:sldId id="295" r:id="rId13"/>
    <p:sldId id="288" r:id="rId14"/>
    <p:sldId id="289" r:id="rId15"/>
    <p:sldId id="290" r:id="rId16"/>
    <p:sldId id="291" r:id="rId17"/>
    <p:sldId id="292" r:id="rId18"/>
    <p:sldId id="299" r:id="rId19"/>
    <p:sldId id="302" r:id="rId20"/>
    <p:sldId id="296" r:id="rId21"/>
    <p:sldId id="300" r:id="rId22"/>
    <p:sldId id="297" r:id="rId23"/>
    <p:sldId id="301" r:id="rId24"/>
    <p:sldId id="303" r:id="rId25"/>
    <p:sldId id="280" r:id="rId26"/>
    <p:sldId id="283" r:id="rId27"/>
    <p:sldId id="281" r:id="rId2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5" d="100"/>
          <a:sy n="85" d="100"/>
        </p:scale>
        <p:origin x="590" y="5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FD913024-4032-4B4F-8680-09D5E08EDB6E}" type="datetimeFigureOut">
              <a:rPr lang="en-US" smtClean="0"/>
              <a:t>12/1/2023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12/1/2023</a:t>
            </a:fld>
            <a:endParaRPr lang="en-US" noProof="0"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medium.com/@krishnax16?source=post_page-----54cbde90f23d--------------------------------"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presentation title</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46BB4F2-F61D-F00C-1D55-012273B3E102}"/>
              </a:ext>
            </a:extLst>
          </p:cNvPr>
          <p:cNvPicPr>
            <a:picLocks noGrp="1" noChangeAspect="1"/>
          </p:cNvPicPr>
          <p:nvPr>
            <p:ph sz="half" idx="1"/>
          </p:nvPr>
        </p:nvPicPr>
        <p:blipFill>
          <a:blip r:embed="rId2"/>
          <a:stretch>
            <a:fillRect/>
          </a:stretch>
        </p:blipFill>
        <p:spPr>
          <a:xfrm>
            <a:off x="757517" y="1825625"/>
            <a:ext cx="5181600" cy="3306125"/>
          </a:xfrm>
        </p:spPr>
      </p:pic>
      <p:sp>
        <p:nvSpPr>
          <p:cNvPr id="9" name="Content Placeholder 8">
            <a:extLst>
              <a:ext uri="{FF2B5EF4-FFF2-40B4-BE49-F238E27FC236}">
                <a16:creationId xmlns:a16="http://schemas.microsoft.com/office/drawing/2014/main" id="{E63E0AD2-3B03-46D6-08E3-D960EDD0DDB9}"/>
              </a:ext>
            </a:extLst>
          </p:cNvPr>
          <p:cNvSpPr>
            <a:spLocks noGrp="1"/>
          </p:cNvSpPr>
          <p:nvPr>
            <p:ph sz="half" idx="2"/>
          </p:nvPr>
        </p:nvSpPr>
        <p:spPr/>
        <p:txBody>
          <a:bodyPr/>
          <a:lstStyle/>
          <a:p>
            <a:r>
              <a:rPr lang="en-US" b="0" i="0" dirty="0">
                <a:effectLst/>
                <a:latin typeface="Inter"/>
              </a:rPr>
              <a:t>Most of the anime have their ratings between 3 and 4, suggesting that very few anime had very good ratings.</a:t>
            </a:r>
            <a:endParaRPr lang="en-IN" dirty="0"/>
          </a:p>
        </p:txBody>
      </p:sp>
      <p:sp>
        <p:nvSpPr>
          <p:cNvPr id="4" name="Date Placeholder 3">
            <a:extLst>
              <a:ext uri="{FF2B5EF4-FFF2-40B4-BE49-F238E27FC236}">
                <a16:creationId xmlns:a16="http://schemas.microsoft.com/office/drawing/2014/main" id="{E0A855C7-218D-8904-8A0D-C2A09D8EBFC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2750969-38B0-A60A-49CD-42038FD62EF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CD9A28-4E6A-B9E6-EE23-57C9B0129AF9}"/>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2" name="Title 1">
            <a:extLst>
              <a:ext uri="{FF2B5EF4-FFF2-40B4-BE49-F238E27FC236}">
                <a16:creationId xmlns:a16="http://schemas.microsoft.com/office/drawing/2014/main" id="{7292EF28-311E-4DA0-01A8-A3FAF6987E96}"/>
              </a:ext>
            </a:extLst>
          </p:cNvPr>
          <p:cNvSpPr>
            <a:spLocks noGrp="1"/>
          </p:cNvSpPr>
          <p:nvPr>
            <p:ph type="title"/>
          </p:nvPr>
        </p:nvSpPr>
        <p:spPr/>
        <p:txBody>
          <a:bodyPr/>
          <a:lstStyle/>
          <a:p>
            <a:r>
              <a:rPr lang="en-IN" dirty="0"/>
              <a:t>Histogram of </a:t>
            </a:r>
            <a:r>
              <a:rPr lang="en-IN" dirty="0" err="1"/>
              <a:t>Animae</a:t>
            </a:r>
            <a:r>
              <a:rPr lang="en-IN" dirty="0"/>
              <a:t> Ratings:</a:t>
            </a:r>
          </a:p>
        </p:txBody>
      </p:sp>
    </p:spTree>
    <p:extLst>
      <p:ext uri="{BB962C8B-B14F-4D97-AF65-F5344CB8AC3E}">
        <p14:creationId xmlns:p14="http://schemas.microsoft.com/office/powerpoint/2010/main" val="418569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79EFF2A-5140-D721-C081-ADF422DE7F21}"/>
              </a:ext>
            </a:extLst>
          </p:cNvPr>
          <p:cNvPicPr>
            <a:picLocks noGrp="1" noChangeAspect="1"/>
          </p:cNvPicPr>
          <p:nvPr>
            <p:ph sz="half" idx="1"/>
          </p:nvPr>
        </p:nvPicPr>
        <p:blipFill>
          <a:blip r:embed="rId2"/>
          <a:stretch>
            <a:fillRect/>
          </a:stretch>
        </p:blipFill>
        <p:spPr>
          <a:xfrm>
            <a:off x="721659" y="1825625"/>
            <a:ext cx="5181600" cy="3516085"/>
          </a:xfrm>
        </p:spPr>
      </p:pic>
      <p:sp>
        <p:nvSpPr>
          <p:cNvPr id="3" name="Content Placeholder 2">
            <a:extLst>
              <a:ext uri="{FF2B5EF4-FFF2-40B4-BE49-F238E27FC236}">
                <a16:creationId xmlns:a16="http://schemas.microsoft.com/office/drawing/2014/main" id="{BF9FD421-9369-CD48-BA5A-595461C073DC}"/>
              </a:ext>
            </a:extLst>
          </p:cNvPr>
          <p:cNvSpPr>
            <a:spLocks noGrp="1"/>
          </p:cNvSpPr>
          <p:nvPr>
            <p:ph sz="half" idx="2"/>
          </p:nvPr>
        </p:nvSpPr>
        <p:spPr/>
        <p:txBody>
          <a:bodyPr/>
          <a:lstStyle/>
          <a:p>
            <a:r>
              <a:rPr lang="en-US" b="0" i="0" dirty="0">
                <a:effectLst/>
                <a:latin typeface="Inter"/>
              </a:rPr>
              <a:t>Most of the anime have released in the past 10-15 years. This does check out as there was a boom in the manga and anime industry in the late 2010's</a:t>
            </a:r>
            <a:endParaRPr lang="en-IN" dirty="0"/>
          </a:p>
        </p:txBody>
      </p:sp>
      <p:sp>
        <p:nvSpPr>
          <p:cNvPr id="4" name="Date Placeholder 3">
            <a:extLst>
              <a:ext uri="{FF2B5EF4-FFF2-40B4-BE49-F238E27FC236}">
                <a16:creationId xmlns:a16="http://schemas.microsoft.com/office/drawing/2014/main" id="{6FE42626-A8C8-FCC8-4F42-0C2A62AD038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22B7D65-1577-EC3C-31AA-4D79C692DF5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1421A97-6265-2D4A-BC2C-AC9F590530E4}"/>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7" name="Title 6">
            <a:extLst>
              <a:ext uri="{FF2B5EF4-FFF2-40B4-BE49-F238E27FC236}">
                <a16:creationId xmlns:a16="http://schemas.microsoft.com/office/drawing/2014/main" id="{5859892F-DB0E-A9A0-0ACC-DD29A0FFF45F}"/>
              </a:ext>
            </a:extLst>
          </p:cNvPr>
          <p:cNvSpPr>
            <a:spLocks noGrp="1"/>
          </p:cNvSpPr>
          <p:nvPr>
            <p:ph type="title"/>
          </p:nvPr>
        </p:nvSpPr>
        <p:spPr/>
        <p:txBody>
          <a:bodyPr/>
          <a:lstStyle/>
          <a:p>
            <a:r>
              <a:rPr lang="en-IN" dirty="0"/>
              <a:t>Histogram of Release Year:</a:t>
            </a:r>
          </a:p>
        </p:txBody>
      </p:sp>
    </p:spTree>
    <p:extLst>
      <p:ext uri="{BB962C8B-B14F-4D97-AF65-F5344CB8AC3E}">
        <p14:creationId xmlns:p14="http://schemas.microsoft.com/office/powerpoint/2010/main" val="82262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1D21095-7F6C-089F-87C9-AF88E7E5E416}"/>
              </a:ext>
            </a:extLst>
          </p:cNvPr>
          <p:cNvPicPr>
            <a:picLocks noGrp="1" noChangeAspect="1"/>
          </p:cNvPicPr>
          <p:nvPr>
            <p:ph sz="half" idx="1"/>
          </p:nvPr>
        </p:nvPicPr>
        <p:blipFill>
          <a:blip r:embed="rId2"/>
          <a:stretch>
            <a:fillRect/>
          </a:stretch>
        </p:blipFill>
        <p:spPr>
          <a:xfrm>
            <a:off x="766482" y="1825625"/>
            <a:ext cx="5181600" cy="3568522"/>
          </a:xfrm>
        </p:spPr>
      </p:pic>
      <p:sp>
        <p:nvSpPr>
          <p:cNvPr id="3" name="Content Placeholder 2">
            <a:extLst>
              <a:ext uri="{FF2B5EF4-FFF2-40B4-BE49-F238E27FC236}">
                <a16:creationId xmlns:a16="http://schemas.microsoft.com/office/drawing/2014/main" id="{24C594F8-7803-B666-AFFF-313588BA2D32}"/>
              </a:ext>
            </a:extLst>
          </p:cNvPr>
          <p:cNvSpPr>
            <a:spLocks noGrp="1"/>
          </p:cNvSpPr>
          <p:nvPr>
            <p:ph sz="half" idx="2"/>
          </p:nvPr>
        </p:nvSpPr>
        <p:spPr/>
        <p:txBody>
          <a:bodyPr/>
          <a:lstStyle/>
          <a:p>
            <a:r>
              <a:rPr lang="en-US" b="0" i="0" dirty="0">
                <a:effectLst/>
                <a:latin typeface="Inter"/>
              </a:rPr>
              <a:t>TV seems to have the highest number of anime hosted on it.</a:t>
            </a:r>
            <a:endParaRPr lang="en-IN" dirty="0"/>
          </a:p>
        </p:txBody>
      </p:sp>
      <p:sp>
        <p:nvSpPr>
          <p:cNvPr id="4" name="Date Placeholder 3">
            <a:extLst>
              <a:ext uri="{FF2B5EF4-FFF2-40B4-BE49-F238E27FC236}">
                <a16:creationId xmlns:a16="http://schemas.microsoft.com/office/drawing/2014/main" id="{129C9379-FF6C-2D0B-8E5A-4FF79C3231D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B37BA7D-E41B-FCB7-7115-8C131F687D8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035E242-395C-F3D6-00FE-8251D551FF56}"/>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7" name="Title 6">
            <a:extLst>
              <a:ext uri="{FF2B5EF4-FFF2-40B4-BE49-F238E27FC236}">
                <a16:creationId xmlns:a16="http://schemas.microsoft.com/office/drawing/2014/main" id="{6C1D0D27-8CF0-AD45-D4B4-C03EEAEC9E82}"/>
              </a:ext>
            </a:extLst>
          </p:cNvPr>
          <p:cNvSpPr>
            <a:spLocks noGrp="1"/>
          </p:cNvSpPr>
          <p:nvPr>
            <p:ph type="title"/>
          </p:nvPr>
        </p:nvSpPr>
        <p:spPr/>
        <p:txBody>
          <a:bodyPr/>
          <a:lstStyle/>
          <a:p>
            <a:r>
              <a:rPr lang="en-IN" dirty="0"/>
              <a:t>Type of the shows:</a:t>
            </a:r>
          </a:p>
        </p:txBody>
      </p:sp>
    </p:spTree>
    <p:extLst>
      <p:ext uri="{BB962C8B-B14F-4D97-AF65-F5344CB8AC3E}">
        <p14:creationId xmlns:p14="http://schemas.microsoft.com/office/powerpoint/2010/main" val="64909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1D53243-A144-9D09-1C4D-77DF1B4FEBA5}"/>
              </a:ext>
            </a:extLst>
          </p:cNvPr>
          <p:cNvPicPr>
            <a:picLocks noGrp="1" noChangeAspect="1"/>
          </p:cNvPicPr>
          <p:nvPr>
            <p:ph sz="half" idx="1"/>
          </p:nvPr>
        </p:nvPicPr>
        <p:blipFill>
          <a:blip r:embed="rId2"/>
          <a:stretch>
            <a:fillRect/>
          </a:stretch>
        </p:blipFill>
        <p:spPr>
          <a:xfrm>
            <a:off x="757518" y="1930614"/>
            <a:ext cx="5181600" cy="2617359"/>
          </a:xfrm>
        </p:spPr>
      </p:pic>
      <p:sp>
        <p:nvSpPr>
          <p:cNvPr id="3" name="Content Placeholder 2">
            <a:extLst>
              <a:ext uri="{FF2B5EF4-FFF2-40B4-BE49-F238E27FC236}">
                <a16:creationId xmlns:a16="http://schemas.microsoft.com/office/drawing/2014/main" id="{7BE723C2-D7F0-D18E-908B-B86170B3F77B}"/>
              </a:ext>
            </a:extLst>
          </p:cNvPr>
          <p:cNvSpPr>
            <a:spLocks noGrp="1"/>
          </p:cNvSpPr>
          <p:nvPr>
            <p:ph sz="half" idx="2"/>
          </p:nvPr>
        </p:nvSpPr>
        <p:spPr/>
        <p:txBody>
          <a:bodyPr/>
          <a:lstStyle/>
          <a:p>
            <a:r>
              <a:rPr lang="en-US" b="0" i="0" dirty="0">
                <a:effectLst/>
                <a:latin typeface="Inter"/>
              </a:rPr>
              <a:t>Nothing interesting going on here, apart from the fact that there is a </a:t>
            </a:r>
            <a:r>
              <a:rPr lang="en-US" b="0" i="0" dirty="0" err="1">
                <a:effectLst/>
                <a:latin typeface="Inter"/>
              </a:rPr>
              <a:t>chinese</a:t>
            </a:r>
            <a:r>
              <a:rPr lang="en-US" b="0" i="0" dirty="0">
                <a:effectLst/>
                <a:latin typeface="Inter"/>
              </a:rPr>
              <a:t> animation studio with over 700 anime.</a:t>
            </a:r>
            <a:endParaRPr lang="en-IN" dirty="0"/>
          </a:p>
        </p:txBody>
      </p:sp>
      <p:sp>
        <p:nvSpPr>
          <p:cNvPr id="4" name="Date Placeholder 3">
            <a:extLst>
              <a:ext uri="{FF2B5EF4-FFF2-40B4-BE49-F238E27FC236}">
                <a16:creationId xmlns:a16="http://schemas.microsoft.com/office/drawing/2014/main" id="{71EF71A8-2931-2A41-906B-2F952AE2E0E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6F49D52-F892-2E19-A68B-14BD1E83194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9C9B01C-7B5A-BD31-DD75-0B60CD2F69EF}"/>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7" name="Title 6">
            <a:extLst>
              <a:ext uri="{FF2B5EF4-FFF2-40B4-BE49-F238E27FC236}">
                <a16:creationId xmlns:a16="http://schemas.microsoft.com/office/drawing/2014/main" id="{41E4DC56-99F7-2C2D-16DD-90D0245EA79B}"/>
              </a:ext>
            </a:extLst>
          </p:cNvPr>
          <p:cNvSpPr>
            <a:spLocks noGrp="1"/>
          </p:cNvSpPr>
          <p:nvPr>
            <p:ph type="title"/>
          </p:nvPr>
        </p:nvSpPr>
        <p:spPr/>
        <p:txBody>
          <a:bodyPr/>
          <a:lstStyle/>
          <a:p>
            <a:r>
              <a:rPr lang="en-IN" dirty="0"/>
              <a:t> Studios and its Production:</a:t>
            </a:r>
          </a:p>
        </p:txBody>
      </p:sp>
    </p:spTree>
    <p:extLst>
      <p:ext uri="{BB962C8B-B14F-4D97-AF65-F5344CB8AC3E}">
        <p14:creationId xmlns:p14="http://schemas.microsoft.com/office/powerpoint/2010/main" val="180907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C4272D5-3F2F-A39E-953B-B7B6C7CF3EF2}"/>
              </a:ext>
            </a:extLst>
          </p:cNvPr>
          <p:cNvPicPr>
            <a:picLocks noGrp="1" noChangeAspect="1"/>
          </p:cNvPicPr>
          <p:nvPr>
            <p:ph sz="half" idx="1"/>
          </p:nvPr>
        </p:nvPicPr>
        <p:blipFill>
          <a:blip r:embed="rId2"/>
          <a:stretch>
            <a:fillRect/>
          </a:stretch>
        </p:blipFill>
        <p:spPr>
          <a:xfrm>
            <a:off x="838200" y="1825625"/>
            <a:ext cx="5181600" cy="3520421"/>
          </a:xfrm>
        </p:spPr>
      </p:pic>
      <p:sp>
        <p:nvSpPr>
          <p:cNvPr id="3" name="Content Placeholder 2">
            <a:extLst>
              <a:ext uri="{FF2B5EF4-FFF2-40B4-BE49-F238E27FC236}">
                <a16:creationId xmlns:a16="http://schemas.microsoft.com/office/drawing/2014/main" id="{2A56C3E1-06DB-6651-8572-F49BA2D5FE15}"/>
              </a:ext>
            </a:extLst>
          </p:cNvPr>
          <p:cNvSpPr>
            <a:spLocks noGrp="1"/>
          </p:cNvSpPr>
          <p:nvPr>
            <p:ph sz="half" idx="2"/>
          </p:nvPr>
        </p:nvSpPr>
        <p:spPr/>
        <p:txBody>
          <a:bodyPr/>
          <a:lstStyle/>
          <a:p>
            <a:r>
              <a:rPr lang="en-US" b="0" i="0" dirty="0">
                <a:effectLst/>
                <a:latin typeface="Inter"/>
              </a:rPr>
              <a:t>One inference which can be deduced is that the TV </a:t>
            </a:r>
            <a:r>
              <a:rPr lang="en-US" b="0" i="0" dirty="0" err="1">
                <a:effectLst/>
                <a:latin typeface="Inter"/>
              </a:rPr>
              <a:t>Sp</a:t>
            </a:r>
            <a:r>
              <a:rPr lang="en-US" b="0" i="0" dirty="0">
                <a:effectLst/>
                <a:latin typeface="Inter"/>
              </a:rPr>
              <a:t> type, even though having less number of </a:t>
            </a:r>
            <a:r>
              <a:rPr lang="en-US" b="0" i="0" dirty="0" err="1">
                <a:effectLst/>
                <a:latin typeface="Inter"/>
              </a:rPr>
              <a:t>animes</a:t>
            </a:r>
            <a:r>
              <a:rPr lang="en-US" b="0" i="0" dirty="0">
                <a:effectLst/>
                <a:latin typeface="Inter"/>
              </a:rPr>
              <a:t> hosted on it, tends to get a higher average rating</a:t>
            </a:r>
            <a:endParaRPr lang="en-IN" dirty="0"/>
          </a:p>
        </p:txBody>
      </p:sp>
      <p:sp>
        <p:nvSpPr>
          <p:cNvPr id="4" name="Date Placeholder 3">
            <a:extLst>
              <a:ext uri="{FF2B5EF4-FFF2-40B4-BE49-F238E27FC236}">
                <a16:creationId xmlns:a16="http://schemas.microsoft.com/office/drawing/2014/main" id="{D490C8EA-77A6-EA23-1D2C-D006A3C6230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2E894AA-40ED-E67E-8F5D-38654A27830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0C5945C-68B8-00FF-DCC9-D799CCA5D3AF}"/>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7" name="Title 6">
            <a:extLst>
              <a:ext uri="{FF2B5EF4-FFF2-40B4-BE49-F238E27FC236}">
                <a16:creationId xmlns:a16="http://schemas.microsoft.com/office/drawing/2014/main" id="{37BA1D8D-4851-74C0-6474-131FB9F63CF2}"/>
              </a:ext>
            </a:extLst>
          </p:cNvPr>
          <p:cNvSpPr>
            <a:spLocks noGrp="1"/>
          </p:cNvSpPr>
          <p:nvPr>
            <p:ph type="title"/>
          </p:nvPr>
        </p:nvSpPr>
        <p:spPr/>
        <p:txBody>
          <a:bodyPr/>
          <a:lstStyle/>
          <a:p>
            <a:r>
              <a:rPr lang="en-IN" dirty="0"/>
              <a:t>Type Vs. Ratings:</a:t>
            </a:r>
          </a:p>
        </p:txBody>
      </p:sp>
    </p:spTree>
    <p:extLst>
      <p:ext uri="{BB962C8B-B14F-4D97-AF65-F5344CB8AC3E}">
        <p14:creationId xmlns:p14="http://schemas.microsoft.com/office/powerpoint/2010/main" val="365415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52ED2A-89B8-973C-98E5-6FAAD6A681FF}"/>
              </a:ext>
            </a:extLst>
          </p:cNvPr>
          <p:cNvSpPr>
            <a:spLocks noGrp="1"/>
          </p:cNvSpPr>
          <p:nvPr>
            <p:ph type="title"/>
          </p:nvPr>
        </p:nvSpPr>
        <p:spPr/>
        <p:txBody>
          <a:bodyPr/>
          <a:lstStyle/>
          <a:p>
            <a:r>
              <a:rPr lang="en-IN" dirty="0"/>
              <a:t>Anime Release Year Vs. Count:</a:t>
            </a:r>
          </a:p>
        </p:txBody>
      </p:sp>
      <p:pic>
        <p:nvPicPr>
          <p:cNvPr id="11" name="Content Placeholder 10">
            <a:extLst>
              <a:ext uri="{FF2B5EF4-FFF2-40B4-BE49-F238E27FC236}">
                <a16:creationId xmlns:a16="http://schemas.microsoft.com/office/drawing/2014/main" id="{280C3152-D9E9-2E67-FA5A-086827B5BEE3}"/>
              </a:ext>
            </a:extLst>
          </p:cNvPr>
          <p:cNvPicPr>
            <a:picLocks noGrp="1" noChangeAspect="1"/>
          </p:cNvPicPr>
          <p:nvPr>
            <p:ph idx="1"/>
          </p:nvPr>
        </p:nvPicPr>
        <p:blipFill>
          <a:blip r:embed="rId2"/>
          <a:stretch>
            <a:fillRect/>
          </a:stretch>
        </p:blipFill>
        <p:spPr>
          <a:xfrm>
            <a:off x="2936619" y="1901825"/>
            <a:ext cx="4642362" cy="3876675"/>
          </a:xfrm>
        </p:spPr>
      </p:pic>
      <p:sp>
        <p:nvSpPr>
          <p:cNvPr id="4" name="Date Placeholder 3">
            <a:extLst>
              <a:ext uri="{FF2B5EF4-FFF2-40B4-BE49-F238E27FC236}">
                <a16:creationId xmlns:a16="http://schemas.microsoft.com/office/drawing/2014/main" id="{288A28D6-224C-02B2-93E3-FF150DD0CCA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79BE8A6-8447-9C74-78C9-30B84F8CE53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00E607D-69BD-D22E-F9CA-7E7D0B207676}"/>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2031991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C8A8-2757-B829-C566-C344F6F5E7EA}"/>
              </a:ext>
            </a:extLst>
          </p:cNvPr>
          <p:cNvSpPr>
            <a:spLocks noGrp="1"/>
          </p:cNvSpPr>
          <p:nvPr>
            <p:ph type="title"/>
          </p:nvPr>
        </p:nvSpPr>
        <p:spPr/>
        <p:txBody>
          <a:bodyPr/>
          <a:lstStyle/>
          <a:p>
            <a:r>
              <a:rPr lang="en-IN" dirty="0"/>
              <a:t>Anime Type studio and count:</a:t>
            </a:r>
          </a:p>
        </p:txBody>
      </p:sp>
      <p:pic>
        <p:nvPicPr>
          <p:cNvPr id="8" name="Content Placeholder 7">
            <a:extLst>
              <a:ext uri="{FF2B5EF4-FFF2-40B4-BE49-F238E27FC236}">
                <a16:creationId xmlns:a16="http://schemas.microsoft.com/office/drawing/2014/main" id="{986F7F10-7CEC-061F-DF3D-DE0CA83B7518}"/>
              </a:ext>
            </a:extLst>
          </p:cNvPr>
          <p:cNvPicPr>
            <a:picLocks noGrp="1" noChangeAspect="1"/>
          </p:cNvPicPr>
          <p:nvPr>
            <p:ph idx="1"/>
          </p:nvPr>
        </p:nvPicPr>
        <p:blipFill>
          <a:blip r:embed="rId2"/>
          <a:stretch>
            <a:fillRect/>
          </a:stretch>
        </p:blipFill>
        <p:spPr>
          <a:xfrm>
            <a:off x="3185415" y="1901825"/>
            <a:ext cx="4144771" cy="3876675"/>
          </a:xfrm>
        </p:spPr>
      </p:pic>
      <p:sp>
        <p:nvSpPr>
          <p:cNvPr id="4" name="Date Placeholder 3">
            <a:extLst>
              <a:ext uri="{FF2B5EF4-FFF2-40B4-BE49-F238E27FC236}">
                <a16:creationId xmlns:a16="http://schemas.microsoft.com/office/drawing/2014/main" id="{B167C4BB-8FBC-C230-391D-3E387A6477E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E6AF69D-33C6-729C-F210-2E979CFB367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6080EDC-3B3A-C3DF-FD6B-A02F4965A621}"/>
              </a:ext>
            </a:extLst>
          </p:cNvPr>
          <p:cNvSpPr>
            <a:spLocks noGrp="1"/>
          </p:cNvSpPr>
          <p:nvPr>
            <p:ph type="sldNum" sz="quarter" idx="12"/>
          </p:nvPr>
        </p:nvSpPr>
        <p:spPr/>
        <p:txBody>
          <a:bodyPr/>
          <a:lstStyle/>
          <a:p>
            <a:fld id="{58FB4751-880F-D840-AAA9-3A15815CC996}" type="slidenum">
              <a:rPr lang="en-US" smtClean="0"/>
              <a:t>16</a:t>
            </a:fld>
            <a:endParaRPr lang="en-US" dirty="0"/>
          </a:p>
        </p:txBody>
      </p:sp>
    </p:spTree>
    <p:extLst>
      <p:ext uri="{BB962C8B-B14F-4D97-AF65-F5344CB8AC3E}">
        <p14:creationId xmlns:p14="http://schemas.microsoft.com/office/powerpoint/2010/main" val="103883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6C2B3A56-0FE6-283F-52AD-A6E5C3664EE5}"/>
              </a:ext>
            </a:extLst>
          </p:cNvPr>
          <p:cNvPicPr>
            <a:picLocks noGrp="1" noChangeAspect="1"/>
          </p:cNvPicPr>
          <p:nvPr>
            <p:ph sz="half" idx="1"/>
          </p:nvPr>
        </p:nvPicPr>
        <p:blipFill>
          <a:blip r:embed="rId2"/>
          <a:stretch>
            <a:fillRect/>
          </a:stretch>
        </p:blipFill>
        <p:spPr>
          <a:xfrm>
            <a:off x="470481" y="1825626"/>
            <a:ext cx="5549319" cy="4080920"/>
          </a:xfrm>
        </p:spPr>
      </p:pic>
      <p:sp>
        <p:nvSpPr>
          <p:cNvPr id="9" name="Content Placeholder 8">
            <a:extLst>
              <a:ext uri="{FF2B5EF4-FFF2-40B4-BE49-F238E27FC236}">
                <a16:creationId xmlns:a16="http://schemas.microsoft.com/office/drawing/2014/main" id="{7A09E15D-0269-CF2A-12F6-67712E1F3F94}"/>
              </a:ext>
            </a:extLst>
          </p:cNvPr>
          <p:cNvSpPr>
            <a:spLocks noGrp="1"/>
          </p:cNvSpPr>
          <p:nvPr>
            <p:ph sz="half" idx="2"/>
          </p:nvPr>
        </p:nvSpPr>
        <p:spPr/>
        <p:txBody>
          <a:bodyPr/>
          <a:lstStyle/>
          <a:p>
            <a:r>
              <a:rPr lang="en-IN" dirty="0"/>
              <a:t>Shows the strongest positive and negative relations after doing the feature engineering.</a:t>
            </a:r>
          </a:p>
          <a:p>
            <a:r>
              <a:rPr lang="en-IN" dirty="0"/>
              <a:t>Helpful for further analysis.</a:t>
            </a:r>
          </a:p>
        </p:txBody>
      </p:sp>
      <p:sp>
        <p:nvSpPr>
          <p:cNvPr id="4" name="Date Placeholder 3">
            <a:extLst>
              <a:ext uri="{FF2B5EF4-FFF2-40B4-BE49-F238E27FC236}">
                <a16:creationId xmlns:a16="http://schemas.microsoft.com/office/drawing/2014/main" id="{F366392E-7F12-DB06-B2CE-B61B3CBB5A5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50E9F57-A6F2-E314-9923-AA26AC1C092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45EAA0F-4B5E-1C2F-F857-6A67740099D0}"/>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7" name="Title 6">
            <a:extLst>
              <a:ext uri="{FF2B5EF4-FFF2-40B4-BE49-F238E27FC236}">
                <a16:creationId xmlns:a16="http://schemas.microsoft.com/office/drawing/2014/main" id="{BBE29E08-82AF-BC54-BB8D-53E63726E66D}"/>
              </a:ext>
            </a:extLst>
          </p:cNvPr>
          <p:cNvSpPr>
            <a:spLocks noGrp="1"/>
          </p:cNvSpPr>
          <p:nvPr>
            <p:ph type="title"/>
          </p:nvPr>
        </p:nvSpPr>
        <p:spPr/>
        <p:txBody>
          <a:bodyPr/>
          <a:lstStyle/>
          <a:p>
            <a:r>
              <a:rPr lang="en-IN" dirty="0"/>
              <a:t>Co-relation Matrix:</a:t>
            </a:r>
          </a:p>
        </p:txBody>
      </p:sp>
    </p:spTree>
    <p:extLst>
      <p:ext uri="{BB962C8B-B14F-4D97-AF65-F5344CB8AC3E}">
        <p14:creationId xmlns:p14="http://schemas.microsoft.com/office/powerpoint/2010/main" val="249431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F5262A9-0E38-6198-DD84-E1134B39049D}"/>
              </a:ext>
            </a:extLst>
          </p:cNvPr>
          <p:cNvSpPr>
            <a:spLocks noGrp="1"/>
          </p:cNvSpPr>
          <p:nvPr>
            <p:ph type="title"/>
          </p:nvPr>
        </p:nvSpPr>
        <p:spPr/>
        <p:txBody>
          <a:bodyPr/>
          <a:lstStyle/>
          <a:p>
            <a:r>
              <a:rPr lang="en-IN" dirty="0"/>
              <a:t>SMART Questions:</a:t>
            </a:r>
          </a:p>
        </p:txBody>
      </p:sp>
      <p:sp>
        <p:nvSpPr>
          <p:cNvPr id="9" name="Content Placeholder 8">
            <a:extLst>
              <a:ext uri="{FF2B5EF4-FFF2-40B4-BE49-F238E27FC236}">
                <a16:creationId xmlns:a16="http://schemas.microsoft.com/office/drawing/2014/main" id="{040D120B-1CEF-7853-A041-937174852DB9}"/>
              </a:ext>
            </a:extLst>
          </p:cNvPr>
          <p:cNvSpPr>
            <a:spLocks noGrp="1"/>
          </p:cNvSpPr>
          <p:nvPr>
            <p:ph idx="1"/>
          </p:nvPr>
        </p:nvSpPr>
        <p:spPr/>
        <p:txBody>
          <a:bodyPr/>
          <a:lstStyle/>
          <a:p>
            <a:r>
              <a:rPr lang="en-US" b="0" i="0" dirty="0">
                <a:solidFill>
                  <a:srgbClr val="000000"/>
                </a:solidFill>
                <a:effectLst/>
                <a:latin typeface="Arial" panose="020B0604020202020204" pitchFamily="34" charset="0"/>
              </a:rPr>
              <a:t>1. How does the type of anime (e.g., TV series, movie, OVA) relate to the average user ratings </a:t>
            </a:r>
            <a:r>
              <a:rPr lang="en-US" b="0" i="0" dirty="0" err="1">
                <a:solidFill>
                  <a:srgbClr val="000000"/>
                </a:solidFill>
                <a:effectLst/>
                <a:latin typeface="Arial" panose="020B0604020202020204" pitchFamily="34" charset="0"/>
              </a:rPr>
              <a:t>onAnime</a:t>
            </a:r>
            <a:r>
              <a:rPr lang="en-US" b="0" i="0" dirty="0">
                <a:solidFill>
                  <a:srgbClr val="000000"/>
                </a:solidFill>
                <a:effectLst/>
                <a:latin typeface="Arial" panose="020B0604020202020204" pitchFamily="34" charset="0"/>
              </a:rPr>
              <a:t> Planet? Are there significant differences in ratings based on the type of anime?</a:t>
            </a:r>
          </a:p>
          <a:p>
            <a:r>
              <a:rPr lang="en-US" b="0" i="0" dirty="0">
                <a:solidFill>
                  <a:srgbClr val="000000"/>
                </a:solidFill>
                <a:effectLst/>
                <a:latin typeface="Arial" panose="020B0604020202020204" pitchFamily="34" charset="0"/>
              </a:rPr>
              <a:t>2. Can we predict the user ratings of anime based on the available information such as the </a:t>
            </a:r>
            <a:r>
              <a:rPr lang="en-US" b="0" i="0" dirty="0" err="1">
                <a:solidFill>
                  <a:srgbClr val="000000"/>
                </a:solidFill>
                <a:effectLst/>
                <a:latin typeface="Arial" panose="020B0604020202020204" pitchFamily="34" charset="0"/>
              </a:rPr>
              <a:t>studio,release</a:t>
            </a:r>
            <a:r>
              <a:rPr lang="en-US" b="0" i="0" dirty="0">
                <a:solidFill>
                  <a:srgbClr val="000000"/>
                </a:solidFill>
                <a:effectLst/>
                <a:latin typeface="Arial" panose="020B0604020202020204" pitchFamily="34" charset="0"/>
              </a:rPr>
              <a:t> season, and tags? What factors have the most significant impact on an anime's </a:t>
            </a:r>
            <a:r>
              <a:rPr lang="en-US" b="0" i="0" dirty="0" err="1">
                <a:solidFill>
                  <a:srgbClr val="000000"/>
                </a:solidFill>
                <a:effectLst/>
                <a:latin typeface="Arial" panose="020B0604020202020204" pitchFamily="34" charset="0"/>
              </a:rPr>
              <a:t>rating,and</a:t>
            </a:r>
            <a:r>
              <a:rPr lang="en-US" b="0" i="0" dirty="0">
                <a:solidFill>
                  <a:srgbClr val="000000"/>
                </a:solidFill>
                <a:effectLst/>
                <a:latin typeface="Arial" panose="020B0604020202020204" pitchFamily="34" charset="0"/>
              </a:rPr>
              <a:t> can we build a predictive model for anime popularity?</a:t>
            </a:r>
            <a:endParaRPr lang="en-IN" dirty="0"/>
          </a:p>
        </p:txBody>
      </p:sp>
      <p:sp>
        <p:nvSpPr>
          <p:cNvPr id="4" name="Date Placeholder 3">
            <a:extLst>
              <a:ext uri="{FF2B5EF4-FFF2-40B4-BE49-F238E27FC236}">
                <a16:creationId xmlns:a16="http://schemas.microsoft.com/office/drawing/2014/main" id="{6E45688C-AD2D-A483-898D-4E99462D94D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54E8870-DFB4-288F-C2A5-BB80D82BC37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2D44697-B0F7-BDC3-34F2-D201322E6DE0}"/>
              </a:ext>
            </a:extLst>
          </p:cNvPr>
          <p:cNvSpPr>
            <a:spLocks noGrp="1"/>
          </p:cNvSpPr>
          <p:nvPr>
            <p:ph type="sldNum" sz="quarter" idx="12"/>
          </p:nvPr>
        </p:nvSpPr>
        <p:spPr/>
        <p:txBody>
          <a:bodyPr/>
          <a:lstStyle/>
          <a:p>
            <a:fld id="{58FB4751-880F-D840-AAA9-3A15815CC996}" type="slidenum">
              <a:rPr lang="en-US" smtClean="0"/>
              <a:t>18</a:t>
            </a:fld>
            <a:endParaRPr lang="en-US" dirty="0"/>
          </a:p>
        </p:txBody>
      </p:sp>
    </p:spTree>
    <p:extLst>
      <p:ext uri="{BB962C8B-B14F-4D97-AF65-F5344CB8AC3E}">
        <p14:creationId xmlns:p14="http://schemas.microsoft.com/office/powerpoint/2010/main" val="338017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EBA0626-20AC-6E47-2919-78A152E6031C}"/>
              </a:ext>
            </a:extLst>
          </p:cNvPr>
          <p:cNvPicPr>
            <a:picLocks noGrp="1" noChangeAspect="1"/>
          </p:cNvPicPr>
          <p:nvPr>
            <p:ph sz="half" idx="1"/>
          </p:nvPr>
        </p:nvPicPr>
        <p:blipFill>
          <a:blip r:embed="rId2"/>
          <a:stretch>
            <a:fillRect/>
          </a:stretch>
        </p:blipFill>
        <p:spPr>
          <a:xfrm>
            <a:off x="576071" y="1825625"/>
            <a:ext cx="5181600" cy="2913837"/>
          </a:xfrm>
        </p:spPr>
      </p:pic>
      <p:sp>
        <p:nvSpPr>
          <p:cNvPr id="3" name="Content Placeholder 2">
            <a:extLst>
              <a:ext uri="{FF2B5EF4-FFF2-40B4-BE49-F238E27FC236}">
                <a16:creationId xmlns:a16="http://schemas.microsoft.com/office/drawing/2014/main" id="{9149F7F3-5D53-E7A0-93C7-AFB9085A01FC}"/>
              </a:ext>
            </a:extLst>
          </p:cNvPr>
          <p:cNvSpPr>
            <a:spLocks noGrp="1"/>
          </p:cNvSpPr>
          <p:nvPr>
            <p:ph sz="half" idx="2"/>
          </p:nvPr>
        </p:nvSpPr>
        <p:spPr/>
        <p:txBody>
          <a:bodyPr/>
          <a:lstStyle/>
          <a:p>
            <a:r>
              <a:rPr lang="en-IN" dirty="0" err="1"/>
              <a:t>sns.barplot</a:t>
            </a:r>
            <a:r>
              <a:rPr lang="en-IN" dirty="0"/>
              <a:t>(x='Rating', y='Type', data=</a:t>
            </a:r>
            <a:r>
              <a:rPr lang="en-IN" dirty="0" err="1"/>
              <a:t>df</a:t>
            </a:r>
            <a:r>
              <a:rPr lang="en-IN" dirty="0"/>
              <a:t>, ci=None, order=</a:t>
            </a:r>
            <a:r>
              <a:rPr lang="en-IN" dirty="0" err="1"/>
              <a:t>df.groupby</a:t>
            </a:r>
            <a:r>
              <a:rPr lang="en-IN" dirty="0"/>
              <a:t>('Type')['Rating'].mean().</a:t>
            </a:r>
            <a:r>
              <a:rPr lang="en-IN" dirty="0" err="1"/>
              <a:t>sort_values</a:t>
            </a:r>
            <a:r>
              <a:rPr lang="en-IN" dirty="0"/>
              <a:t>(ascending=False).index)</a:t>
            </a:r>
          </a:p>
        </p:txBody>
      </p:sp>
      <p:sp>
        <p:nvSpPr>
          <p:cNvPr id="4" name="Date Placeholder 3">
            <a:extLst>
              <a:ext uri="{FF2B5EF4-FFF2-40B4-BE49-F238E27FC236}">
                <a16:creationId xmlns:a16="http://schemas.microsoft.com/office/drawing/2014/main" id="{186343CF-2EF8-CEF2-D515-CA89E05C170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EA19D6F-309A-DE4F-07F7-C8DF085425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F8BD1B5-5DF8-C501-BBEB-9A635398C5AA}"/>
              </a:ext>
            </a:extLst>
          </p:cNvPr>
          <p:cNvSpPr>
            <a:spLocks noGrp="1"/>
          </p:cNvSpPr>
          <p:nvPr>
            <p:ph type="sldNum" sz="quarter" idx="12"/>
          </p:nvPr>
        </p:nvSpPr>
        <p:spPr/>
        <p:txBody>
          <a:bodyPr/>
          <a:lstStyle/>
          <a:p>
            <a:fld id="{58FB4751-880F-D840-AAA9-3A15815CC996}" type="slidenum">
              <a:rPr lang="en-US" smtClean="0"/>
              <a:t>19</a:t>
            </a:fld>
            <a:endParaRPr lang="en-US" dirty="0"/>
          </a:p>
        </p:txBody>
      </p:sp>
      <p:sp>
        <p:nvSpPr>
          <p:cNvPr id="7" name="Title 6">
            <a:extLst>
              <a:ext uri="{FF2B5EF4-FFF2-40B4-BE49-F238E27FC236}">
                <a16:creationId xmlns:a16="http://schemas.microsoft.com/office/drawing/2014/main" id="{5DE7E825-3124-3761-624A-FC437C4DEC22}"/>
              </a:ext>
            </a:extLst>
          </p:cNvPr>
          <p:cNvSpPr>
            <a:spLocks noGrp="1"/>
          </p:cNvSpPr>
          <p:nvPr>
            <p:ph type="title"/>
          </p:nvPr>
        </p:nvSpPr>
        <p:spPr/>
        <p:txBody>
          <a:bodyPr/>
          <a:lstStyle/>
          <a:p>
            <a:r>
              <a:rPr lang="en-IN" dirty="0"/>
              <a:t>1.a.Average User Ratings:</a:t>
            </a:r>
          </a:p>
        </p:txBody>
      </p:sp>
    </p:spTree>
    <p:extLst>
      <p:ext uri="{BB962C8B-B14F-4D97-AF65-F5344CB8AC3E}">
        <p14:creationId xmlns:p14="http://schemas.microsoft.com/office/powerpoint/2010/main" val="217826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12891610"/>
              </p:ext>
            </p:extLst>
          </p:nvPr>
        </p:nvGraphicFramePr>
        <p:xfrm>
          <a:off x="7791450" y="1169989"/>
          <a:ext cx="4132263" cy="4522600"/>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0623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853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OBJECTIVES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0544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VISUALIZATIONS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652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SMART QUESTIONS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60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BC2A3AF-4AD5-4E67-C9A8-59CE2146DF98}"/>
              </a:ext>
            </a:extLst>
          </p:cNvPr>
          <p:cNvPicPr>
            <a:picLocks noGrp="1" noChangeAspect="1"/>
          </p:cNvPicPr>
          <p:nvPr>
            <p:ph sz="half" idx="1"/>
          </p:nvPr>
        </p:nvPicPr>
        <p:blipFill>
          <a:blip r:embed="rId2"/>
          <a:stretch>
            <a:fillRect/>
          </a:stretch>
        </p:blipFill>
        <p:spPr>
          <a:xfrm>
            <a:off x="384980" y="1825625"/>
            <a:ext cx="5634821" cy="3129221"/>
          </a:xfrm>
        </p:spPr>
      </p:pic>
      <p:pic>
        <p:nvPicPr>
          <p:cNvPr id="11" name="Content Placeholder 10">
            <a:extLst>
              <a:ext uri="{FF2B5EF4-FFF2-40B4-BE49-F238E27FC236}">
                <a16:creationId xmlns:a16="http://schemas.microsoft.com/office/drawing/2014/main" id="{BACB05A4-7C5E-47C9-D266-5B7D6E8F4A05}"/>
              </a:ext>
            </a:extLst>
          </p:cNvPr>
          <p:cNvPicPr>
            <a:picLocks noGrp="1" noChangeAspect="1"/>
          </p:cNvPicPr>
          <p:nvPr>
            <p:ph sz="half" idx="2"/>
          </p:nvPr>
        </p:nvPicPr>
        <p:blipFill>
          <a:blip r:embed="rId3"/>
          <a:stretch>
            <a:fillRect/>
          </a:stretch>
        </p:blipFill>
        <p:spPr>
          <a:xfrm>
            <a:off x="6172201" y="1825625"/>
            <a:ext cx="5181600" cy="3332888"/>
          </a:xfrm>
        </p:spPr>
      </p:pic>
      <p:sp>
        <p:nvSpPr>
          <p:cNvPr id="4" name="Date Placeholder 3">
            <a:extLst>
              <a:ext uri="{FF2B5EF4-FFF2-40B4-BE49-F238E27FC236}">
                <a16:creationId xmlns:a16="http://schemas.microsoft.com/office/drawing/2014/main" id="{8AEEC20C-D9F8-E852-704E-CB6024355C4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474F062-667D-A840-8DD3-F62D8DD9244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9470891-5E72-30AE-8EBC-B9CF7C01861B}"/>
              </a:ext>
            </a:extLst>
          </p:cNvPr>
          <p:cNvSpPr>
            <a:spLocks noGrp="1"/>
          </p:cNvSpPr>
          <p:nvPr>
            <p:ph type="sldNum" sz="quarter" idx="12"/>
          </p:nvPr>
        </p:nvSpPr>
        <p:spPr/>
        <p:txBody>
          <a:bodyPr/>
          <a:lstStyle/>
          <a:p>
            <a:fld id="{58FB4751-880F-D840-AAA9-3A15815CC996}" type="slidenum">
              <a:rPr lang="en-US" smtClean="0"/>
              <a:t>20</a:t>
            </a:fld>
            <a:endParaRPr lang="en-US" dirty="0"/>
          </a:p>
        </p:txBody>
      </p:sp>
      <p:sp>
        <p:nvSpPr>
          <p:cNvPr id="2" name="Title 1">
            <a:extLst>
              <a:ext uri="{FF2B5EF4-FFF2-40B4-BE49-F238E27FC236}">
                <a16:creationId xmlns:a16="http://schemas.microsoft.com/office/drawing/2014/main" id="{AE1D5A87-7EEA-C2C4-9DC0-D33AE32F6C0E}"/>
              </a:ext>
            </a:extLst>
          </p:cNvPr>
          <p:cNvSpPr>
            <a:spLocks noGrp="1"/>
          </p:cNvSpPr>
          <p:nvPr>
            <p:ph type="title"/>
          </p:nvPr>
        </p:nvSpPr>
        <p:spPr/>
        <p:txBody>
          <a:bodyPr/>
          <a:lstStyle/>
          <a:p>
            <a:r>
              <a:rPr lang="en-US" sz="3200" b="0" i="0" dirty="0">
                <a:solidFill>
                  <a:srgbClr val="000000"/>
                </a:solidFill>
                <a:effectLst/>
                <a:latin typeface="Arial" panose="020B0604020202020204" pitchFamily="34" charset="0"/>
              </a:rPr>
              <a:t>1.b.average user ratings </a:t>
            </a:r>
            <a:r>
              <a:rPr lang="en-US" sz="3200" b="0" i="0" dirty="0" err="1">
                <a:solidFill>
                  <a:srgbClr val="000000"/>
                </a:solidFill>
                <a:effectLst/>
                <a:latin typeface="Arial" panose="020B0604020202020204" pitchFamily="34" charset="0"/>
              </a:rPr>
              <a:t>onAnime</a:t>
            </a:r>
            <a:r>
              <a:rPr lang="en-US" sz="3200" b="0" i="0" dirty="0">
                <a:solidFill>
                  <a:srgbClr val="000000"/>
                </a:solidFill>
                <a:effectLst/>
                <a:latin typeface="Arial" panose="020B0604020202020204" pitchFamily="34" charset="0"/>
              </a:rPr>
              <a:t> Planet</a:t>
            </a:r>
            <a:endParaRPr lang="en-IN" sz="3200" dirty="0"/>
          </a:p>
        </p:txBody>
      </p:sp>
    </p:spTree>
    <p:extLst>
      <p:ext uri="{BB962C8B-B14F-4D97-AF65-F5344CB8AC3E}">
        <p14:creationId xmlns:p14="http://schemas.microsoft.com/office/powerpoint/2010/main" val="250282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A1FD-49DD-8213-FF9C-C015CEF647F4}"/>
              </a:ext>
            </a:extLst>
          </p:cNvPr>
          <p:cNvSpPr>
            <a:spLocks noGrp="1"/>
          </p:cNvSpPr>
          <p:nvPr>
            <p:ph type="title"/>
          </p:nvPr>
        </p:nvSpPr>
        <p:spPr/>
        <p:txBody>
          <a:bodyPr/>
          <a:lstStyle/>
          <a:p>
            <a:r>
              <a:rPr lang="en-IN" sz="3200" dirty="0"/>
              <a:t>1.c.Anime Release seasons with the mean ratings:</a:t>
            </a:r>
          </a:p>
        </p:txBody>
      </p:sp>
      <p:pic>
        <p:nvPicPr>
          <p:cNvPr id="8" name="Content Placeholder 7">
            <a:extLst>
              <a:ext uri="{FF2B5EF4-FFF2-40B4-BE49-F238E27FC236}">
                <a16:creationId xmlns:a16="http://schemas.microsoft.com/office/drawing/2014/main" id="{80A88BD2-7937-EF0E-F573-DA007AD0400F}"/>
              </a:ext>
            </a:extLst>
          </p:cNvPr>
          <p:cNvPicPr>
            <a:picLocks noGrp="1" noChangeAspect="1"/>
          </p:cNvPicPr>
          <p:nvPr>
            <p:ph idx="1"/>
          </p:nvPr>
        </p:nvPicPr>
        <p:blipFill>
          <a:blip r:embed="rId2"/>
          <a:stretch>
            <a:fillRect/>
          </a:stretch>
        </p:blipFill>
        <p:spPr>
          <a:xfrm>
            <a:off x="2305774" y="1901825"/>
            <a:ext cx="5904052" cy="3876675"/>
          </a:xfrm>
        </p:spPr>
      </p:pic>
      <p:sp>
        <p:nvSpPr>
          <p:cNvPr id="4" name="Date Placeholder 3">
            <a:extLst>
              <a:ext uri="{FF2B5EF4-FFF2-40B4-BE49-F238E27FC236}">
                <a16:creationId xmlns:a16="http://schemas.microsoft.com/office/drawing/2014/main" id="{AEAFDAF0-95F7-3D70-FB2D-E94D71AFB65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3508058-0B26-BF54-01F2-9F07B86563B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D5067D4-47B6-26B4-80A5-4EFCA7C15B79}"/>
              </a:ext>
            </a:extLst>
          </p:cNvPr>
          <p:cNvSpPr>
            <a:spLocks noGrp="1"/>
          </p:cNvSpPr>
          <p:nvPr>
            <p:ph type="sldNum" sz="quarter" idx="12"/>
          </p:nvPr>
        </p:nvSpPr>
        <p:spPr/>
        <p:txBody>
          <a:bodyPr/>
          <a:lstStyle/>
          <a:p>
            <a:fld id="{58FB4751-880F-D840-AAA9-3A15815CC996}" type="slidenum">
              <a:rPr lang="en-US" smtClean="0"/>
              <a:t>21</a:t>
            </a:fld>
            <a:endParaRPr lang="en-US" dirty="0"/>
          </a:p>
        </p:txBody>
      </p:sp>
    </p:spTree>
    <p:extLst>
      <p:ext uri="{BB962C8B-B14F-4D97-AF65-F5344CB8AC3E}">
        <p14:creationId xmlns:p14="http://schemas.microsoft.com/office/powerpoint/2010/main" val="2220678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r>
              <a:rPr lang="en-US" b="0" i="0" dirty="0">
                <a:solidFill>
                  <a:srgbClr val="242424"/>
                </a:solidFill>
                <a:effectLst/>
                <a:latin typeface="source-serif-pro"/>
              </a:rPr>
              <a:t>The analysis that we have done is to help navigate someone who is new to anime and help them in being able to make a recommendation to get them started with what to watch. This could entail making a recommendation system based on the user ratings </a:t>
            </a:r>
            <a:r>
              <a:rPr lang="en-US" dirty="0"/>
              <a:t>​</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22</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E6D085-F116-20B4-4020-D7FFE1503C72}"/>
              </a:ext>
            </a:extLst>
          </p:cNvPr>
          <p:cNvSpPr>
            <a:spLocks noGrp="1"/>
          </p:cNvSpPr>
          <p:nvPr>
            <p:ph type="title"/>
          </p:nvPr>
        </p:nvSpPr>
        <p:spPr/>
        <p:txBody>
          <a:bodyPr/>
          <a:lstStyle/>
          <a:p>
            <a:r>
              <a:rPr lang="en-IN" dirty="0"/>
              <a:t>REFERENCES</a:t>
            </a:r>
          </a:p>
        </p:txBody>
      </p:sp>
      <p:sp>
        <p:nvSpPr>
          <p:cNvPr id="8" name="Rectangle 1">
            <a:extLst>
              <a:ext uri="{FF2B5EF4-FFF2-40B4-BE49-F238E27FC236}">
                <a16:creationId xmlns:a16="http://schemas.microsoft.com/office/drawing/2014/main" id="{AC27DC57-ACA6-2E86-6D8C-FFE106366791}"/>
              </a:ext>
            </a:extLst>
          </p:cNvPr>
          <p:cNvSpPr>
            <a:spLocks noGrp="1" noChangeArrowheads="1"/>
          </p:cNvSpPr>
          <p:nvPr>
            <p:ph idx="1"/>
          </p:nvPr>
        </p:nvSpPr>
        <p:spPr bwMode="auto">
          <a:xfrm>
            <a:off x="576072" y="3147982"/>
            <a:ext cx="7476470"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424"/>
                </a:solidFill>
                <a:effectLst/>
                <a:latin typeface="source-serif-pro"/>
              </a:rPr>
              <a:t>[1] Anime Recommendations Database. Retrieved from, :</a:t>
            </a:r>
          </a:p>
          <a:p>
            <a:pPr marL="0" lvl="0" indent="0">
              <a:lnSpc>
                <a:spcPct val="100000"/>
              </a:lnSpc>
              <a:buNone/>
            </a:pPr>
            <a:r>
              <a:rPr lang="en-IN" sz="1800" dirty="0"/>
              <a:t>https://www.kaggle.com/datasets/vishalmane10/anime-dataset-2022/data</a:t>
            </a:r>
            <a:endParaRPr kumimoji="0" lang="en-US" altLang="en-US" sz="1800" b="0" i="0" u="none" strike="noStrike" cap="none" normalizeH="0" baseline="0" dirty="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424"/>
                </a:solidFill>
                <a:effectLst/>
                <a:latin typeface="source-serif-pro"/>
              </a:rPr>
              <a:t>[2] Python : </a:t>
            </a:r>
            <a:r>
              <a:rPr kumimoji="0" lang="en-US" altLang="en-US" sz="1800" b="0" i="0" u="sng" strike="noStrike" cap="none" normalizeH="0" baseline="0" dirty="0">
                <a:ln>
                  <a:noFill/>
                </a:ln>
                <a:solidFill>
                  <a:srgbClr val="242424"/>
                </a:solidFill>
                <a:effectLst/>
                <a:latin typeface="source-serif-pro"/>
              </a:rPr>
              <a:t>https://www.python.org/ </a:t>
            </a:r>
            <a:endParaRPr kumimoji="0" lang="en-US" altLang="en-US" sz="1800" b="0" i="0" u="none" strike="noStrike" cap="none" normalizeH="0" baseline="0" dirty="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medium-content-sans-serif-font"/>
                <a:hlinkClick r:id="rId2"/>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95953529-72EE-F0AC-4C85-465FCBA48C48}"/>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02DFC58-148A-A31A-A222-FC0F534A35B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D8D99E0-1751-220F-A549-0C86FC4F4604}"/>
              </a:ext>
            </a:extLst>
          </p:cNvPr>
          <p:cNvSpPr>
            <a:spLocks noGrp="1"/>
          </p:cNvSpPr>
          <p:nvPr>
            <p:ph type="sldNum" sz="quarter" idx="12"/>
          </p:nvPr>
        </p:nvSpPr>
        <p:spPr/>
        <p:txBody>
          <a:bodyPr/>
          <a:lstStyle/>
          <a:p>
            <a:fld id="{58FB4751-880F-D840-AAA9-3A15815CC996}" type="slidenum">
              <a:rPr lang="en-US" smtClean="0"/>
              <a:t>23</a:t>
            </a:fld>
            <a:endParaRPr lang="en-US" dirty="0"/>
          </a:p>
        </p:txBody>
      </p:sp>
    </p:spTree>
    <p:extLst>
      <p:ext uri="{BB962C8B-B14F-4D97-AF65-F5344CB8AC3E}">
        <p14:creationId xmlns:p14="http://schemas.microsoft.com/office/powerpoint/2010/main" val="212467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5376494" cy="4070729"/>
          </a:xfrm>
        </p:spPr>
        <p:txBody>
          <a:bodyPr>
            <a:normAutofit/>
          </a:bodyPr>
          <a:lstStyle/>
          <a:p>
            <a:r>
              <a:rPr lang="en-US" b="0" i="0" dirty="0">
                <a:solidFill>
                  <a:srgbClr val="374151"/>
                </a:solidFill>
                <a:effectLst/>
                <a:latin typeface="Söhne"/>
              </a:rPr>
              <a:t>Our research delves into the world of anime, utilizing data from Anime Planet to uncover the factors contributing to anime popularity. With a dataset of 18,000 entries and variables like genre, studio, episode count, and user ratings, we aim to provide valuable insights for creators and enthusiasts, shedding light on what makes certain anime resonate with audiences.</a:t>
            </a:r>
            <a:br>
              <a:rPr lang="en-US" b="0" i="0" dirty="0">
                <a:solidFill>
                  <a:srgbClr val="000000"/>
                </a:solidFill>
                <a:effectLst/>
                <a:latin typeface="Open Sans" panose="020F0502020204030204" pitchFamily="34" charset="0"/>
              </a:rPr>
            </a:br>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FC5C-FC10-D26D-439A-3B25D052A050}"/>
              </a:ext>
            </a:extLst>
          </p:cNvPr>
          <p:cNvSpPr>
            <a:spLocks noGrp="1"/>
          </p:cNvSpPr>
          <p:nvPr>
            <p:ph type="title"/>
          </p:nvPr>
        </p:nvSpPr>
        <p:spPr>
          <a:xfrm>
            <a:off x="365760" y="331694"/>
            <a:ext cx="10725912" cy="1049050"/>
          </a:xfrm>
        </p:spPr>
        <p:txBody>
          <a:bodyPr/>
          <a:lstStyle/>
          <a:p>
            <a:r>
              <a:rPr lang="en-IN" dirty="0"/>
              <a:t>Description of Dataset and feature selection:</a:t>
            </a:r>
          </a:p>
        </p:txBody>
      </p:sp>
      <p:pic>
        <p:nvPicPr>
          <p:cNvPr id="8" name="Content Placeholder 7">
            <a:extLst>
              <a:ext uri="{FF2B5EF4-FFF2-40B4-BE49-F238E27FC236}">
                <a16:creationId xmlns:a16="http://schemas.microsoft.com/office/drawing/2014/main" id="{9F87C077-BD39-E368-D6C5-9839CF9D8CF9}"/>
              </a:ext>
            </a:extLst>
          </p:cNvPr>
          <p:cNvPicPr>
            <a:picLocks noGrp="1" noChangeAspect="1"/>
          </p:cNvPicPr>
          <p:nvPr>
            <p:ph idx="1"/>
          </p:nvPr>
        </p:nvPicPr>
        <p:blipFill>
          <a:blip r:embed="rId2"/>
          <a:stretch>
            <a:fillRect/>
          </a:stretch>
        </p:blipFill>
        <p:spPr>
          <a:xfrm>
            <a:off x="2913530" y="1563421"/>
            <a:ext cx="4196092" cy="4075217"/>
          </a:xfrm>
        </p:spPr>
      </p:pic>
      <p:sp>
        <p:nvSpPr>
          <p:cNvPr id="4" name="Date Placeholder 3">
            <a:extLst>
              <a:ext uri="{FF2B5EF4-FFF2-40B4-BE49-F238E27FC236}">
                <a16:creationId xmlns:a16="http://schemas.microsoft.com/office/drawing/2014/main" id="{ED3FEA12-0B35-FA74-F2B2-F560F5CD8FA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E5C4E61-15E8-7F22-348B-D393036DC0E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CA76098-14FF-EA8A-38C3-E4D9DC418D56}"/>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395129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27427-F375-26FC-F2F0-82A0E73D5A2C}"/>
              </a:ext>
            </a:extLst>
          </p:cNvPr>
          <p:cNvSpPr>
            <a:spLocks noGrp="1"/>
          </p:cNvSpPr>
          <p:nvPr>
            <p:ph type="title"/>
          </p:nvPr>
        </p:nvSpPr>
        <p:spPr/>
        <p:txBody>
          <a:bodyPr/>
          <a:lstStyle/>
          <a:p>
            <a:r>
              <a:rPr lang="en-IN" dirty="0" err="1"/>
              <a:t>NaN</a:t>
            </a:r>
            <a:r>
              <a:rPr lang="en-IN" dirty="0"/>
              <a:t> Value count:</a:t>
            </a:r>
          </a:p>
        </p:txBody>
      </p:sp>
      <p:pic>
        <p:nvPicPr>
          <p:cNvPr id="8" name="Content Placeholder 7">
            <a:extLst>
              <a:ext uri="{FF2B5EF4-FFF2-40B4-BE49-F238E27FC236}">
                <a16:creationId xmlns:a16="http://schemas.microsoft.com/office/drawing/2014/main" id="{B03A291F-8F48-14DF-30E2-573A7D53E892}"/>
              </a:ext>
            </a:extLst>
          </p:cNvPr>
          <p:cNvPicPr>
            <a:picLocks noGrp="1" noChangeAspect="1"/>
          </p:cNvPicPr>
          <p:nvPr>
            <p:ph idx="1"/>
          </p:nvPr>
        </p:nvPicPr>
        <p:blipFill>
          <a:blip r:embed="rId2"/>
          <a:stretch>
            <a:fillRect/>
          </a:stretch>
        </p:blipFill>
        <p:spPr>
          <a:xfrm>
            <a:off x="3275202" y="1790094"/>
            <a:ext cx="3438144" cy="3555149"/>
          </a:xfrm>
        </p:spPr>
      </p:pic>
      <p:sp>
        <p:nvSpPr>
          <p:cNvPr id="4" name="Date Placeholder 3">
            <a:extLst>
              <a:ext uri="{FF2B5EF4-FFF2-40B4-BE49-F238E27FC236}">
                <a16:creationId xmlns:a16="http://schemas.microsoft.com/office/drawing/2014/main" id="{4EDF11B5-2971-F59A-6FAA-D1D4D2077E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C8DF9CE-6A30-702C-0AA1-157C8DEF5BE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57D8A74-FF37-2740-372A-22FBD7ACE046}"/>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354439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F36A-BDC1-F1C0-EDB3-3BBC92798CF1}"/>
              </a:ext>
            </a:extLst>
          </p:cNvPr>
          <p:cNvSpPr>
            <a:spLocks noGrp="1"/>
          </p:cNvSpPr>
          <p:nvPr>
            <p:ph type="title"/>
          </p:nvPr>
        </p:nvSpPr>
        <p:spPr>
          <a:xfrm>
            <a:off x="475129" y="860612"/>
            <a:ext cx="10616543" cy="520132"/>
          </a:xfrm>
        </p:spPr>
        <p:txBody>
          <a:bodyPr/>
          <a:lstStyle/>
          <a:p>
            <a:r>
              <a:rPr lang="en-IN" dirty="0"/>
              <a:t>Missing Values Strategy:</a:t>
            </a:r>
            <a:br>
              <a:rPr lang="en-IN" dirty="0"/>
            </a:br>
            <a:br>
              <a:rPr lang="en-IN" dirty="0"/>
            </a:br>
            <a:r>
              <a:rPr lang="en-IN" sz="1500" dirty="0"/>
              <a:t>Drop All Values:  --Not Possible</a:t>
            </a:r>
          </a:p>
        </p:txBody>
      </p:sp>
      <p:pic>
        <p:nvPicPr>
          <p:cNvPr id="8" name="Content Placeholder 7">
            <a:extLst>
              <a:ext uri="{FF2B5EF4-FFF2-40B4-BE49-F238E27FC236}">
                <a16:creationId xmlns:a16="http://schemas.microsoft.com/office/drawing/2014/main" id="{F20262BA-7FCE-196E-2152-927B36C1F298}"/>
              </a:ext>
            </a:extLst>
          </p:cNvPr>
          <p:cNvPicPr>
            <a:picLocks noGrp="1" noChangeAspect="1"/>
          </p:cNvPicPr>
          <p:nvPr>
            <p:ph idx="1"/>
          </p:nvPr>
        </p:nvPicPr>
        <p:blipFill>
          <a:blip r:embed="rId2"/>
          <a:stretch>
            <a:fillRect/>
          </a:stretch>
        </p:blipFill>
        <p:spPr>
          <a:xfrm>
            <a:off x="545286" y="2153517"/>
            <a:ext cx="5014395" cy="3696020"/>
          </a:xfrm>
        </p:spPr>
      </p:pic>
      <p:sp>
        <p:nvSpPr>
          <p:cNvPr id="4" name="Date Placeholder 3">
            <a:extLst>
              <a:ext uri="{FF2B5EF4-FFF2-40B4-BE49-F238E27FC236}">
                <a16:creationId xmlns:a16="http://schemas.microsoft.com/office/drawing/2014/main" id="{268C5E42-2300-EEA1-9EDB-3C2FC8618AA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44573EA-963F-AFF8-4EE3-C6B8738195A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6F666AF-DA2E-E252-9FC1-6A5E44F10A26}"/>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10" name="Picture 9">
            <a:extLst>
              <a:ext uri="{FF2B5EF4-FFF2-40B4-BE49-F238E27FC236}">
                <a16:creationId xmlns:a16="http://schemas.microsoft.com/office/drawing/2014/main" id="{5F3314C3-7189-967D-1C4B-E371E16981A1}"/>
              </a:ext>
            </a:extLst>
          </p:cNvPr>
          <p:cNvPicPr>
            <a:picLocks noChangeAspect="1"/>
          </p:cNvPicPr>
          <p:nvPr/>
        </p:nvPicPr>
        <p:blipFill>
          <a:blip r:embed="rId3"/>
          <a:stretch>
            <a:fillRect/>
          </a:stretch>
        </p:blipFill>
        <p:spPr>
          <a:xfrm>
            <a:off x="6096000" y="2114348"/>
            <a:ext cx="4557401" cy="3735190"/>
          </a:xfrm>
          <a:prstGeom prst="rect">
            <a:avLst/>
          </a:prstGeom>
        </p:spPr>
      </p:pic>
    </p:spTree>
    <p:extLst>
      <p:ext uri="{BB962C8B-B14F-4D97-AF65-F5344CB8AC3E}">
        <p14:creationId xmlns:p14="http://schemas.microsoft.com/office/powerpoint/2010/main" val="104095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23FA9D-5D70-D596-1CDD-85A1A33AC6B0}"/>
              </a:ext>
            </a:extLst>
          </p:cNvPr>
          <p:cNvSpPr>
            <a:spLocks noGrp="1"/>
          </p:cNvSpPr>
          <p:nvPr>
            <p:ph type="title"/>
          </p:nvPr>
        </p:nvSpPr>
        <p:spPr/>
        <p:txBody>
          <a:bodyPr/>
          <a:lstStyle/>
          <a:p>
            <a:r>
              <a:rPr lang="en-IN" dirty="0"/>
              <a:t>Dropping the unwanted columns:</a:t>
            </a:r>
          </a:p>
        </p:txBody>
      </p:sp>
      <p:sp>
        <p:nvSpPr>
          <p:cNvPr id="2" name="Content Placeholder 1">
            <a:extLst>
              <a:ext uri="{FF2B5EF4-FFF2-40B4-BE49-F238E27FC236}">
                <a16:creationId xmlns:a16="http://schemas.microsoft.com/office/drawing/2014/main" id="{FA7E8A05-A553-16C7-18F8-701B7C964027}"/>
              </a:ext>
            </a:extLst>
          </p:cNvPr>
          <p:cNvSpPr>
            <a:spLocks noGrp="1"/>
          </p:cNvSpPr>
          <p:nvPr>
            <p:ph idx="1"/>
          </p:nvPr>
        </p:nvSpPr>
        <p:spPr>
          <a:xfrm>
            <a:off x="576072" y="1604682"/>
            <a:ext cx="9363456" cy="4174326"/>
          </a:xfrm>
        </p:spPr>
        <p:txBody>
          <a:bodyPr>
            <a:normAutofit/>
          </a:bodyPr>
          <a:lstStyle/>
          <a:p>
            <a:r>
              <a:rPr lang="en-US" sz="1600" b="0" i="0" dirty="0">
                <a:effectLst/>
                <a:latin typeface="Inter"/>
              </a:rPr>
              <a:t>There are quite a few columns with more than 50% of missing values. We will drop them.</a:t>
            </a:r>
            <a:endParaRPr lang="en-US" sz="2500" dirty="0"/>
          </a:p>
          <a:p>
            <a:r>
              <a:rPr lang="en-US" sz="2500" dirty="0" err="1"/>
              <a:t>df.drop</a:t>
            </a:r>
            <a:r>
              <a:rPr lang="en-US" sz="2500" dirty="0"/>
              <a:t>([</a:t>
            </a:r>
            <a:r>
              <a:rPr lang="en-US" sz="2500" b="1" i="1" dirty="0"/>
              <a:t>'Japanese_name','End_year','Content_Warning','</a:t>
            </a:r>
            <a:r>
              <a:rPr lang="en-US" sz="2500" b="1" i="1" dirty="0" err="1"/>
              <a:t>Related_Mange</a:t>
            </a:r>
            <a:r>
              <a:rPr lang="en-US" sz="2500" b="1" i="1" dirty="0"/>
              <a:t>'</a:t>
            </a:r>
            <a:r>
              <a:rPr lang="en-US" sz="2500" dirty="0"/>
              <a:t>],axis=1,inplace=True)</a:t>
            </a:r>
          </a:p>
          <a:p>
            <a:endParaRPr lang="en-US" sz="2500" dirty="0"/>
          </a:p>
          <a:p>
            <a:pPr marL="0" indent="0">
              <a:buNone/>
            </a:pPr>
            <a:r>
              <a:rPr lang="en-US" sz="2500" dirty="0"/>
              <a:t>#dropped the null values of the columns by giving axis =1 because the usage of the columns are very less# And finally, we don't need these.</a:t>
            </a:r>
          </a:p>
          <a:p>
            <a:pPr marL="0" indent="0">
              <a:buNone/>
            </a:pPr>
            <a:endParaRPr lang="en-US" sz="2500" dirty="0"/>
          </a:p>
          <a:p>
            <a:r>
              <a:rPr lang="en-US" sz="2500" dirty="0" err="1"/>
              <a:t>df.drop</a:t>
            </a:r>
            <a:r>
              <a:rPr lang="en-US" sz="2500" dirty="0"/>
              <a:t>([</a:t>
            </a:r>
            <a:r>
              <a:rPr lang="en-US" sz="2500" b="1" i="1" dirty="0"/>
              <a:t>'</a:t>
            </a:r>
            <a:r>
              <a:rPr lang="en-US" sz="2500" b="1" i="1" dirty="0" err="1"/>
              <a:t>Related_anime</a:t>
            </a:r>
            <a:r>
              <a:rPr lang="en-US" sz="2500" b="1" i="1" dirty="0"/>
              <a:t>', '</a:t>
            </a:r>
            <a:r>
              <a:rPr lang="en-US" sz="2500" b="1" i="1" dirty="0" err="1"/>
              <a:t>Voice_actors</a:t>
            </a:r>
            <a:r>
              <a:rPr lang="en-US" sz="2500" b="1" i="1" dirty="0"/>
              <a:t>', 'staff</a:t>
            </a:r>
            <a:r>
              <a:rPr lang="en-US" sz="2500" dirty="0"/>
              <a:t>'], axis=1, </a:t>
            </a:r>
            <a:r>
              <a:rPr lang="en-US" sz="2500" dirty="0" err="1"/>
              <a:t>inplace</a:t>
            </a:r>
            <a:r>
              <a:rPr lang="en-US" sz="2500" dirty="0"/>
              <a:t>=True)</a:t>
            </a:r>
            <a:r>
              <a:rPr lang="en-US" sz="2500" dirty="0" err="1"/>
              <a:t>df.head</a:t>
            </a:r>
            <a:r>
              <a:rPr lang="en-US" sz="2500" dirty="0"/>
              <a:t>()</a:t>
            </a:r>
            <a:endParaRPr lang="en-IN" sz="2500" dirty="0"/>
          </a:p>
        </p:txBody>
      </p:sp>
      <p:sp>
        <p:nvSpPr>
          <p:cNvPr id="4" name="Date Placeholder 3">
            <a:extLst>
              <a:ext uri="{FF2B5EF4-FFF2-40B4-BE49-F238E27FC236}">
                <a16:creationId xmlns:a16="http://schemas.microsoft.com/office/drawing/2014/main" id="{D33BA7C0-F521-94F8-1727-E0234CE69E6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23A686-FA0A-9F7E-1235-9B31D877F35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11CB44B-0DC1-0015-00B8-37FCED19890D}"/>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78597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7052-66D5-4CFD-4A68-C9F24BE682A9}"/>
              </a:ext>
            </a:extLst>
          </p:cNvPr>
          <p:cNvSpPr>
            <a:spLocks noGrp="1"/>
          </p:cNvSpPr>
          <p:nvPr>
            <p:ph type="title"/>
          </p:nvPr>
        </p:nvSpPr>
        <p:spPr/>
        <p:txBody>
          <a:bodyPr/>
          <a:lstStyle/>
          <a:p>
            <a:r>
              <a:rPr lang="en-IN" dirty="0"/>
              <a:t>Feature- Description</a:t>
            </a:r>
          </a:p>
        </p:txBody>
      </p:sp>
      <p:sp>
        <p:nvSpPr>
          <p:cNvPr id="4" name="Date Placeholder 3">
            <a:extLst>
              <a:ext uri="{FF2B5EF4-FFF2-40B4-BE49-F238E27FC236}">
                <a16:creationId xmlns:a16="http://schemas.microsoft.com/office/drawing/2014/main" id="{91BBBDF7-4AD1-C211-4FEE-F2F6C003946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0F22F48-BB0A-1B1B-5026-147791C74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3BC2308-76CE-390E-D914-34F5559B4AB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10" name="Content Placeholder 9">
            <a:extLst>
              <a:ext uri="{FF2B5EF4-FFF2-40B4-BE49-F238E27FC236}">
                <a16:creationId xmlns:a16="http://schemas.microsoft.com/office/drawing/2014/main" id="{1826FEF9-47E6-CB22-588F-1AD7574444C2}"/>
              </a:ext>
            </a:extLst>
          </p:cNvPr>
          <p:cNvSpPr>
            <a:spLocks noGrp="1"/>
          </p:cNvSpPr>
          <p:nvPr>
            <p:ph idx="1"/>
          </p:nvPr>
        </p:nvSpPr>
        <p:spPr/>
        <p:txBody>
          <a:bodyPr/>
          <a:lstStyle/>
          <a:p>
            <a:r>
              <a:rPr lang="en-IN" dirty="0"/>
              <a:t>Removing the value = “No synopsis Yet come back soon! ” </a:t>
            </a:r>
          </a:p>
          <a:p>
            <a:endParaRPr lang="en-IN" dirty="0"/>
          </a:p>
          <a:p>
            <a:endParaRPr lang="en-IN" dirty="0"/>
          </a:p>
        </p:txBody>
      </p:sp>
      <p:pic>
        <p:nvPicPr>
          <p:cNvPr id="18" name="Picture 17">
            <a:extLst>
              <a:ext uri="{FF2B5EF4-FFF2-40B4-BE49-F238E27FC236}">
                <a16:creationId xmlns:a16="http://schemas.microsoft.com/office/drawing/2014/main" id="{EC7663E7-1A2A-046F-031A-8398F3AD15EC}"/>
              </a:ext>
            </a:extLst>
          </p:cNvPr>
          <p:cNvPicPr>
            <a:picLocks noChangeAspect="1"/>
          </p:cNvPicPr>
          <p:nvPr/>
        </p:nvPicPr>
        <p:blipFill>
          <a:blip r:embed="rId2"/>
          <a:stretch>
            <a:fillRect/>
          </a:stretch>
        </p:blipFill>
        <p:spPr>
          <a:xfrm>
            <a:off x="209433" y="2728403"/>
            <a:ext cx="6209296" cy="1280271"/>
          </a:xfrm>
          <a:prstGeom prst="rect">
            <a:avLst/>
          </a:prstGeom>
        </p:spPr>
      </p:pic>
      <p:pic>
        <p:nvPicPr>
          <p:cNvPr id="21" name="Content Placeholder 7">
            <a:extLst>
              <a:ext uri="{FF2B5EF4-FFF2-40B4-BE49-F238E27FC236}">
                <a16:creationId xmlns:a16="http://schemas.microsoft.com/office/drawing/2014/main" id="{EEBE05BF-3353-3509-3093-24F240BE9F51}"/>
              </a:ext>
            </a:extLst>
          </p:cNvPr>
          <p:cNvPicPr>
            <a:picLocks noChangeAspect="1"/>
          </p:cNvPicPr>
          <p:nvPr/>
        </p:nvPicPr>
        <p:blipFill>
          <a:blip r:embed="rId3"/>
          <a:stretch>
            <a:fillRect/>
          </a:stretch>
        </p:blipFill>
        <p:spPr>
          <a:xfrm>
            <a:off x="6741441" y="2728403"/>
            <a:ext cx="4980967" cy="3295677"/>
          </a:xfrm>
          <a:prstGeom prst="rect">
            <a:avLst/>
          </a:prstGeom>
        </p:spPr>
      </p:pic>
    </p:spTree>
    <p:extLst>
      <p:ext uri="{BB962C8B-B14F-4D97-AF65-F5344CB8AC3E}">
        <p14:creationId xmlns:p14="http://schemas.microsoft.com/office/powerpoint/2010/main" val="145641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83B3E6C-9070-BA2E-869F-BE52AB8CED96}"/>
              </a:ext>
            </a:extLst>
          </p:cNvPr>
          <p:cNvSpPr>
            <a:spLocks noGrp="1"/>
          </p:cNvSpPr>
          <p:nvPr>
            <p:ph sz="half" idx="1"/>
          </p:nvPr>
        </p:nvSpPr>
        <p:spPr/>
        <p:txBody>
          <a:bodyPr/>
          <a:lstStyle/>
          <a:p>
            <a:r>
              <a:rPr lang="en-US" dirty="0"/>
              <a:t>we uses a lambda function (</a:t>
            </a:r>
            <a:r>
              <a:rPr lang="en-US" dirty="0" err="1"/>
              <a:t>Anonymus</a:t>
            </a:r>
            <a:r>
              <a:rPr lang="en-US" dirty="0"/>
              <a:t> Function)to count the number of string 'columns' by splitting the string at ','. If 'columns' is not empty, it calculates the length; otherwise, it sets 'columns' to 0.</a:t>
            </a:r>
          </a:p>
          <a:p>
            <a:r>
              <a:rPr lang="en-US" dirty="0"/>
              <a:t>Advantages: Strings are converted into the integers</a:t>
            </a:r>
            <a:endParaRPr lang="en-IN" dirty="0"/>
          </a:p>
        </p:txBody>
      </p:sp>
      <p:pic>
        <p:nvPicPr>
          <p:cNvPr id="11" name="Content Placeholder 10">
            <a:extLst>
              <a:ext uri="{FF2B5EF4-FFF2-40B4-BE49-F238E27FC236}">
                <a16:creationId xmlns:a16="http://schemas.microsoft.com/office/drawing/2014/main" id="{23227276-846D-B24B-F4FB-6D52AEC75F5A}"/>
              </a:ext>
            </a:extLst>
          </p:cNvPr>
          <p:cNvPicPr>
            <a:picLocks noGrp="1" noChangeAspect="1"/>
          </p:cNvPicPr>
          <p:nvPr>
            <p:ph sz="half" idx="2"/>
          </p:nvPr>
        </p:nvPicPr>
        <p:blipFill>
          <a:blip r:embed="rId2"/>
          <a:stretch>
            <a:fillRect/>
          </a:stretch>
        </p:blipFill>
        <p:spPr>
          <a:xfrm>
            <a:off x="6437811" y="1902507"/>
            <a:ext cx="4435224" cy="3444538"/>
          </a:xfrm>
        </p:spPr>
      </p:pic>
      <p:sp>
        <p:nvSpPr>
          <p:cNvPr id="4" name="Date Placeholder 3">
            <a:extLst>
              <a:ext uri="{FF2B5EF4-FFF2-40B4-BE49-F238E27FC236}">
                <a16:creationId xmlns:a16="http://schemas.microsoft.com/office/drawing/2014/main" id="{2096A85C-B991-CA90-B6F6-EA515E4DF2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58EC8B5-E2F0-AF9B-FED5-E5F7B52B156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DB22817-B567-BDF9-93BE-6DEED7046A7E}"/>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7" name="Title 6">
            <a:extLst>
              <a:ext uri="{FF2B5EF4-FFF2-40B4-BE49-F238E27FC236}">
                <a16:creationId xmlns:a16="http://schemas.microsoft.com/office/drawing/2014/main" id="{6A55AF46-9F43-4FE0-FAFD-C61AF8C13BF2}"/>
              </a:ext>
            </a:extLst>
          </p:cNvPr>
          <p:cNvSpPr>
            <a:spLocks noGrp="1"/>
          </p:cNvSpPr>
          <p:nvPr>
            <p:ph type="title"/>
          </p:nvPr>
        </p:nvSpPr>
        <p:spPr/>
        <p:txBody>
          <a:bodyPr/>
          <a:lstStyle/>
          <a:p>
            <a:r>
              <a:rPr lang="en-IN" dirty="0"/>
              <a:t>Feature Engineering:</a:t>
            </a:r>
          </a:p>
        </p:txBody>
      </p:sp>
    </p:spTree>
    <p:extLst>
      <p:ext uri="{BB962C8B-B14F-4D97-AF65-F5344CB8AC3E}">
        <p14:creationId xmlns:p14="http://schemas.microsoft.com/office/powerpoint/2010/main" val="620976397"/>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{323F4BAB-1202-4E17-A178-ABB49B2BA229}tf11964407_win32</Template>
  <TotalTime>345</TotalTime>
  <Words>801</Words>
  <Application>Microsoft Office PowerPoint</Application>
  <PresentationFormat>Widescreen</PresentationFormat>
  <Paragraphs>118</Paragraphs>
  <Slides>24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Courier New</vt:lpstr>
      <vt:lpstr>Gill Sans Nova</vt:lpstr>
      <vt:lpstr>Gill Sans Nova Light</vt:lpstr>
      <vt:lpstr>Inter</vt:lpstr>
      <vt:lpstr>medium-content-sans-serif-font</vt:lpstr>
      <vt:lpstr>Open Sans</vt:lpstr>
      <vt:lpstr>Sagona Book</vt:lpstr>
      <vt:lpstr>Söhne</vt:lpstr>
      <vt:lpstr>source-serif-pro</vt:lpstr>
      <vt:lpstr>Office Theme</vt:lpstr>
      <vt:lpstr>presentation title</vt:lpstr>
      <vt:lpstr>agenda</vt:lpstr>
      <vt:lpstr>Introduction</vt:lpstr>
      <vt:lpstr>Description of Dataset and feature selection:</vt:lpstr>
      <vt:lpstr>NaN Value count:</vt:lpstr>
      <vt:lpstr>Missing Values Strategy:  Drop All Values:  --Not Possible</vt:lpstr>
      <vt:lpstr>Dropping the unwanted columns:</vt:lpstr>
      <vt:lpstr>Feature- Description</vt:lpstr>
      <vt:lpstr>Feature Engineering:</vt:lpstr>
      <vt:lpstr>Histogram of Animae Ratings:</vt:lpstr>
      <vt:lpstr>Histogram of Release Year:</vt:lpstr>
      <vt:lpstr>Type of the shows:</vt:lpstr>
      <vt:lpstr> Studios and its Production:</vt:lpstr>
      <vt:lpstr>Type Vs. Ratings:</vt:lpstr>
      <vt:lpstr>Anime Release Year Vs. Count:</vt:lpstr>
      <vt:lpstr>Anime Type studio and count:</vt:lpstr>
      <vt:lpstr>Co-relation Matrix:</vt:lpstr>
      <vt:lpstr>SMART Questions:</vt:lpstr>
      <vt:lpstr>1.a.Average User Ratings:</vt:lpstr>
      <vt:lpstr>1.b.average user ratings onAnime Planet</vt:lpstr>
      <vt:lpstr>1.c.Anime Release seasons with the mean ratings:</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pranideep reddy</dc:creator>
  <cp:lastModifiedBy>pranideep reddy</cp:lastModifiedBy>
  <cp:revision>1</cp:revision>
  <dcterms:created xsi:type="dcterms:W3CDTF">2023-12-02T00:19:03Z</dcterms:created>
  <dcterms:modified xsi:type="dcterms:W3CDTF">2023-12-02T06:04:03Z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