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0" r:id="rId6"/>
    <p:sldId id="263" r:id="rId7"/>
    <p:sldId id="264" r:id="rId8"/>
    <p:sldId id="287" r:id="rId9"/>
    <p:sldId id="312" r:id="rId10"/>
    <p:sldId id="265" r:id="rId11"/>
    <p:sldId id="289" r:id="rId12"/>
    <p:sldId id="267" r:id="rId13"/>
    <p:sldId id="266" r:id="rId14"/>
    <p:sldId id="268" r:id="rId15"/>
    <p:sldId id="269" r:id="rId16"/>
    <p:sldId id="270" r:id="rId17"/>
    <p:sldId id="271" r:id="rId18"/>
    <p:sldId id="272" r:id="rId19"/>
    <p:sldId id="275" r:id="rId20"/>
    <p:sldId id="273" r:id="rId21"/>
    <p:sldId id="276" r:id="rId22"/>
    <p:sldId id="277" r:id="rId23"/>
    <p:sldId id="314" r:id="rId24"/>
    <p:sldId id="315" r:id="rId25"/>
    <p:sldId id="279" r:id="rId26"/>
    <p:sldId id="280" r:id="rId27"/>
    <p:sldId id="281" r:id="rId28"/>
    <p:sldId id="282" r:id="rId29"/>
    <p:sldId id="283" r:id="rId30"/>
    <p:sldId id="259" r:id="rId31"/>
    <p:sldId id="284"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999A8DD2-C443-44AD-85B3-4CE72B962C5F}" type="datetimeFigureOut">
              <a:rPr lang="en-US" smtClean="0"/>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FA4FCA09-A334-4A38-8A78-E51DCD588AB3}"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99A8DD2-C443-44AD-85B3-4CE72B962C5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99A8DD2-C443-44AD-85B3-4CE72B962C5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99A8DD2-C443-44AD-85B3-4CE72B962C5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99A8DD2-C443-44AD-85B3-4CE72B962C5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endParaRPr lang="en-US"/>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99A8DD2-C443-44AD-85B3-4CE72B962C5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endParaRPr lang="en-US"/>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99A8DD2-C443-44AD-85B3-4CE72B962C5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99A8DD2-C443-44AD-85B3-4CE72B962C5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99A8DD2-C443-44AD-85B3-4CE72B962C5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99A8DD2-C443-44AD-85B3-4CE72B962C5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99A8DD2-C443-44AD-85B3-4CE72B962C5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999A8DD2-C443-44AD-85B3-4CE72B962C5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999A8DD2-C443-44AD-85B3-4CE72B962C5F}"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4FCA09-A334-4A38-8A78-E51DCD588AB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9A8DD2-C443-44AD-85B3-4CE72B962C5F}"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4FCA09-A334-4A38-8A78-E51DCD588AB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999A8DD2-C443-44AD-85B3-4CE72B962C5F}"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4FCA09-A334-4A38-8A78-E51DCD588AB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99A8DD2-C443-44AD-85B3-4CE72B962C5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99A8DD2-C443-44AD-85B3-4CE72B962C5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99A8DD2-C443-44AD-85B3-4CE72B962C5F}" type="datetimeFigureOut">
              <a:rPr lang="en-US" smtClean="0"/>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A4FCA09-A334-4A38-8A78-E51DCD588AB3}"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panose="020B0604020202020204"/>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panose="020B0604020202020204"/>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panose="020B0604020202020204"/>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24.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1">
            <a:alphaModFix amt="60000"/>
          </a:blip>
          <a:srcRect b="1747"/>
          <a:stretch>
            <a:fillRect/>
          </a:stretch>
        </p:blipFill>
        <p:spPr>
          <a:xfrm>
            <a:off x="1" y="20321"/>
            <a:ext cx="12192000" cy="6857999"/>
          </a:xfrm>
          <a:prstGeom prst="rect">
            <a:avLst/>
          </a:prstGeom>
        </p:spPr>
      </p:pic>
      <p:sp>
        <p:nvSpPr>
          <p:cNvPr id="2" name="Title 1"/>
          <p:cNvSpPr>
            <a:spLocks noGrp="1"/>
          </p:cNvSpPr>
          <p:nvPr>
            <p:ph type="ctrTitle"/>
          </p:nvPr>
        </p:nvSpPr>
        <p:spPr>
          <a:xfrm>
            <a:off x="1855452" y="1648686"/>
            <a:ext cx="8481096" cy="2236264"/>
          </a:xfrm>
        </p:spPr>
        <p:txBody>
          <a:bodyPr>
            <a:noAutofit/>
          </a:bodyPr>
          <a:lstStyle/>
          <a:p>
            <a:pPr algn="ctr"/>
            <a:r>
              <a:rPr lang="en-US" sz="5400" b="1" dirty="0">
                <a:solidFill>
                  <a:srgbClr val="FFFFFF"/>
                </a:solidFill>
                <a:latin typeface="Helvetica" panose="020B0604020202020204" pitchFamily="34" charset="0"/>
                <a:cs typeface="Helvetica" panose="020B0604020202020204" pitchFamily="34" charset="0"/>
              </a:rPr>
              <a:t>Into the world of anime</a:t>
            </a:r>
            <a:br>
              <a:rPr lang="en-US" sz="5400" b="1" dirty="0">
                <a:solidFill>
                  <a:srgbClr val="FFFFFF"/>
                </a:solidFill>
                <a:latin typeface="Helvetica" panose="020B0604020202020204" pitchFamily="34" charset="0"/>
                <a:cs typeface="Helvetica" panose="020B0604020202020204" pitchFamily="34" charset="0"/>
              </a:rPr>
            </a:br>
            <a:r>
              <a:rPr lang="en-US" sz="2400" b="1" dirty="0">
                <a:solidFill>
                  <a:srgbClr val="FFFFFF"/>
                </a:solidFill>
                <a:latin typeface="Helvetica" panose="020B0604020202020204" pitchFamily="34" charset="0"/>
                <a:cs typeface="Helvetica" panose="020B0604020202020204" pitchFamily="34" charset="0"/>
              </a:rPr>
              <a:t>an exploration and analysis</a:t>
            </a:r>
            <a:endParaRPr lang="en-US" sz="5400" b="1" dirty="0">
              <a:solidFill>
                <a:srgbClr val="FFFFFF"/>
              </a:solidFill>
              <a:latin typeface="Helvetica" panose="020B0604020202020204" pitchFamily="34" charset="0"/>
              <a:cs typeface="Helvetica" panose="020B0604020202020204" pitchFamily="34" charset="0"/>
            </a:endParaRPr>
          </a:p>
        </p:txBody>
      </p:sp>
      <p:sp>
        <p:nvSpPr>
          <p:cNvPr id="3" name="Subtitle 2"/>
          <p:cNvSpPr>
            <a:spLocks noGrp="1"/>
          </p:cNvSpPr>
          <p:nvPr>
            <p:ph type="subTitle" idx="1"/>
          </p:nvPr>
        </p:nvSpPr>
        <p:spPr>
          <a:xfrm>
            <a:off x="690113" y="4528147"/>
            <a:ext cx="10524227" cy="1414091"/>
          </a:xfrm>
        </p:spPr>
        <p:txBody>
          <a:bodyPr>
            <a:normAutofit/>
          </a:bodyPr>
          <a:lstStyle/>
          <a:p>
            <a:pPr algn="ctr"/>
            <a:r>
              <a:rPr lang="en-US" sz="2000" b="1" dirty="0">
                <a:solidFill>
                  <a:srgbClr val="FFFFFF"/>
                </a:solidFill>
                <a:latin typeface="Helvetica" panose="020B0604020202020204" pitchFamily="34" charset="0"/>
                <a:cs typeface="Helvetica" panose="020B0604020202020204" pitchFamily="34" charset="0"/>
              </a:rPr>
              <a:t>DATs 6103</a:t>
            </a:r>
            <a:endParaRPr lang="en-US" sz="2000" b="1" dirty="0">
              <a:solidFill>
                <a:srgbClr val="FFFFFF"/>
              </a:solidFill>
              <a:latin typeface="Helvetica" panose="020B0604020202020204" pitchFamily="34" charset="0"/>
              <a:cs typeface="Helvetica" panose="020B0604020202020204" pitchFamily="34" charset="0"/>
            </a:endParaRPr>
          </a:p>
          <a:p>
            <a:pPr algn="ctr"/>
            <a:r>
              <a:rPr lang="en-US" sz="2000" b="1" dirty="0">
                <a:solidFill>
                  <a:srgbClr val="FFFFFF"/>
                </a:solidFill>
                <a:latin typeface="Helvetica" panose="020B0604020202020204" pitchFamily="34" charset="0"/>
                <a:cs typeface="Helvetica" panose="020B0604020202020204" pitchFamily="34" charset="0"/>
              </a:rPr>
              <a:t>Crystal Kao, </a:t>
            </a:r>
            <a:r>
              <a:rPr lang="en-US" sz="2000" b="1" dirty="0" err="1">
                <a:solidFill>
                  <a:srgbClr val="FFFFFF"/>
                </a:solidFill>
                <a:latin typeface="Helvetica" panose="020B0604020202020204" pitchFamily="34" charset="0"/>
                <a:cs typeface="Helvetica" panose="020B0604020202020204" pitchFamily="34" charset="0"/>
              </a:rPr>
              <a:t>pranideep</a:t>
            </a:r>
            <a:r>
              <a:rPr lang="en-US" sz="2000" b="1" dirty="0">
                <a:solidFill>
                  <a:srgbClr val="FFFFFF"/>
                </a:solidFill>
                <a:latin typeface="Helvetica" panose="020B0604020202020204" pitchFamily="34" charset="0"/>
                <a:cs typeface="Helvetica" panose="020B0604020202020204" pitchFamily="34" charset="0"/>
              </a:rPr>
              <a:t> </a:t>
            </a:r>
            <a:r>
              <a:rPr lang="en-US" sz="2000" b="1" dirty="0" err="1">
                <a:solidFill>
                  <a:srgbClr val="FFFFFF"/>
                </a:solidFill>
                <a:latin typeface="Helvetica" panose="020B0604020202020204" pitchFamily="34" charset="0"/>
                <a:cs typeface="Helvetica" panose="020B0604020202020204" pitchFamily="34" charset="0"/>
              </a:rPr>
              <a:t>meka</a:t>
            </a:r>
            <a:r>
              <a:rPr lang="en-US" sz="2000" b="1" dirty="0">
                <a:solidFill>
                  <a:srgbClr val="FFFFFF"/>
                </a:solidFill>
                <a:latin typeface="Helvetica" panose="020B0604020202020204" pitchFamily="34" charset="0"/>
                <a:cs typeface="Helvetica" panose="020B0604020202020204" pitchFamily="34" charset="0"/>
              </a:rPr>
              <a:t>, Swathi Murali Srinivasan</a:t>
            </a:r>
            <a:endParaRPr lang="en-US" sz="2000" b="1" dirty="0">
              <a:solidFill>
                <a:srgbClr val="FFFFFF"/>
              </a:solidFill>
              <a:latin typeface="Helvetica" panose="020B0604020202020204" pitchFamily="34" charset="0"/>
              <a:cs typeface="Helvetica"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sz="4800" dirty="0">
                <a:latin typeface="Helvetica" panose="020B0604020202020204" pitchFamily="34" charset="0"/>
                <a:cs typeface="Helvetica" panose="020B0604020202020204" pitchFamily="34" charset="0"/>
                <a:sym typeface="+mn-ea"/>
              </a:rPr>
              <a:t>Feature- Description</a:t>
            </a:r>
            <a:endParaRPr lang="en-US" sz="4800">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685800" y="1645285"/>
            <a:ext cx="10131425" cy="4145915"/>
          </a:xfrm>
        </p:spPr>
        <p:txBody>
          <a:bodyPr/>
          <a:p>
            <a:pPr marL="0" indent="0">
              <a:buNone/>
            </a:pPr>
            <a:r>
              <a:rPr lang="en-IN" sz="2000" dirty="0">
                <a:sym typeface="+mn-ea"/>
              </a:rPr>
              <a:t>Removing the value = “No synopsis Yet come back soon! ” </a:t>
            </a:r>
            <a:endParaRPr lang="en-IN" sz="2000" dirty="0"/>
          </a:p>
          <a:p>
            <a:endParaRPr lang="en-IN" sz="2000" dirty="0"/>
          </a:p>
          <a:p>
            <a:endParaRPr lang="en-IN" sz="2000" dirty="0"/>
          </a:p>
          <a:p>
            <a:endParaRPr lang="en-US" sz="2000"/>
          </a:p>
        </p:txBody>
      </p:sp>
      <p:pic>
        <p:nvPicPr>
          <p:cNvPr id="18" name="Picture 17"/>
          <p:cNvPicPr>
            <a:picLocks noChangeAspect="1"/>
          </p:cNvPicPr>
          <p:nvPr/>
        </p:nvPicPr>
        <p:blipFill>
          <a:blip r:embed="rId1"/>
          <a:stretch>
            <a:fillRect/>
          </a:stretch>
        </p:blipFill>
        <p:spPr>
          <a:xfrm>
            <a:off x="804545" y="3658870"/>
            <a:ext cx="5685155" cy="1172210"/>
          </a:xfrm>
          <a:prstGeom prst="rect">
            <a:avLst/>
          </a:prstGeom>
        </p:spPr>
      </p:pic>
      <p:pic>
        <p:nvPicPr>
          <p:cNvPr id="21" name="Content Placeholder 7"/>
          <p:cNvPicPr>
            <a:picLocks noChangeAspect="1"/>
          </p:cNvPicPr>
          <p:nvPr/>
        </p:nvPicPr>
        <p:blipFill>
          <a:blip r:embed="rId2"/>
          <a:stretch>
            <a:fillRect/>
          </a:stretch>
        </p:blipFill>
        <p:spPr>
          <a:xfrm>
            <a:off x="6741441" y="2728403"/>
            <a:ext cx="4980967" cy="329567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b="1" dirty="0">
                <a:latin typeface="Helvetica" panose="020B0604020202020204" pitchFamily="34" charset="0"/>
                <a:cs typeface="Helvetica" panose="020B0604020202020204" pitchFamily="34" charset="0"/>
              </a:rPr>
              <a:t>Exploratory data analysis</a:t>
            </a:r>
            <a:endParaRPr lang="en-US" sz="5400" b="1" dirty="0">
              <a:latin typeface="Helvetica" panose="020B0604020202020204" pitchFamily="34" charset="0"/>
              <a:cs typeface="Helvetica"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latin typeface="Helvetica" panose="020B0604020202020204" pitchFamily="34" charset="0"/>
                <a:cs typeface="Helvetica" panose="020B0604020202020204" pitchFamily="34" charset="0"/>
              </a:rPr>
              <a:t>Anime Ratings</a:t>
            </a:r>
            <a:endParaRPr lang="en-US" sz="5400" dirty="0">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685802" y="2142067"/>
            <a:ext cx="5300124" cy="4360333"/>
          </a:xfrm>
        </p:spPr>
        <p:txBody>
          <a:bodyPr>
            <a:normAutofit/>
          </a:bodyPr>
          <a:lstStyle/>
          <a:p>
            <a:pPr marL="0" indent="0">
              <a:buNone/>
            </a:pPr>
            <a:r>
              <a:rPr lang="en-US" sz="2000" b="0" dirty="0">
                <a:effectLst/>
                <a:latin typeface="Helvetica" panose="020B0604020202020204" pitchFamily="34" charset="0"/>
                <a:cs typeface="Helvetica" panose="020B0604020202020204" pitchFamily="34" charset="0"/>
              </a:rPr>
              <a:t>The majority of anime tend to fall within the rating range of 3 to 4, indicating that only a small number of anime received exceptionally high ratings.</a:t>
            </a:r>
            <a:endParaRPr lang="en-US" sz="2000" b="0" dirty="0">
              <a:effectLst/>
              <a:latin typeface="Helvetica" panose="020B0604020202020204" pitchFamily="34" charset="0"/>
              <a:cs typeface="Helvetica" panose="020B0604020202020204" pitchFamily="34" charset="0"/>
            </a:endParaRPr>
          </a:p>
          <a:p>
            <a:endParaRPr lang="en-US" sz="2000" dirty="0">
              <a:latin typeface="Helvetica" panose="020B0604020202020204" pitchFamily="34" charset="0"/>
              <a:cs typeface="Helvetica" panose="020B0604020202020204" pitchFamily="34" charset="0"/>
            </a:endParaRPr>
          </a:p>
        </p:txBody>
      </p:sp>
      <p:pic>
        <p:nvPicPr>
          <p:cNvPr id="8" name="Picture 7"/>
          <p:cNvPicPr>
            <a:picLocks noChangeAspect="1"/>
          </p:cNvPicPr>
          <p:nvPr/>
        </p:nvPicPr>
        <p:blipFill>
          <a:blip r:embed="rId1"/>
          <a:stretch>
            <a:fillRect/>
          </a:stretch>
        </p:blipFill>
        <p:spPr>
          <a:xfrm>
            <a:off x="6395858" y="1933575"/>
            <a:ext cx="5438775" cy="43148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latin typeface="Helvetica" panose="020B0604020202020204" pitchFamily="34" charset="0"/>
                <a:cs typeface="Helvetica" panose="020B0604020202020204" pitchFamily="34" charset="0"/>
              </a:rPr>
              <a:t>Anime Release year</a:t>
            </a:r>
            <a:endParaRPr lang="en-US" sz="5400" dirty="0">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685802" y="2142067"/>
            <a:ext cx="5300124" cy="4360333"/>
          </a:xfrm>
        </p:spPr>
        <p:txBody>
          <a:bodyPr>
            <a:normAutofit/>
          </a:bodyPr>
          <a:lstStyle/>
          <a:p>
            <a:pPr marL="0" indent="0">
              <a:buNone/>
            </a:pPr>
            <a:r>
              <a:rPr lang="en-US" sz="2000" b="0" dirty="0">
                <a:effectLst/>
                <a:latin typeface="Helvetica" panose="020B0604020202020204" pitchFamily="34" charset="0"/>
                <a:cs typeface="Helvetica" panose="020B0604020202020204" pitchFamily="34" charset="0"/>
              </a:rPr>
              <a:t>Most anime were released within the last 10 to 15 years, which aligns with the significant growth observed in the manga and anime industry during the late 2010s </a:t>
            </a:r>
            <a:r>
              <a:rPr lang="en-US" sz="2000" dirty="0">
                <a:latin typeface="Helvetica" panose="020B0604020202020204" pitchFamily="34" charset="0"/>
                <a:cs typeface="Helvetica" panose="020B0604020202020204" pitchFamily="34" charset="0"/>
              </a:rPr>
              <a:t>(</a:t>
            </a:r>
            <a:r>
              <a:rPr lang="en-US" sz="2000" dirty="0">
                <a:effectLst/>
                <a:latin typeface="Helvetica" panose="020B0604020202020204" pitchFamily="34" charset="0"/>
                <a:cs typeface="Helvetica" panose="020B0604020202020204" pitchFamily="34" charset="0"/>
              </a:rPr>
              <a:t>Anime Industry Data, n.d.).</a:t>
            </a:r>
            <a:endParaRPr lang="en-US" sz="2000" dirty="0">
              <a:latin typeface="Helvetica" panose="020B0604020202020204" pitchFamily="34" charset="0"/>
              <a:cs typeface="Helvetica" panose="020B0604020202020204" pitchFamily="34" charset="0"/>
            </a:endParaRPr>
          </a:p>
        </p:txBody>
      </p:sp>
      <p:pic>
        <p:nvPicPr>
          <p:cNvPr id="8" name="Picture 7"/>
          <p:cNvPicPr>
            <a:picLocks noChangeAspect="1"/>
          </p:cNvPicPr>
          <p:nvPr/>
        </p:nvPicPr>
        <p:blipFill>
          <a:blip r:embed="rId1"/>
          <a:stretch>
            <a:fillRect/>
          </a:stretch>
        </p:blipFill>
        <p:spPr>
          <a:xfrm>
            <a:off x="6317096" y="1933575"/>
            <a:ext cx="5524500" cy="43148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latin typeface="Helvetica" panose="020B0604020202020204" pitchFamily="34" charset="0"/>
                <a:cs typeface="Helvetica" panose="020B0604020202020204" pitchFamily="34" charset="0"/>
              </a:rPr>
              <a:t>Anime media type</a:t>
            </a:r>
            <a:endParaRPr lang="en-US" sz="5400" dirty="0">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685802" y="2142067"/>
            <a:ext cx="5300124" cy="4360333"/>
          </a:xfrm>
        </p:spPr>
        <p:txBody>
          <a:bodyPr>
            <a:normAutofit/>
          </a:bodyPr>
          <a:lstStyle/>
          <a:p>
            <a:pPr marL="0" indent="0">
              <a:buNone/>
            </a:pPr>
            <a:r>
              <a:rPr lang="en-US" sz="2000" b="0" dirty="0">
                <a:effectLst/>
                <a:latin typeface="Helvetica" panose="020B0604020202020204" pitchFamily="34" charset="0"/>
                <a:cs typeface="Helvetica" panose="020B0604020202020204" pitchFamily="34" charset="0"/>
              </a:rPr>
              <a:t>TV has the most anime shows available for viewing.</a:t>
            </a:r>
            <a:endParaRPr lang="en-US" sz="2000" b="0" dirty="0">
              <a:effectLst/>
              <a:latin typeface="Helvetica" panose="020B0604020202020204" pitchFamily="34" charset="0"/>
              <a:cs typeface="Helvetica" panose="020B0604020202020204" pitchFamily="34" charset="0"/>
            </a:endParaRPr>
          </a:p>
        </p:txBody>
      </p:sp>
      <p:pic>
        <p:nvPicPr>
          <p:cNvPr id="6" name="Picture 5"/>
          <p:cNvPicPr>
            <a:picLocks noChangeAspect="1"/>
          </p:cNvPicPr>
          <p:nvPr/>
        </p:nvPicPr>
        <p:blipFill>
          <a:blip r:embed="rId1"/>
          <a:stretch>
            <a:fillRect/>
          </a:stretch>
        </p:blipFill>
        <p:spPr>
          <a:xfrm>
            <a:off x="6326331" y="1933575"/>
            <a:ext cx="5524500" cy="43148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latin typeface="Helvetica" panose="020B0604020202020204" pitchFamily="34" charset="0"/>
                <a:cs typeface="Helvetica" panose="020B0604020202020204" pitchFamily="34" charset="0"/>
              </a:rPr>
              <a:t>Top 15 anime studios</a:t>
            </a:r>
            <a:endParaRPr lang="en-US" sz="5400" dirty="0">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685802" y="2142067"/>
            <a:ext cx="5300124" cy="4360333"/>
          </a:xfrm>
        </p:spPr>
        <p:txBody>
          <a:bodyPr>
            <a:normAutofit/>
          </a:bodyPr>
          <a:lstStyle/>
          <a:p>
            <a:pPr marL="0" indent="0">
              <a:buNone/>
            </a:pPr>
            <a:r>
              <a:rPr lang="en-US" sz="2000" b="0" dirty="0">
                <a:effectLst/>
                <a:latin typeface="Helvetica" panose="020B0604020202020204" pitchFamily="34" charset="0"/>
                <a:cs typeface="Helvetica" panose="020B0604020202020204" pitchFamily="34" charset="0"/>
              </a:rPr>
              <a:t>Toei Animation produces the most anime of any studio and the gap between first and second is over 200 anime</a:t>
            </a:r>
            <a:endParaRPr lang="en-US" sz="2000" b="0" dirty="0">
              <a:effectLst/>
              <a:latin typeface="Helvetica" panose="020B0604020202020204" pitchFamily="34" charset="0"/>
              <a:cs typeface="Helvetica" panose="020B0604020202020204" pitchFamily="34" charset="0"/>
            </a:endParaRPr>
          </a:p>
          <a:p>
            <a:pPr marL="0" indent="0">
              <a:buNone/>
            </a:pPr>
            <a:endParaRPr lang="en-US" sz="2000" b="0" dirty="0">
              <a:effectLst/>
              <a:latin typeface="Helvetica" panose="020B0604020202020204" pitchFamily="34" charset="0"/>
              <a:cs typeface="Helvetica" panose="020B0604020202020204" pitchFamily="34" charset="0"/>
            </a:endParaRPr>
          </a:p>
          <a:p>
            <a:pPr marL="0" indent="0">
              <a:buNone/>
            </a:pPr>
            <a:r>
              <a:rPr lang="en-US" sz="2000" b="0" dirty="0">
                <a:effectLst/>
                <a:latin typeface="Helvetica" panose="020B0604020202020204" pitchFamily="34" charset="0"/>
                <a:cs typeface="Helvetica" panose="020B0604020202020204" pitchFamily="34" charset="0"/>
              </a:rPr>
              <a:t>Interestingly there's a Chinese animation studio in the top 15 animation studio list. Chinese anime, also known as </a:t>
            </a:r>
            <a:r>
              <a:rPr lang="en-US" sz="2000" b="0" dirty="0" err="1">
                <a:effectLst/>
                <a:latin typeface="Helvetica" panose="020B0604020202020204" pitchFamily="34" charset="0"/>
                <a:cs typeface="Helvetica" panose="020B0604020202020204" pitchFamily="34" charset="0"/>
              </a:rPr>
              <a:t>donghua</a:t>
            </a:r>
            <a:r>
              <a:rPr lang="en-US" sz="2000" b="0" dirty="0">
                <a:effectLst/>
                <a:latin typeface="Helvetica" panose="020B0604020202020204" pitchFamily="34" charset="0"/>
                <a:cs typeface="Helvetica" panose="020B0604020202020204" pitchFamily="34" charset="0"/>
              </a:rPr>
              <a:t>, has also become popular in recent years.</a:t>
            </a:r>
            <a:endParaRPr lang="en-US" sz="2000" b="0" dirty="0">
              <a:effectLst/>
              <a:latin typeface="Helvetica" panose="020B0604020202020204" pitchFamily="34" charset="0"/>
              <a:cs typeface="Helvetica" panose="020B0604020202020204" pitchFamily="34" charset="0"/>
            </a:endParaRPr>
          </a:p>
        </p:txBody>
      </p:sp>
      <p:pic>
        <p:nvPicPr>
          <p:cNvPr id="8" name="Picture 7"/>
          <p:cNvPicPr>
            <a:picLocks noChangeAspect="1"/>
          </p:cNvPicPr>
          <p:nvPr/>
        </p:nvPicPr>
        <p:blipFill>
          <a:blip r:embed="rId1"/>
          <a:stretch>
            <a:fillRect/>
          </a:stretch>
        </p:blipFill>
        <p:spPr>
          <a:xfrm>
            <a:off x="6096000" y="2304511"/>
            <a:ext cx="5867131" cy="346972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latin typeface="Helvetica" panose="020B0604020202020204" pitchFamily="34" charset="0"/>
                <a:cs typeface="Helvetica" panose="020B0604020202020204" pitchFamily="34" charset="0"/>
              </a:rPr>
              <a:t>Anime ratings by type</a:t>
            </a:r>
            <a:endParaRPr lang="en-US" sz="5400" dirty="0">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685802" y="2142067"/>
            <a:ext cx="5300124" cy="4360333"/>
          </a:xfrm>
        </p:spPr>
        <p:txBody>
          <a:bodyPr>
            <a:normAutofit/>
          </a:bodyPr>
          <a:lstStyle/>
          <a:p>
            <a:pPr marL="0" indent="0">
              <a:buNone/>
            </a:pPr>
            <a:r>
              <a:rPr lang="en-US" sz="2000" b="0" dirty="0">
                <a:effectLst/>
                <a:latin typeface="Helvetica" panose="020B0604020202020204" pitchFamily="34" charset="0"/>
                <a:cs typeface="Helvetica" panose="020B0604020202020204" pitchFamily="34" charset="0"/>
              </a:rPr>
              <a:t>TV </a:t>
            </a:r>
            <a:r>
              <a:rPr lang="en-US" sz="2000" b="0" dirty="0" err="1">
                <a:effectLst/>
                <a:latin typeface="Helvetica" panose="020B0604020202020204" pitchFamily="34" charset="0"/>
                <a:cs typeface="Helvetica" panose="020B0604020202020204" pitchFamily="34" charset="0"/>
              </a:rPr>
              <a:t>Sp</a:t>
            </a:r>
            <a:r>
              <a:rPr lang="en-US" sz="2000" b="0" dirty="0">
                <a:effectLst/>
                <a:latin typeface="Helvetica" panose="020B0604020202020204" pitchFamily="34" charset="0"/>
                <a:cs typeface="Helvetica" panose="020B0604020202020204" pitchFamily="34" charset="0"/>
              </a:rPr>
              <a:t> (TV specials), even though there are less anime hosted on it, tends to get a higher average rating.</a:t>
            </a:r>
            <a:endParaRPr lang="en-US" sz="2000" b="0" dirty="0">
              <a:effectLst/>
              <a:latin typeface="Helvetica" panose="020B0604020202020204" pitchFamily="34" charset="0"/>
              <a:cs typeface="Helvetica" panose="020B0604020202020204" pitchFamily="34" charset="0"/>
            </a:endParaRPr>
          </a:p>
        </p:txBody>
      </p:sp>
      <p:pic>
        <p:nvPicPr>
          <p:cNvPr id="5" name="Picture 4"/>
          <p:cNvPicPr>
            <a:picLocks noChangeAspect="1"/>
          </p:cNvPicPr>
          <p:nvPr/>
        </p:nvPicPr>
        <p:blipFill>
          <a:blip r:embed="rId1"/>
          <a:stretch>
            <a:fillRect/>
          </a:stretch>
        </p:blipFill>
        <p:spPr>
          <a:xfrm>
            <a:off x="6432160" y="2004833"/>
            <a:ext cx="5400675" cy="431482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latin typeface="Helvetica" panose="020B0604020202020204" pitchFamily="34" charset="0"/>
                <a:cs typeface="Helvetica" panose="020B0604020202020204" pitchFamily="34" charset="0"/>
              </a:rPr>
              <a:t>Number of episodes</a:t>
            </a:r>
            <a:endParaRPr lang="en-US" sz="5400" dirty="0">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685802" y="2142067"/>
            <a:ext cx="5300124" cy="4360333"/>
          </a:xfrm>
        </p:spPr>
        <p:txBody>
          <a:bodyPr>
            <a:normAutofit/>
          </a:bodyPr>
          <a:lstStyle/>
          <a:p>
            <a:pPr marL="0" indent="0">
              <a:buNone/>
            </a:pPr>
            <a:r>
              <a:rPr lang="en-US" sz="2000" b="0" dirty="0">
                <a:effectLst/>
                <a:latin typeface="Helvetica" panose="020B0604020202020204" pitchFamily="34" charset="0"/>
                <a:cs typeface="Helvetica" panose="020B0604020202020204" pitchFamily="34" charset="0"/>
              </a:rPr>
              <a:t>Most anime with only one episode can be considered as movies since they typically have one episode. The next most common episode count is around 12, which is the average length for TV shows or Original Video Animations (OVA).</a:t>
            </a:r>
            <a:endParaRPr lang="en-US" sz="2000" b="0" dirty="0">
              <a:effectLst/>
              <a:latin typeface="Helvetica" panose="020B0604020202020204" pitchFamily="34" charset="0"/>
              <a:cs typeface="Helvetica" panose="020B0604020202020204" pitchFamily="34" charset="0"/>
            </a:endParaRPr>
          </a:p>
        </p:txBody>
      </p:sp>
      <p:pic>
        <p:nvPicPr>
          <p:cNvPr id="6" name="Picture 5"/>
          <p:cNvPicPr>
            <a:picLocks noChangeAspect="1"/>
          </p:cNvPicPr>
          <p:nvPr/>
        </p:nvPicPr>
        <p:blipFill>
          <a:blip r:embed="rId1"/>
          <a:stretch>
            <a:fillRect/>
          </a:stretch>
        </p:blipFill>
        <p:spPr>
          <a:xfrm>
            <a:off x="6344369" y="2065867"/>
            <a:ext cx="5524500" cy="43148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latin typeface="Helvetica" panose="020B0604020202020204" pitchFamily="34" charset="0"/>
                <a:cs typeface="Helvetica" panose="020B0604020202020204" pitchFamily="34" charset="0"/>
              </a:rPr>
              <a:t>Ratings by Season</a:t>
            </a:r>
            <a:endParaRPr lang="en-US" sz="5400" dirty="0">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685802" y="2142067"/>
            <a:ext cx="5300124" cy="4360333"/>
          </a:xfrm>
        </p:spPr>
        <p:txBody>
          <a:bodyPr>
            <a:normAutofit/>
          </a:bodyPr>
          <a:lstStyle/>
          <a:p>
            <a:pPr marL="0" indent="0">
              <a:buNone/>
            </a:pPr>
            <a:r>
              <a:rPr lang="en-US" sz="2000" b="0" dirty="0">
                <a:effectLst/>
                <a:latin typeface="Helvetica" panose="020B0604020202020204" pitchFamily="34" charset="0"/>
                <a:cs typeface="Helvetica" panose="020B0604020202020204" pitchFamily="34" charset="0"/>
              </a:rPr>
              <a:t>Anime </a:t>
            </a:r>
            <a:r>
              <a:rPr lang="en-US" sz="2000" dirty="0">
                <a:latin typeface="Helvetica" panose="020B0604020202020204" pitchFamily="34" charset="0"/>
                <a:cs typeface="Helvetica" panose="020B0604020202020204" pitchFamily="34" charset="0"/>
              </a:rPr>
              <a:t>releases are often categorized by season. When looking at ratings by season, there does not seem to be much of a difference between the seasons as all of them have a mean rating of ~3.5.</a:t>
            </a:r>
            <a:endParaRPr lang="en-US" sz="2000" b="0" dirty="0">
              <a:effectLst/>
              <a:latin typeface="Helvetica" panose="020B0604020202020204" pitchFamily="34" charset="0"/>
              <a:cs typeface="Helvetica" panose="020B0604020202020204" pitchFamily="34" charset="0"/>
            </a:endParaRPr>
          </a:p>
        </p:txBody>
      </p:sp>
      <p:pic>
        <p:nvPicPr>
          <p:cNvPr id="5" name="Picture 4"/>
          <p:cNvPicPr>
            <a:picLocks noChangeAspect="1"/>
          </p:cNvPicPr>
          <p:nvPr/>
        </p:nvPicPr>
        <p:blipFill>
          <a:blip r:embed="rId1"/>
          <a:stretch>
            <a:fillRect/>
          </a:stretch>
        </p:blipFill>
        <p:spPr>
          <a:xfrm>
            <a:off x="6397480" y="1943100"/>
            <a:ext cx="5400675" cy="43053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latin typeface="Helvetica" panose="020B0604020202020204" pitchFamily="34" charset="0"/>
                <a:cs typeface="Helvetica" panose="020B0604020202020204" pitchFamily="34" charset="0"/>
              </a:rPr>
              <a:t>correlation</a:t>
            </a:r>
            <a:endParaRPr lang="en-US" sz="5400" dirty="0">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685802" y="2142067"/>
            <a:ext cx="5300124" cy="4360333"/>
          </a:xfrm>
        </p:spPr>
        <p:txBody>
          <a:bodyPr>
            <a:normAutofit fontScale="92500" lnSpcReduction="10000"/>
          </a:bodyPr>
          <a:lstStyle/>
          <a:p>
            <a:r>
              <a:rPr lang="en-US" sz="2000" b="0" dirty="0">
                <a:effectLst/>
                <a:latin typeface="Helvetica" panose="020B0604020202020204" pitchFamily="34" charset="0"/>
                <a:cs typeface="Helvetica" panose="020B0604020202020204" pitchFamily="34" charset="0"/>
              </a:rPr>
              <a:t>Rankings are created based on ratings so ignore that correlation. Also ignore the correlation between related media and related anime and manga because those fields make up related media.</a:t>
            </a:r>
            <a:endParaRPr lang="en-US" sz="2000" b="0" dirty="0">
              <a:effectLst/>
              <a:latin typeface="Helvetica" panose="020B0604020202020204" pitchFamily="34" charset="0"/>
              <a:cs typeface="Helvetica" panose="020B0604020202020204" pitchFamily="34" charset="0"/>
            </a:endParaRPr>
          </a:p>
          <a:p>
            <a:endParaRPr lang="en-US" sz="2000" b="0" dirty="0">
              <a:effectLst/>
              <a:latin typeface="Helvetica" panose="020B0604020202020204" pitchFamily="34" charset="0"/>
              <a:cs typeface="Helvetica" panose="020B0604020202020204" pitchFamily="34" charset="0"/>
            </a:endParaRPr>
          </a:p>
          <a:p>
            <a:r>
              <a:rPr lang="en-US" sz="2000" b="0" dirty="0">
                <a:effectLst/>
                <a:latin typeface="Helvetica" panose="020B0604020202020204" pitchFamily="34" charset="0"/>
                <a:cs typeface="Helvetica" panose="020B0604020202020204" pitchFamily="34" charset="0"/>
              </a:rPr>
              <a:t>There is an interestingly strong negative correlation between the number of voice actors and rank. </a:t>
            </a:r>
            <a:endParaRPr lang="en-US" sz="2000" b="0" dirty="0">
              <a:effectLst/>
              <a:latin typeface="Helvetica" panose="020B0604020202020204" pitchFamily="34" charset="0"/>
              <a:cs typeface="Helvetica" panose="020B0604020202020204" pitchFamily="34" charset="0"/>
            </a:endParaRPr>
          </a:p>
          <a:p>
            <a:endParaRPr lang="en-US" sz="2000" b="0" dirty="0">
              <a:effectLst/>
              <a:latin typeface="Helvetica" panose="020B0604020202020204" pitchFamily="34" charset="0"/>
              <a:cs typeface="Helvetica" panose="020B0604020202020204" pitchFamily="34" charset="0"/>
            </a:endParaRPr>
          </a:p>
          <a:p>
            <a:r>
              <a:rPr lang="en-US" sz="2000" b="0" dirty="0">
                <a:effectLst/>
                <a:latin typeface="Helvetica" panose="020B0604020202020204" pitchFamily="34" charset="0"/>
                <a:cs typeface="Helvetica" panose="020B0604020202020204" pitchFamily="34" charset="0"/>
              </a:rPr>
              <a:t>The count of staff and voice actors have a relatively high correlation with each other. This makes sense since the more voice actors you have, the more staff you need.</a:t>
            </a:r>
            <a:endParaRPr lang="en-US" sz="2000" b="0" dirty="0">
              <a:effectLst/>
              <a:latin typeface="Helvetica" panose="020B0604020202020204" pitchFamily="34" charset="0"/>
              <a:cs typeface="Helvetica" panose="020B0604020202020204" pitchFamily="34" charset="0"/>
            </a:endParaRPr>
          </a:p>
        </p:txBody>
      </p:sp>
      <p:pic>
        <p:nvPicPr>
          <p:cNvPr id="5" name="Picture 4"/>
          <p:cNvPicPr>
            <a:picLocks noChangeAspect="1"/>
          </p:cNvPicPr>
          <p:nvPr/>
        </p:nvPicPr>
        <p:blipFill>
          <a:blip r:embed="rId1"/>
          <a:stretch>
            <a:fillRect/>
          </a:stretch>
        </p:blipFill>
        <p:spPr>
          <a:xfrm>
            <a:off x="5985926" y="1723880"/>
            <a:ext cx="6057900" cy="49434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latin typeface="Helvetica" panose="020B0604020202020204" pitchFamily="34" charset="0"/>
                <a:cs typeface="Helvetica" panose="020B0604020202020204" pitchFamily="34" charset="0"/>
              </a:rPr>
              <a:t>Outline</a:t>
            </a:r>
            <a:endParaRPr lang="en-US" sz="5400" dirty="0">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p:txBody>
          <a:bodyPr>
            <a:normAutofit/>
          </a:bodyPr>
          <a:lstStyle/>
          <a:p>
            <a:r>
              <a:rPr lang="en-US" sz="4000" dirty="0">
                <a:latin typeface="Helvetica" panose="020B0604020202020204" pitchFamily="34" charset="0"/>
                <a:cs typeface="Helvetica" panose="020B0604020202020204" pitchFamily="34" charset="0"/>
              </a:rPr>
              <a:t>Introduction</a:t>
            </a:r>
            <a:endParaRPr lang="en-US" sz="4000" dirty="0">
              <a:latin typeface="Helvetica" panose="020B0604020202020204" pitchFamily="34" charset="0"/>
              <a:cs typeface="Helvetica" panose="020B0604020202020204" pitchFamily="34" charset="0"/>
            </a:endParaRPr>
          </a:p>
          <a:p>
            <a:r>
              <a:rPr lang="en-US" sz="4000" dirty="0">
                <a:latin typeface="Helvetica" panose="020B0604020202020204" pitchFamily="34" charset="0"/>
                <a:cs typeface="Helvetica" panose="020B0604020202020204" pitchFamily="34" charset="0"/>
              </a:rPr>
              <a:t>EDA</a:t>
            </a:r>
            <a:endParaRPr lang="en-US" sz="4000" dirty="0">
              <a:latin typeface="Helvetica" panose="020B0604020202020204" pitchFamily="34" charset="0"/>
              <a:cs typeface="Helvetica" panose="020B0604020202020204" pitchFamily="34" charset="0"/>
            </a:endParaRPr>
          </a:p>
          <a:p>
            <a:r>
              <a:rPr lang="en-US" sz="4000" dirty="0">
                <a:latin typeface="Helvetica" panose="020B0604020202020204" pitchFamily="34" charset="0"/>
                <a:cs typeface="Helvetica" panose="020B0604020202020204" pitchFamily="34" charset="0"/>
              </a:rPr>
              <a:t>SMART Questions</a:t>
            </a:r>
            <a:endParaRPr lang="en-US" sz="4000" dirty="0">
              <a:latin typeface="Helvetica" panose="020B0604020202020204" pitchFamily="34" charset="0"/>
              <a:cs typeface="Helvetica" panose="020B0604020202020204" pitchFamily="34" charset="0"/>
            </a:endParaRPr>
          </a:p>
          <a:p>
            <a:r>
              <a:rPr lang="en-US" sz="4000" dirty="0">
                <a:latin typeface="Helvetica" panose="020B0604020202020204" pitchFamily="34" charset="0"/>
                <a:cs typeface="Helvetica" panose="020B0604020202020204" pitchFamily="34" charset="0"/>
              </a:rPr>
              <a:t>Summary</a:t>
            </a:r>
            <a:endParaRPr lang="en-US" sz="4000" dirty="0">
              <a:latin typeface="Helvetica" panose="020B0604020202020204" pitchFamily="34" charset="0"/>
              <a:cs typeface="Helvetica"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dirty="0">
                <a:latin typeface="Helvetica" panose="020B0604020202020204" pitchFamily="34" charset="0"/>
                <a:cs typeface="Helvetica" panose="020B0604020202020204" pitchFamily="34" charset="0"/>
              </a:rPr>
              <a:t>Anime Type by top studios</a:t>
            </a:r>
            <a:endParaRPr lang="en-US" sz="5400" dirty="0">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685802" y="2142067"/>
            <a:ext cx="4976089" cy="4360333"/>
          </a:xfrm>
        </p:spPr>
        <p:txBody>
          <a:bodyPr>
            <a:normAutofit/>
          </a:bodyPr>
          <a:lstStyle/>
          <a:p>
            <a:pPr marL="0" indent="0">
              <a:buNone/>
            </a:pPr>
            <a:r>
              <a:rPr lang="en-US" sz="2000" b="0" dirty="0">
                <a:effectLst/>
                <a:latin typeface="Helvetica" panose="020B0604020202020204" pitchFamily="34" charset="0"/>
                <a:cs typeface="Helvetica" panose="020B0604020202020204" pitchFamily="34" charset="0"/>
              </a:rPr>
              <a:t>The studios mostly produce TV shows (brown) and movies (orange).</a:t>
            </a:r>
            <a:endParaRPr lang="en-US" sz="2000" b="0" dirty="0">
              <a:effectLst/>
              <a:latin typeface="Helvetica" panose="020B0604020202020204" pitchFamily="34" charset="0"/>
              <a:cs typeface="Helvetica" panose="020B0604020202020204" pitchFamily="34" charset="0"/>
            </a:endParaRPr>
          </a:p>
        </p:txBody>
      </p:sp>
      <p:pic>
        <p:nvPicPr>
          <p:cNvPr id="6" name="Picture 5"/>
          <p:cNvPicPr>
            <a:picLocks noChangeAspect="1"/>
          </p:cNvPicPr>
          <p:nvPr/>
        </p:nvPicPr>
        <p:blipFill>
          <a:blip r:embed="rId1"/>
          <a:stretch>
            <a:fillRect/>
          </a:stretch>
        </p:blipFill>
        <p:spPr>
          <a:xfrm>
            <a:off x="5755197" y="1933395"/>
            <a:ext cx="6267450" cy="44577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latin typeface="Helvetica" panose="020B0604020202020204" pitchFamily="34" charset="0"/>
                <a:cs typeface="Helvetica" panose="020B0604020202020204" pitchFamily="34" charset="0"/>
              </a:rPr>
              <a:t>Smart Questions</a:t>
            </a:r>
            <a:endParaRPr lang="en-US" sz="5400" b="1" dirty="0">
              <a:latin typeface="Helvetica" panose="020B0604020202020204" pitchFamily="34" charset="0"/>
              <a:cs typeface="Helvetica"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IN" altLang="en-US" sz="2220" b="1" kern="0" dirty="0">
                <a:latin typeface="Helvetica" panose="020B0604020202020204" pitchFamily="34" charset="0"/>
                <a:ea typeface="Times New Roman" panose="02020603050405020304" pitchFamily="18" charset="0"/>
                <a:cs typeface="Helvetica" panose="020B0604020202020204" pitchFamily="34" charset="0"/>
                <a:sym typeface="+mn-ea"/>
              </a:rPr>
              <a:t>1.</a:t>
            </a:r>
            <a:r>
              <a:rPr lang="en-US" sz="2220" b="1" kern="0" dirty="0">
                <a:latin typeface="Helvetica" panose="020B0604020202020204" pitchFamily="34" charset="0"/>
                <a:ea typeface="Times New Roman" panose="02020603050405020304" pitchFamily="18" charset="0"/>
                <a:cs typeface="Helvetica" panose="020B0604020202020204" pitchFamily="34" charset="0"/>
                <a:sym typeface="+mn-ea"/>
              </a:rPr>
              <a:t>How does the type of anime (e.g., TV series, movie, OVA) relate to the average user </a:t>
            </a:r>
            <a:r>
              <a:rPr lang="en-US" sz="2220" b="1" kern="0" dirty="0">
                <a:latin typeface="Helvetica" panose="020B0604020202020204" pitchFamily="34" charset="0"/>
                <a:ea typeface="Times New Roman" panose="02020603050405020304" pitchFamily="18" charset="0"/>
                <a:cs typeface="Helvetica" panose="020B0604020202020204" pitchFamily="34" charset="0"/>
                <a:sym typeface="+mn-ea"/>
              </a:rPr>
              <a:t>ratings on Anime Planet? Are there significant differences in ratings based on the type of anime?</a:t>
            </a:r>
            <a:endParaRPr lang="en-US" sz="2220"/>
          </a:p>
        </p:txBody>
      </p:sp>
      <p:pic>
        <p:nvPicPr>
          <p:cNvPr id="4" name="Content Placeholder 3"/>
          <p:cNvPicPr>
            <a:picLocks noChangeAspect="1"/>
          </p:cNvPicPr>
          <p:nvPr>
            <p:ph idx="1"/>
          </p:nvPr>
        </p:nvPicPr>
        <p:blipFill>
          <a:blip r:embed="rId1"/>
          <a:stretch>
            <a:fillRect/>
          </a:stretch>
        </p:blipFill>
        <p:spPr>
          <a:xfrm>
            <a:off x="334010" y="2778125"/>
            <a:ext cx="4439285" cy="2690495"/>
          </a:xfrm>
          <a:prstGeom prst="rect">
            <a:avLst/>
          </a:prstGeom>
        </p:spPr>
      </p:pic>
      <p:pic>
        <p:nvPicPr>
          <p:cNvPr id="6" name="Picture 5"/>
          <p:cNvPicPr>
            <a:picLocks noChangeAspect="1"/>
          </p:cNvPicPr>
          <p:nvPr/>
        </p:nvPicPr>
        <p:blipFill>
          <a:blip r:embed="rId2"/>
          <a:stretch>
            <a:fillRect/>
          </a:stretch>
        </p:blipFill>
        <p:spPr>
          <a:xfrm>
            <a:off x="5163185" y="2679065"/>
            <a:ext cx="6703060" cy="381063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Helvetica" panose="020B0604020202020204" pitchFamily="34" charset="0"/>
                <a:cs typeface="Helvetica" panose="020B0604020202020204" pitchFamily="34" charset="0"/>
              </a:rPr>
              <a:t>based on type of animae average user ratings:</a:t>
            </a:r>
            <a:endParaRPr lang="en-IN" altLang="en-US">
              <a:latin typeface="Helvetica" panose="020B0604020202020204" pitchFamily="34" charset="0"/>
              <a:cs typeface="Helvetica" panose="020B0604020202020204" pitchFamily="34" charset="0"/>
            </a:endParaRPr>
          </a:p>
        </p:txBody>
      </p:sp>
      <p:pic>
        <p:nvPicPr>
          <p:cNvPr id="4" name="Content Placeholder 3"/>
          <p:cNvPicPr>
            <a:picLocks noChangeAspect="1"/>
          </p:cNvPicPr>
          <p:nvPr>
            <p:ph idx="1"/>
          </p:nvPr>
        </p:nvPicPr>
        <p:blipFill>
          <a:blip r:embed="rId1"/>
          <a:stretch>
            <a:fillRect/>
          </a:stretch>
        </p:blipFill>
        <p:spPr>
          <a:xfrm>
            <a:off x="685800" y="2606040"/>
            <a:ext cx="5036820" cy="2720340"/>
          </a:xfrm>
          <a:prstGeom prst="rect">
            <a:avLst/>
          </a:prstGeom>
        </p:spPr>
      </p:pic>
      <p:pic>
        <p:nvPicPr>
          <p:cNvPr id="5" name="Picture 4"/>
          <p:cNvPicPr>
            <a:picLocks noChangeAspect="1"/>
          </p:cNvPicPr>
          <p:nvPr/>
        </p:nvPicPr>
        <p:blipFill>
          <a:blip r:embed="rId2"/>
          <a:stretch>
            <a:fillRect/>
          </a:stretch>
        </p:blipFill>
        <p:spPr>
          <a:xfrm>
            <a:off x="6318885" y="2606040"/>
            <a:ext cx="5464810" cy="272097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485407" cy="1456267"/>
          </a:xfrm>
        </p:spPr>
        <p:txBody>
          <a:bodyPr>
            <a:noAutofit/>
          </a:bodyPr>
          <a:lstStyle/>
          <a:p>
            <a:pPr marR="0" lvl="0" fontAlgn="base">
              <a:lnSpc>
                <a:spcPct val="107000"/>
              </a:lnSpc>
              <a:spcBef>
                <a:spcPts val="0"/>
              </a:spcBef>
              <a:spcAft>
                <a:spcPts val="0"/>
              </a:spcAft>
            </a:pPr>
            <a:r>
              <a:rPr lang="en-US" sz="2000" b="1" kern="0" dirty="0">
                <a:effectLst/>
                <a:latin typeface="Helvetica" panose="020B0604020202020204" pitchFamily="34" charset="0"/>
                <a:ea typeface="Times New Roman" panose="02020603050405020304" pitchFamily="18" charset="0"/>
                <a:cs typeface="Helvetica" panose="020B0604020202020204" pitchFamily="34" charset="0"/>
              </a:rPr>
              <a:t>2. Can we predict the user ratings of anime based on the available information such as the studio, release season, and tags? What factors have the most significant impact on an anime's rating, and can we build a predictive model for anime popularity?</a:t>
            </a:r>
            <a:endParaRPr lang="en-US" sz="2000" b="1" kern="100" dirty="0">
              <a:effectLst/>
              <a:latin typeface="Helvetica" panose="020B0604020202020204" pitchFamily="34" charset="0"/>
              <a:ea typeface="DengXian" panose="02010600030101010101" pitchFamily="2" charset="-122"/>
              <a:cs typeface="Helvetica" panose="020B0604020202020204" pitchFamily="34" charset="0"/>
            </a:endParaRPr>
          </a:p>
        </p:txBody>
      </p:sp>
      <p:sp>
        <p:nvSpPr>
          <p:cNvPr id="3" name="Content Placeholder 2"/>
          <p:cNvSpPr>
            <a:spLocks noGrp="1"/>
          </p:cNvSpPr>
          <p:nvPr>
            <p:ph idx="1"/>
          </p:nvPr>
        </p:nvSpPr>
        <p:spPr>
          <a:xfrm>
            <a:off x="685802" y="2142067"/>
            <a:ext cx="5542470" cy="4360333"/>
          </a:xfrm>
        </p:spPr>
        <p:txBody>
          <a:bodyPr>
            <a:normAutofit/>
          </a:bodyPr>
          <a:lstStyle/>
          <a:p>
            <a:pPr marL="0" indent="0">
              <a:buNone/>
            </a:pPr>
            <a:r>
              <a:rPr lang="en-US" sz="2000" b="0" dirty="0">
                <a:effectLst/>
                <a:latin typeface="Helvetica" panose="020B0604020202020204" pitchFamily="34" charset="0"/>
                <a:cs typeface="Helvetica" panose="020B0604020202020204" pitchFamily="34" charset="0"/>
              </a:rPr>
              <a:t>To answer this question, a model is</a:t>
            </a:r>
            <a:r>
              <a:rPr lang="en-US" sz="2000" dirty="0">
                <a:latin typeface="Helvetica" panose="020B0604020202020204" pitchFamily="34" charset="0"/>
                <a:cs typeface="Helvetica" panose="020B0604020202020204" pitchFamily="34" charset="0"/>
              </a:rPr>
              <a:t> needed</a:t>
            </a:r>
            <a:r>
              <a:rPr lang="en-US" sz="2000" b="0" dirty="0">
                <a:effectLst/>
                <a:latin typeface="Helvetica" panose="020B0604020202020204" pitchFamily="34" charset="0"/>
                <a:cs typeface="Helvetica" panose="020B0604020202020204" pitchFamily="34" charset="0"/>
              </a:rPr>
              <a:t> and additional data cleaning is also needed.</a:t>
            </a:r>
            <a:endParaRPr lang="en-US" sz="2000" b="0" dirty="0">
              <a:effectLst/>
              <a:latin typeface="Helvetica" panose="020B0604020202020204" pitchFamily="34" charset="0"/>
              <a:cs typeface="Helvetica" panose="020B0604020202020204" pitchFamily="34" charset="0"/>
            </a:endParaRPr>
          </a:p>
        </p:txBody>
      </p:sp>
      <p:pic>
        <p:nvPicPr>
          <p:cNvPr id="6" name="Picture 5" descr="Owl standing on top of a numbered stepped wall"/>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530111" y="2664024"/>
            <a:ext cx="4976090" cy="3316418"/>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R="0" lvl="0" fontAlgn="base">
              <a:lnSpc>
                <a:spcPct val="107000"/>
              </a:lnSpc>
              <a:spcBef>
                <a:spcPts val="0"/>
              </a:spcBef>
              <a:spcAft>
                <a:spcPts val="0"/>
              </a:spcAft>
            </a:pPr>
            <a:r>
              <a:rPr lang="en-US" sz="5400" b="1" kern="100" dirty="0">
                <a:latin typeface="Helvetica" panose="020B0604020202020204" pitchFamily="34" charset="0"/>
                <a:ea typeface="DengXian" panose="02010600030101010101" pitchFamily="2" charset="-122"/>
                <a:cs typeface="Helvetica" panose="020B0604020202020204" pitchFamily="34" charset="0"/>
              </a:rPr>
              <a:t>Filling missing values</a:t>
            </a:r>
            <a:endParaRPr lang="en-US" sz="5400" b="1" kern="100" dirty="0">
              <a:effectLst/>
              <a:latin typeface="Helvetica" panose="020B0604020202020204" pitchFamily="34" charset="0"/>
              <a:ea typeface="DengXian" panose="02010600030101010101" pitchFamily="2" charset="-122"/>
              <a:cs typeface="Helvetica" panose="020B0604020202020204" pitchFamily="34" charset="0"/>
            </a:endParaRPr>
          </a:p>
        </p:txBody>
      </p:sp>
      <p:sp>
        <p:nvSpPr>
          <p:cNvPr id="3" name="Content Placeholder 2"/>
          <p:cNvSpPr>
            <a:spLocks noGrp="1"/>
          </p:cNvSpPr>
          <p:nvPr>
            <p:ph idx="1"/>
          </p:nvPr>
        </p:nvSpPr>
        <p:spPr>
          <a:xfrm>
            <a:off x="685802" y="2142067"/>
            <a:ext cx="4976089" cy="4360333"/>
          </a:xfrm>
        </p:spPr>
        <p:txBody>
          <a:bodyPr>
            <a:normAutofit/>
          </a:bodyPr>
          <a:lstStyle/>
          <a:p>
            <a:r>
              <a:rPr lang="en-US" sz="2000" b="0" dirty="0">
                <a:effectLst/>
                <a:latin typeface="Helvetica" panose="020B0604020202020204" pitchFamily="34" charset="0"/>
                <a:cs typeface="Helvetica" panose="020B0604020202020204" pitchFamily="34" charset="0"/>
              </a:rPr>
              <a:t>Missing episode values were filled using the median, a</a:t>
            </a:r>
            <a:r>
              <a:rPr lang="en-US" sz="2000" dirty="0">
                <a:latin typeface="Helvetica" panose="020B0604020202020204" pitchFamily="34" charset="0"/>
                <a:cs typeface="Helvetica" panose="020B0604020202020204" pitchFamily="34" charset="0"/>
              </a:rPr>
              <a:t>s anime seasons typically have 12 episodes</a:t>
            </a:r>
            <a:endParaRPr lang="en-US" sz="2000" dirty="0">
              <a:latin typeface="Helvetica" panose="020B0604020202020204" pitchFamily="34" charset="0"/>
              <a:cs typeface="Helvetica" panose="020B0604020202020204" pitchFamily="34" charset="0"/>
            </a:endParaRPr>
          </a:p>
          <a:p>
            <a:r>
              <a:rPr lang="en-US" sz="2000" dirty="0">
                <a:latin typeface="Helvetica" panose="020B0604020202020204" pitchFamily="34" charset="0"/>
                <a:cs typeface="Helvetica" panose="020B0604020202020204" pitchFamily="34" charset="0"/>
              </a:rPr>
              <a:t>Missing release years were also filled using the median</a:t>
            </a:r>
            <a:endParaRPr lang="en-US" sz="2000" dirty="0">
              <a:latin typeface="Helvetica" panose="020B0604020202020204" pitchFamily="34" charset="0"/>
              <a:cs typeface="Helvetica" panose="020B0604020202020204" pitchFamily="34" charset="0"/>
            </a:endParaRPr>
          </a:p>
          <a:p>
            <a:r>
              <a:rPr lang="en-US" sz="2000" dirty="0">
                <a:latin typeface="Helvetica" panose="020B0604020202020204" pitchFamily="34" charset="0"/>
                <a:cs typeface="Helvetica" panose="020B0604020202020204" pitchFamily="34" charset="0"/>
              </a:rPr>
              <a:t>Missing studio values were filled by randomly selecting a studio</a:t>
            </a:r>
            <a:endParaRPr lang="en-US" sz="2000" dirty="0">
              <a:latin typeface="Helvetica" panose="020B0604020202020204" pitchFamily="34" charset="0"/>
              <a:cs typeface="Helvetica" panose="020B0604020202020204" pitchFamily="34" charset="0"/>
            </a:endParaRPr>
          </a:p>
          <a:p>
            <a:r>
              <a:rPr lang="en-US" sz="2000" b="0" dirty="0">
                <a:effectLst/>
                <a:latin typeface="Helvetica" panose="020B0604020202020204" pitchFamily="34" charset="0"/>
                <a:cs typeface="Helvetica" panose="020B0604020202020204" pitchFamily="34" charset="0"/>
              </a:rPr>
              <a:t>The Tags, Studio, Type, </a:t>
            </a:r>
            <a:r>
              <a:rPr lang="en-US" sz="2000" b="0" dirty="0" err="1">
                <a:effectLst/>
                <a:latin typeface="Helvetica" panose="020B0604020202020204" pitchFamily="34" charset="0"/>
                <a:cs typeface="Helvetica" panose="020B0604020202020204" pitchFamily="34" charset="0"/>
              </a:rPr>
              <a:t>Release_season</a:t>
            </a:r>
            <a:r>
              <a:rPr lang="en-US" sz="2000" b="0" dirty="0">
                <a:effectLst/>
                <a:latin typeface="Helvetica" panose="020B0604020202020204" pitchFamily="34" charset="0"/>
                <a:cs typeface="Helvetica" panose="020B0604020202020204" pitchFamily="34" charset="0"/>
              </a:rPr>
              <a:t> were transformed from a column to a list to facilitate binary classification through one-hot encoding </a:t>
            </a:r>
            <a:endParaRPr lang="en-US" sz="2000" b="0" dirty="0">
              <a:effectLst/>
              <a:latin typeface="Helvetica" panose="020B0604020202020204" pitchFamily="34" charset="0"/>
              <a:cs typeface="Helvetica" panose="020B0604020202020204" pitchFamily="34" charset="0"/>
            </a:endParaRPr>
          </a:p>
        </p:txBody>
      </p:sp>
      <p:pic>
        <p:nvPicPr>
          <p:cNvPr id="6" name="Picture 5"/>
          <p:cNvPicPr>
            <a:picLocks noChangeAspect="1"/>
          </p:cNvPicPr>
          <p:nvPr/>
        </p:nvPicPr>
        <p:blipFill>
          <a:blip r:embed="rId1"/>
          <a:stretch>
            <a:fillRect/>
          </a:stretch>
        </p:blipFill>
        <p:spPr>
          <a:xfrm>
            <a:off x="8365949" y="2299409"/>
            <a:ext cx="2958797" cy="4360333"/>
          </a:xfrm>
          <a:prstGeom prst="rect">
            <a:avLst/>
          </a:prstGeom>
        </p:spPr>
      </p:pic>
      <p:sp>
        <p:nvSpPr>
          <p:cNvPr id="8" name="Content Placeholder 2"/>
          <p:cNvSpPr txBox="1"/>
          <p:nvPr/>
        </p:nvSpPr>
        <p:spPr>
          <a:xfrm>
            <a:off x="8969381" y="1619677"/>
            <a:ext cx="2058837" cy="744387"/>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panose="020B0604020202020204"/>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panose="020B0604020202020204"/>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panose="020B0604020202020204"/>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9pPr>
          </a:lstStyle>
          <a:p>
            <a:pPr marL="0" indent="0">
              <a:buFont typeface="Arial" panose="020B0604020202020204"/>
              <a:buNone/>
            </a:pPr>
            <a:r>
              <a:rPr lang="en-US" sz="2000" u="sng" dirty="0">
                <a:latin typeface="Helvetica" panose="020B0604020202020204" pitchFamily="34" charset="0"/>
                <a:cs typeface="Helvetica" panose="020B0604020202020204" pitchFamily="34" charset="0"/>
              </a:rPr>
              <a:t>List of Tags</a:t>
            </a:r>
            <a:endParaRPr lang="en-US" sz="2000" u="sng" dirty="0">
              <a:latin typeface="Helvetica" panose="020B0604020202020204" pitchFamily="34" charset="0"/>
              <a:cs typeface="Helvetica"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R="0" lvl="0" fontAlgn="base">
              <a:lnSpc>
                <a:spcPct val="107000"/>
              </a:lnSpc>
              <a:spcBef>
                <a:spcPts val="0"/>
              </a:spcBef>
              <a:spcAft>
                <a:spcPts val="0"/>
              </a:spcAft>
            </a:pPr>
            <a:r>
              <a:rPr lang="en-US" sz="5400" b="1" kern="100" dirty="0">
                <a:latin typeface="Helvetica" panose="020B0604020202020204" pitchFamily="34" charset="0"/>
                <a:ea typeface="DengXian" panose="02010600030101010101" pitchFamily="2" charset="-122"/>
                <a:cs typeface="Helvetica" panose="020B0604020202020204" pitchFamily="34" charset="0"/>
              </a:rPr>
              <a:t>Model</a:t>
            </a:r>
            <a:endParaRPr lang="en-US" sz="5400" b="1" kern="100" dirty="0">
              <a:effectLst/>
              <a:latin typeface="Helvetica" panose="020B0604020202020204" pitchFamily="34" charset="0"/>
              <a:ea typeface="DengXian" panose="02010600030101010101" pitchFamily="2" charset="-122"/>
              <a:cs typeface="Helvetica" panose="020B0604020202020204" pitchFamily="34" charset="0"/>
            </a:endParaRPr>
          </a:p>
        </p:txBody>
      </p:sp>
      <p:sp>
        <p:nvSpPr>
          <p:cNvPr id="3" name="Content Placeholder 2"/>
          <p:cNvSpPr>
            <a:spLocks noGrp="1"/>
          </p:cNvSpPr>
          <p:nvPr>
            <p:ph idx="1"/>
          </p:nvPr>
        </p:nvSpPr>
        <p:spPr>
          <a:xfrm>
            <a:off x="1002100" y="1972298"/>
            <a:ext cx="9933315" cy="4716341"/>
          </a:xfrm>
        </p:spPr>
        <p:txBody>
          <a:bodyPr>
            <a:normAutofit/>
          </a:bodyPr>
          <a:lstStyle/>
          <a:p>
            <a:r>
              <a:rPr lang="en-US" sz="2000" b="0" dirty="0">
                <a:effectLst/>
                <a:latin typeface="Helvetica" panose="020B0604020202020204" pitchFamily="34" charset="0"/>
                <a:cs typeface="Helvetica" panose="020B0604020202020204" pitchFamily="34" charset="0"/>
              </a:rPr>
              <a:t>We initially created a </a:t>
            </a:r>
            <a:r>
              <a:rPr lang="en-US" sz="2000" b="0" dirty="0" err="1">
                <a:effectLst/>
                <a:latin typeface="Helvetica" panose="020B0604020202020204" pitchFamily="34" charset="0"/>
                <a:cs typeface="Helvetica" panose="020B0604020202020204" pitchFamily="34" charset="0"/>
              </a:rPr>
              <a:t>DataFrame</a:t>
            </a:r>
            <a:r>
              <a:rPr lang="en-US" sz="2000" b="0" dirty="0">
                <a:effectLst/>
                <a:latin typeface="Helvetica" panose="020B0604020202020204" pitchFamily="34" charset="0"/>
                <a:cs typeface="Helvetica" panose="020B0604020202020204" pitchFamily="34" charset="0"/>
              </a:rPr>
              <a:t> comprised of rows with unavailable ratings. This dataset will be utilized in the final stage to predict the ratings for these anime entries.</a:t>
            </a:r>
            <a:endParaRPr lang="en-US" sz="2000" b="0" dirty="0">
              <a:effectLst/>
              <a:latin typeface="Helvetica" panose="020B0604020202020204" pitchFamily="34" charset="0"/>
              <a:cs typeface="Helvetica" panose="020B0604020202020204" pitchFamily="34" charset="0"/>
            </a:endParaRPr>
          </a:p>
          <a:p>
            <a:r>
              <a:rPr lang="en-US" sz="2000" b="0" dirty="0">
                <a:effectLst/>
                <a:latin typeface="Helvetica" panose="020B0604020202020204" pitchFamily="34" charset="0"/>
                <a:cs typeface="Helvetica" panose="020B0604020202020204" pitchFamily="34" charset="0"/>
              </a:rPr>
              <a:t>Next we split our data for training and testing.</a:t>
            </a:r>
            <a:endParaRPr lang="en-US" sz="2000" b="0" dirty="0">
              <a:effectLst/>
              <a:latin typeface="Helvetica" panose="020B0604020202020204" pitchFamily="34" charset="0"/>
              <a:cs typeface="Helvetica" panose="020B0604020202020204" pitchFamily="34" charset="0"/>
            </a:endParaRPr>
          </a:p>
          <a:p>
            <a:pPr lvl="1"/>
            <a:r>
              <a:rPr lang="en-US" sz="1800" b="0" dirty="0">
                <a:effectLst/>
                <a:latin typeface="Helvetica" panose="020B0604020202020204" pitchFamily="34" charset="0"/>
                <a:cs typeface="Helvetica" panose="020B0604020202020204" pitchFamily="34" charset="0"/>
              </a:rPr>
              <a:t>Ratin</a:t>
            </a:r>
            <a:r>
              <a:rPr lang="en-US" sz="1800" dirty="0">
                <a:latin typeface="Helvetica" panose="020B0604020202020204" pitchFamily="34" charset="0"/>
                <a:cs typeface="Helvetica" panose="020B0604020202020204" pitchFamily="34" charset="0"/>
              </a:rPr>
              <a:t>g, Name, Tags, Index, and Rank were dropped</a:t>
            </a:r>
            <a:endParaRPr lang="en-US" sz="1800" dirty="0">
              <a:latin typeface="Helvetica" panose="020B0604020202020204" pitchFamily="34" charset="0"/>
              <a:cs typeface="Helvetica" panose="020B0604020202020204" pitchFamily="34" charset="0"/>
            </a:endParaRPr>
          </a:p>
          <a:p>
            <a:r>
              <a:rPr lang="en-US" sz="2000" dirty="0">
                <a:latin typeface="Helvetica" panose="020B0604020202020204" pitchFamily="34" charset="0"/>
                <a:cs typeface="Helvetica" panose="020B0604020202020204" pitchFamily="34" charset="0"/>
              </a:rPr>
              <a:t>The results of the model are:</a:t>
            </a:r>
            <a:endParaRPr lang="en-US" sz="2000" dirty="0">
              <a:latin typeface="Helvetica" panose="020B0604020202020204" pitchFamily="34" charset="0"/>
              <a:cs typeface="Helvetica" panose="020B0604020202020204" pitchFamily="34" charset="0"/>
            </a:endParaRPr>
          </a:p>
          <a:p>
            <a:endParaRPr lang="en-US" sz="2000" dirty="0">
              <a:latin typeface="Helvetica" panose="020B0604020202020204" pitchFamily="34" charset="0"/>
              <a:cs typeface="Helvetica" panose="020B0604020202020204" pitchFamily="34" charset="0"/>
            </a:endParaRPr>
          </a:p>
          <a:p>
            <a:endParaRPr lang="en-US" sz="2000" dirty="0">
              <a:latin typeface="Helvetica" panose="020B0604020202020204" pitchFamily="34" charset="0"/>
              <a:cs typeface="Helvetica" panose="020B0604020202020204" pitchFamily="34" charset="0"/>
            </a:endParaRPr>
          </a:p>
          <a:p>
            <a:endParaRPr lang="en-US" sz="2000" dirty="0">
              <a:latin typeface="Helvetica" panose="020B0604020202020204" pitchFamily="34" charset="0"/>
              <a:cs typeface="Helvetica" panose="020B0604020202020204" pitchFamily="34" charset="0"/>
            </a:endParaRPr>
          </a:p>
          <a:p>
            <a:r>
              <a:rPr lang="en-US" sz="2000" dirty="0">
                <a:latin typeface="Helvetica" panose="020B0604020202020204" pitchFamily="34" charset="0"/>
                <a:cs typeface="Helvetica" panose="020B0604020202020204" pitchFamily="34" charset="0"/>
              </a:rPr>
              <a:t>This model can now be used to predict ratings for anime missing a rating value or new anime that are released.</a:t>
            </a:r>
            <a:endParaRPr lang="en-US" sz="2000" b="0" dirty="0">
              <a:effectLst/>
              <a:latin typeface="Helvetica" panose="020B0604020202020204" pitchFamily="34" charset="0"/>
              <a:cs typeface="Helvetica" panose="020B0604020202020204" pitchFamily="34" charset="0"/>
            </a:endParaRPr>
          </a:p>
          <a:p>
            <a:endParaRPr lang="en-US" sz="2000" b="0" dirty="0">
              <a:effectLst/>
              <a:latin typeface="Helvetica" panose="020B0604020202020204" pitchFamily="34" charset="0"/>
              <a:cs typeface="Helvetica" panose="020B0604020202020204" pitchFamily="34" charset="0"/>
            </a:endParaRPr>
          </a:p>
        </p:txBody>
      </p:sp>
      <p:sp>
        <p:nvSpPr>
          <p:cNvPr id="4" name="TextBox 3"/>
          <p:cNvSpPr txBox="1"/>
          <p:nvPr/>
        </p:nvSpPr>
        <p:spPr>
          <a:xfrm>
            <a:off x="3968151" y="4330469"/>
            <a:ext cx="3794183" cy="923330"/>
          </a:xfrm>
          <a:prstGeom prst="rect">
            <a:avLst/>
          </a:prstGeom>
          <a:noFill/>
          <a:ln w="38100">
            <a:solidFill>
              <a:schemeClr val="tx1"/>
            </a:solidFill>
          </a:ln>
        </p:spPr>
        <p:txBody>
          <a:bodyPr wrap="square" rtlCol="0">
            <a:spAutoFit/>
          </a:bodyPr>
          <a:lstStyle/>
          <a:p>
            <a:r>
              <a:rPr lang="en-US" dirty="0"/>
              <a:t>Mean Absolute Error: 0.22168</a:t>
            </a:r>
            <a:endParaRPr lang="en-US" dirty="0"/>
          </a:p>
          <a:p>
            <a:r>
              <a:rPr lang="en-US" dirty="0"/>
              <a:t>Mean Squared Error: 0.08718</a:t>
            </a:r>
            <a:endParaRPr lang="en-US" dirty="0"/>
          </a:p>
          <a:p>
            <a:r>
              <a:rPr lang="en-US" dirty="0"/>
              <a:t>R</a:t>
            </a:r>
            <a:r>
              <a:rPr lang="en-US" baseline="30000" dirty="0"/>
              <a:t>2</a:t>
            </a:r>
            <a:r>
              <a:rPr lang="en-US" dirty="0"/>
              <a:t>: 0.16859</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R="0" lvl="0" fontAlgn="base">
              <a:lnSpc>
                <a:spcPct val="107000"/>
              </a:lnSpc>
              <a:spcBef>
                <a:spcPts val="0"/>
              </a:spcBef>
              <a:spcAft>
                <a:spcPts val="0"/>
              </a:spcAft>
            </a:pPr>
            <a:r>
              <a:rPr lang="en-US" sz="5400" b="1" kern="100" dirty="0">
                <a:latin typeface="Helvetica" panose="020B0604020202020204" pitchFamily="34" charset="0"/>
                <a:ea typeface="DengXian" panose="02010600030101010101" pitchFamily="2" charset="-122"/>
                <a:cs typeface="Helvetica" panose="020B0604020202020204" pitchFamily="34" charset="0"/>
              </a:rPr>
              <a:t>Summary</a:t>
            </a:r>
            <a:endParaRPr lang="en-US" sz="5400" b="1" kern="100" dirty="0">
              <a:effectLst/>
              <a:latin typeface="Helvetica" panose="020B0604020202020204" pitchFamily="34" charset="0"/>
              <a:ea typeface="DengXian" panose="02010600030101010101" pitchFamily="2" charset="-122"/>
              <a:cs typeface="Helvetica" panose="020B0604020202020204" pitchFamily="34" charset="0"/>
            </a:endParaRPr>
          </a:p>
        </p:txBody>
      </p:sp>
      <p:sp>
        <p:nvSpPr>
          <p:cNvPr id="3" name="Content Placeholder 2"/>
          <p:cNvSpPr>
            <a:spLocks noGrp="1"/>
          </p:cNvSpPr>
          <p:nvPr>
            <p:ph idx="1"/>
          </p:nvPr>
        </p:nvSpPr>
        <p:spPr>
          <a:xfrm>
            <a:off x="1002100" y="1972298"/>
            <a:ext cx="9933315" cy="4716341"/>
          </a:xfrm>
        </p:spPr>
        <p:txBody>
          <a:bodyPr>
            <a:normAutofit/>
          </a:bodyPr>
          <a:lstStyle/>
          <a:p>
            <a:r>
              <a:rPr lang="en-US" sz="2000" b="0" dirty="0">
                <a:effectLst/>
                <a:latin typeface="Helvetica" panose="020B0604020202020204" pitchFamily="34" charset="0"/>
                <a:cs typeface="Helvetica" panose="020B0604020202020204" pitchFamily="34" charset="0"/>
              </a:rPr>
              <a:t>Anime tend to be rated between 3-4</a:t>
            </a:r>
            <a:endParaRPr lang="en-US" sz="2000" b="0" dirty="0">
              <a:effectLst/>
              <a:latin typeface="Helvetica" panose="020B0604020202020204" pitchFamily="34" charset="0"/>
              <a:cs typeface="Helvetica" panose="020B0604020202020204" pitchFamily="34" charset="0"/>
            </a:endParaRPr>
          </a:p>
          <a:p>
            <a:r>
              <a:rPr lang="en-US" sz="2000" dirty="0">
                <a:latin typeface="Helvetica" panose="020B0604020202020204" pitchFamily="34" charset="0"/>
                <a:cs typeface="Helvetica" panose="020B0604020202020204" pitchFamily="34" charset="0"/>
              </a:rPr>
              <a:t>Most anime were released in the last 10-15 years</a:t>
            </a:r>
            <a:endParaRPr lang="en-US" sz="2000" dirty="0">
              <a:latin typeface="Helvetica" panose="020B0604020202020204" pitchFamily="34" charset="0"/>
              <a:cs typeface="Helvetica" panose="020B0604020202020204" pitchFamily="34" charset="0"/>
            </a:endParaRPr>
          </a:p>
          <a:p>
            <a:r>
              <a:rPr lang="en-US" sz="2000" dirty="0">
                <a:latin typeface="Helvetica" panose="020B0604020202020204" pitchFamily="34" charset="0"/>
                <a:cs typeface="Helvetica" panose="020B0604020202020204" pitchFamily="34" charset="0"/>
              </a:rPr>
              <a:t>The most common type of anime are tv shows</a:t>
            </a:r>
            <a:endParaRPr lang="en-US" sz="2000" dirty="0">
              <a:latin typeface="Helvetica" panose="020B0604020202020204" pitchFamily="34" charset="0"/>
              <a:cs typeface="Helvetica" panose="020B0604020202020204" pitchFamily="34" charset="0"/>
            </a:endParaRPr>
          </a:p>
          <a:p>
            <a:r>
              <a:rPr lang="en-US" sz="2000" b="0" dirty="0">
                <a:effectLst/>
                <a:latin typeface="Helvetica" panose="020B0604020202020204" pitchFamily="34" charset="0"/>
                <a:cs typeface="Helvetica" panose="020B0604020202020204" pitchFamily="34" charset="0"/>
              </a:rPr>
              <a:t>The season the </a:t>
            </a:r>
            <a:r>
              <a:rPr lang="en-US" sz="2000" dirty="0">
                <a:latin typeface="Helvetica" panose="020B0604020202020204" pitchFamily="34" charset="0"/>
                <a:cs typeface="Helvetica" panose="020B0604020202020204" pitchFamily="34" charset="0"/>
              </a:rPr>
              <a:t>anime is released during doesn’t affect the ratings significantly</a:t>
            </a:r>
            <a:endParaRPr lang="en-US" sz="2000" dirty="0">
              <a:latin typeface="Helvetica" panose="020B0604020202020204" pitchFamily="34" charset="0"/>
              <a:cs typeface="Helvetica" panose="020B0604020202020204" pitchFamily="34" charset="0"/>
            </a:endParaRPr>
          </a:p>
          <a:p>
            <a:r>
              <a:rPr lang="en-US" sz="2000" b="0" dirty="0">
                <a:effectLst/>
                <a:latin typeface="Helvetica" panose="020B0604020202020204" pitchFamily="34" charset="0"/>
                <a:cs typeface="Helvetica" panose="020B0604020202020204" pitchFamily="34" charset="0"/>
              </a:rPr>
              <a:t>TV shows have the highest mean ratings, followed by TV specials.</a:t>
            </a:r>
            <a:endParaRPr lang="en-US" sz="2000" b="0" dirty="0">
              <a:effectLst/>
              <a:latin typeface="Helvetica" panose="020B0604020202020204" pitchFamily="34" charset="0"/>
              <a:cs typeface="Helvetica" panose="020B0604020202020204" pitchFamily="34" charset="0"/>
            </a:endParaRPr>
          </a:p>
          <a:p>
            <a:r>
              <a:rPr lang="en-US" sz="2000" dirty="0">
                <a:latin typeface="Helvetica" panose="020B0604020202020204" pitchFamily="34" charset="0"/>
                <a:cs typeface="Helvetica" panose="020B0604020202020204" pitchFamily="34" charset="0"/>
              </a:rPr>
              <a:t>The model created has a mean square error close to 0, meaning our model is performing well and can be used to predict ratings of new and unknown anime</a:t>
            </a:r>
            <a:endParaRPr lang="en-US" sz="2000" b="0" dirty="0">
              <a:effectLst/>
              <a:latin typeface="Helvetica" panose="020B0604020202020204" pitchFamily="34" charset="0"/>
              <a:cs typeface="Helvetica" panose="020B0604020202020204" pitchFamily="34" charset="0"/>
            </a:endParaRPr>
          </a:p>
          <a:p>
            <a:endParaRPr lang="en-US" sz="2000" b="0" dirty="0">
              <a:effectLst/>
              <a:latin typeface="Helvetica" panose="020B0604020202020204" pitchFamily="34" charset="0"/>
              <a:cs typeface="Helvetica" panose="020B0604020202020204" pitchFamily="34" charset="0"/>
            </a:endParaRPr>
          </a:p>
          <a:p>
            <a:endParaRPr lang="en-US" sz="2000" b="0" dirty="0">
              <a:effectLst/>
              <a:latin typeface="Helvetica" panose="020B0604020202020204" pitchFamily="34" charset="0"/>
              <a:cs typeface="Helvetica"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R="0" lvl="0" fontAlgn="base">
              <a:lnSpc>
                <a:spcPct val="107000"/>
              </a:lnSpc>
              <a:spcBef>
                <a:spcPts val="0"/>
              </a:spcBef>
              <a:spcAft>
                <a:spcPts val="0"/>
              </a:spcAft>
            </a:pPr>
            <a:r>
              <a:rPr lang="en-US" sz="5400" b="1" kern="100" dirty="0">
                <a:latin typeface="Helvetica" panose="020B0604020202020204" pitchFamily="34" charset="0"/>
                <a:ea typeface="DengXian" panose="02010600030101010101" pitchFamily="2" charset="-122"/>
                <a:cs typeface="Helvetica" panose="020B0604020202020204" pitchFamily="34" charset="0"/>
              </a:rPr>
              <a:t>Conclusion</a:t>
            </a:r>
            <a:endParaRPr lang="en-US" sz="5400" b="1" kern="100" dirty="0">
              <a:effectLst/>
              <a:latin typeface="Helvetica" panose="020B0604020202020204" pitchFamily="34" charset="0"/>
              <a:ea typeface="DengXian" panose="02010600030101010101" pitchFamily="2" charset="-122"/>
              <a:cs typeface="Helvetica" panose="020B0604020202020204" pitchFamily="34" charset="0"/>
            </a:endParaRPr>
          </a:p>
        </p:txBody>
      </p:sp>
      <p:sp>
        <p:nvSpPr>
          <p:cNvPr id="3" name="Content Placeholder 2"/>
          <p:cNvSpPr>
            <a:spLocks noGrp="1"/>
          </p:cNvSpPr>
          <p:nvPr>
            <p:ph idx="1"/>
          </p:nvPr>
        </p:nvSpPr>
        <p:spPr>
          <a:xfrm>
            <a:off x="1002100" y="1972298"/>
            <a:ext cx="9933315" cy="4716341"/>
          </a:xfrm>
        </p:spPr>
        <p:txBody>
          <a:bodyPr>
            <a:normAutofit/>
          </a:bodyPr>
          <a:lstStyle/>
          <a:p>
            <a:pPr marL="0" indent="0">
              <a:buNone/>
            </a:pPr>
            <a:r>
              <a:rPr lang="en-US" sz="2000" b="0" i="0" dirty="0">
                <a:effectLst/>
                <a:latin typeface="Helvetica" panose="020B0604020202020204" pitchFamily="34" charset="0"/>
                <a:cs typeface="Helvetica" panose="020B0604020202020204" pitchFamily="34" charset="0"/>
              </a:rPr>
              <a:t>The analysis that we have done is to help navigate someone who is new to anime and help them in being able to make a recommendation to get them started with what to watch. This could entail making a recommendation system based on the user ratings. </a:t>
            </a:r>
            <a:r>
              <a:rPr lang="en-US" sz="2000" dirty="0">
                <a:latin typeface="Helvetica" panose="020B0604020202020204" pitchFamily="34" charset="0"/>
                <a:cs typeface="Helvetica" panose="020B0604020202020204" pitchFamily="34" charset="0"/>
              </a:rPr>
              <a:t>​</a:t>
            </a:r>
            <a:endParaRPr lang="en-US" sz="2000" dirty="0">
              <a:latin typeface="Helvetica" panose="020B0604020202020204" pitchFamily="34" charset="0"/>
              <a:cs typeface="Helvetica" panose="020B0604020202020204" pitchFamily="34" charset="0"/>
            </a:endParaRPr>
          </a:p>
          <a:p>
            <a:endParaRPr lang="en-US" sz="2000" b="0" dirty="0">
              <a:effectLst/>
              <a:latin typeface="Helvetica" panose="020B0604020202020204" pitchFamily="34" charset="0"/>
              <a:cs typeface="Helvetica" panose="020B0604020202020204" pitchFamily="34" charset="0"/>
            </a:endParaRPr>
          </a:p>
          <a:p>
            <a:endParaRPr lang="en-US" sz="2000" b="0" dirty="0">
              <a:effectLst/>
              <a:latin typeface="Helvetica" panose="020B0604020202020204" pitchFamily="34" charset="0"/>
              <a:cs typeface="Helvetica"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US" dirty="0"/>
          </a:p>
        </p:txBody>
      </p:sp>
      <p:sp>
        <p:nvSpPr>
          <p:cNvPr id="3" name="Content Placeholder 2"/>
          <p:cNvSpPr>
            <a:spLocks noGrp="1"/>
          </p:cNvSpPr>
          <p:nvPr>
            <p:ph idx="1"/>
          </p:nvPr>
        </p:nvSpPr>
        <p:spPr/>
        <p:txBody>
          <a:bodyPr/>
          <a:lstStyle/>
          <a:p>
            <a:r>
              <a:rPr lang="en-US" i="1" dirty="0">
                <a:effectLst/>
              </a:rPr>
              <a:t>Anime Industry Data: </a:t>
            </a:r>
            <a:r>
              <a:rPr lang="zh-CN" altLang="en-US" i="1" dirty="0">
                <a:effectLst/>
              </a:rPr>
              <a:t>日本動画協会</a:t>
            </a:r>
            <a:r>
              <a:rPr lang="en-US" altLang="zh-CN" dirty="0">
                <a:effectLst/>
              </a:rPr>
              <a:t>. </a:t>
            </a:r>
            <a:r>
              <a:rPr lang="en-US" dirty="0">
                <a:effectLst/>
              </a:rPr>
              <a:t>The Association of Japanese Animations. (n.d.). https://aja.gr.jp/english/japan-anime-data </a:t>
            </a:r>
            <a:endParaRPr lang="en-US" dirty="0">
              <a:effectLst/>
            </a:endParaRPr>
          </a:p>
          <a:p>
            <a:r>
              <a:rPr lang="en-US" i="1" dirty="0">
                <a:effectLst/>
              </a:rPr>
              <a:t>Welcome to anime-planet</a:t>
            </a:r>
            <a:r>
              <a:rPr lang="en-US" dirty="0">
                <a:effectLst/>
              </a:rPr>
              <a:t>. Anime. (n.d.). https://www.anime-planet.com/ </a:t>
            </a:r>
            <a:endParaRPr lang="en-US" dirty="0">
              <a:effectLst/>
            </a:endParaRPr>
          </a:p>
          <a:p>
            <a:r>
              <a:rPr lang="en-US" dirty="0">
                <a:effectLst/>
              </a:rPr>
              <a:t>Mane, V. (2022, January 16). </a:t>
            </a:r>
            <a:r>
              <a:rPr lang="en-US" i="1" dirty="0">
                <a:effectLst/>
              </a:rPr>
              <a:t>Anime dataset 2022</a:t>
            </a:r>
            <a:r>
              <a:rPr lang="en-US" dirty="0">
                <a:effectLst/>
              </a:rPr>
              <a:t>. Kaggle. https://www.kaggle.com/datasets/vishalmane10/anime-dataset-2022/data </a:t>
            </a:r>
            <a:endParaRPr lang="en-US" dirty="0">
              <a:effectLst/>
            </a:endParaRPr>
          </a:p>
          <a:p>
            <a:endParaRPr lang="en-US" dirty="0">
              <a:effectLst/>
            </a:endParaRPr>
          </a:p>
          <a:p>
            <a:pPr marL="0" indent="0">
              <a:buNone/>
            </a:pPr>
            <a:endParaRPr lang="en-US" dirty="0">
              <a:effectLst/>
            </a:endParaRP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latin typeface="Helvetica" panose="020B0604020202020204" pitchFamily="34" charset="0"/>
                <a:cs typeface="Helvetica" panose="020B0604020202020204" pitchFamily="34" charset="0"/>
              </a:rPr>
              <a:t>What is anime?</a:t>
            </a:r>
            <a:endParaRPr lang="en-US" sz="5400" dirty="0">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p:txBody>
          <a:bodyPr>
            <a:normAutofit/>
          </a:bodyPr>
          <a:lstStyle/>
          <a:p>
            <a:pPr marL="0" indent="0">
              <a:buNone/>
            </a:pPr>
            <a:r>
              <a:rPr lang="en-US" sz="2000" dirty="0">
                <a:latin typeface="Helvetica" panose="020B0604020202020204" pitchFamily="34" charset="0"/>
                <a:cs typeface="Helvetica" panose="020B0604020202020204" pitchFamily="34" charset="0"/>
              </a:rPr>
              <a:t>Anime, also known as Japanese animation, is a genre of entertainment originating in Japan but has become popularized throughout the world, especially internationally in the last 20 years (</a:t>
            </a:r>
            <a:r>
              <a:rPr lang="en-US" sz="2000" dirty="0">
                <a:effectLst/>
                <a:latin typeface="Helvetica" panose="020B0604020202020204" pitchFamily="34" charset="0"/>
                <a:cs typeface="Helvetica" panose="020B0604020202020204" pitchFamily="34" charset="0"/>
              </a:rPr>
              <a:t>Anime Industry Data, n.d.).</a:t>
            </a:r>
            <a:endParaRPr lang="en-US" sz="2000" dirty="0">
              <a:latin typeface="Helvetica" panose="020B0604020202020204" pitchFamily="34" charset="0"/>
              <a:cs typeface="Helvetica" panose="020B0604020202020204" pitchFamily="34" charset="0"/>
            </a:endParaRPr>
          </a:p>
          <a:p>
            <a:pPr marL="0" indent="0">
              <a:buNone/>
            </a:pPr>
            <a:endParaRPr lang="en-US" sz="2000" dirty="0">
              <a:latin typeface="Helvetica" panose="020B0604020202020204" pitchFamily="34" charset="0"/>
              <a:cs typeface="Helvetica" panose="020B0604020202020204" pitchFamily="34" charset="0"/>
            </a:endParaRPr>
          </a:p>
          <a:p>
            <a:pPr marL="0" indent="0">
              <a:buNone/>
            </a:pPr>
            <a:r>
              <a:rPr lang="en-US" sz="2000" dirty="0">
                <a:latin typeface="Helvetica" panose="020B0604020202020204" pitchFamily="34" charset="0"/>
                <a:cs typeface="Helvetica" panose="020B0604020202020204" pitchFamily="34" charset="0"/>
              </a:rPr>
              <a:t>The data used in the following exploration and analysis comes from Anime Planet, a place where you can “</a:t>
            </a:r>
            <a:r>
              <a:rPr lang="en-US" sz="2000" dirty="0">
                <a:solidFill>
                  <a:srgbClr val="FFFFFF"/>
                </a:solidFill>
                <a:latin typeface="Helvetica" panose="020B0604020202020204" pitchFamily="34" charset="0"/>
                <a:cs typeface="Helvetica" panose="020B0604020202020204" pitchFamily="34" charset="0"/>
              </a:rPr>
              <a:t>d</a:t>
            </a:r>
            <a:r>
              <a:rPr lang="en-US" sz="2000" b="0" i="0" dirty="0">
                <a:solidFill>
                  <a:srgbClr val="FFFFFF"/>
                </a:solidFill>
                <a:effectLst/>
                <a:latin typeface="Helvetica" panose="020B0604020202020204" pitchFamily="34" charset="0"/>
                <a:cs typeface="Helvetica" panose="020B0604020202020204" pitchFamily="34" charset="0"/>
              </a:rPr>
              <a:t>iscover anime and manga, track your progress, watch anime, read manga” (Anime Planet, n.d.). </a:t>
            </a:r>
            <a:endParaRPr lang="en-US" sz="2000" b="0" i="0" dirty="0">
              <a:solidFill>
                <a:srgbClr val="FFFFFF"/>
              </a:solidFill>
              <a:effectLst/>
              <a:latin typeface="Helvetica" panose="020B0604020202020204" pitchFamily="34" charset="0"/>
              <a:cs typeface="Helvetica" panose="020B0604020202020204" pitchFamily="34" charset="0"/>
            </a:endParaRPr>
          </a:p>
          <a:p>
            <a:pPr marL="0" indent="0">
              <a:buNone/>
            </a:pPr>
            <a:endParaRPr lang="en-US" sz="2000" dirty="0">
              <a:solidFill>
                <a:srgbClr val="FFFFFF"/>
              </a:solidFill>
              <a:latin typeface="Helvetica" panose="020B0604020202020204" pitchFamily="34" charset="0"/>
              <a:cs typeface="Helvetica" panose="020B0604020202020204" pitchFamily="34" charset="0"/>
            </a:endParaRPr>
          </a:p>
          <a:p>
            <a:pPr marL="0" indent="0">
              <a:buNone/>
            </a:pPr>
            <a:r>
              <a:rPr lang="en-US" sz="2000" b="0" i="0" dirty="0">
                <a:solidFill>
                  <a:srgbClr val="FFFFFF"/>
                </a:solidFill>
                <a:effectLst/>
                <a:latin typeface="Helvetica" panose="020B0604020202020204" pitchFamily="34" charset="0"/>
                <a:cs typeface="Helvetica" panose="020B0604020202020204" pitchFamily="34" charset="0"/>
              </a:rPr>
              <a:t>The dataset itself comes from Kaggle and contains over 18,000 anime entries over the last 100 years and contains a diverse set of variables.</a:t>
            </a:r>
            <a:endParaRPr lang="en-US" sz="2000" dirty="0">
              <a:latin typeface="Helvetica" panose="020B0604020202020204" pitchFamily="34" charset="0"/>
              <a:cs typeface="Helvetica"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b="1" dirty="0">
                <a:latin typeface="Helvetica" panose="020B0604020202020204" pitchFamily="34" charset="0"/>
                <a:cs typeface="Helvetica" panose="020B0604020202020204" pitchFamily="34" charset="0"/>
              </a:rPr>
              <a:t>Thank you</a:t>
            </a:r>
            <a:endParaRPr lang="en-US" sz="6000" b="1" dirty="0">
              <a:latin typeface="Helvetica" panose="020B0604020202020204" pitchFamily="34" charset="0"/>
              <a:cs typeface="Helvetica"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latin typeface="Helvetica" panose="020B0604020202020204" pitchFamily="34" charset="0"/>
                <a:cs typeface="Helvetica" panose="020B0604020202020204" pitchFamily="34" charset="0"/>
              </a:rPr>
              <a:t>The dataset</a:t>
            </a:r>
            <a:endParaRPr lang="en-US" sz="5400" dirty="0">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685802" y="2142067"/>
            <a:ext cx="4533180" cy="3649133"/>
          </a:xfrm>
        </p:spPr>
        <p:txBody>
          <a:bodyPr>
            <a:normAutofit/>
          </a:bodyPr>
          <a:lstStyle/>
          <a:p>
            <a:pPr marL="0" indent="0">
              <a:buNone/>
            </a:pPr>
            <a:r>
              <a:rPr lang="en-US" sz="2000" dirty="0">
                <a:latin typeface="Helvetica" panose="020B0604020202020204" pitchFamily="34" charset="0"/>
                <a:cs typeface="Helvetica" panose="020B0604020202020204" pitchFamily="34" charset="0"/>
              </a:rPr>
              <a:t>The data contains 18,495 entries with the following columns available:</a:t>
            </a:r>
            <a:endParaRPr lang="en-US" sz="2000" dirty="0">
              <a:latin typeface="Helvetica" panose="020B0604020202020204" pitchFamily="34" charset="0"/>
              <a:cs typeface="Helvetica" panose="020B0604020202020204" pitchFamily="34" charset="0"/>
            </a:endParaRPr>
          </a:p>
        </p:txBody>
      </p:sp>
      <p:pic>
        <p:nvPicPr>
          <p:cNvPr id="6" name="Picture 5"/>
          <p:cNvPicPr>
            <a:picLocks noChangeAspect="1"/>
          </p:cNvPicPr>
          <p:nvPr/>
        </p:nvPicPr>
        <p:blipFill>
          <a:blip r:embed="rId1"/>
          <a:stretch>
            <a:fillRect/>
          </a:stretch>
        </p:blipFill>
        <p:spPr>
          <a:xfrm>
            <a:off x="6869479" y="911322"/>
            <a:ext cx="4334230" cy="503535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latin typeface="Helvetica" panose="020B0604020202020204" pitchFamily="34" charset="0"/>
                <a:cs typeface="Helvetica" panose="020B0604020202020204" pitchFamily="34" charset="0"/>
              </a:rPr>
              <a:t>Missing Values</a:t>
            </a:r>
            <a:endParaRPr lang="en-US" sz="5400" dirty="0">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685802" y="2142067"/>
            <a:ext cx="4533180" cy="3649133"/>
          </a:xfrm>
        </p:spPr>
        <p:txBody>
          <a:bodyPr>
            <a:normAutofit/>
          </a:bodyPr>
          <a:lstStyle/>
          <a:p>
            <a:pPr marL="0" indent="0">
              <a:buNone/>
            </a:pPr>
            <a:r>
              <a:rPr lang="en-US" sz="2000" dirty="0">
                <a:latin typeface="Helvetica" panose="020B0604020202020204" pitchFamily="34" charset="0"/>
                <a:cs typeface="Helvetica" panose="020B0604020202020204" pitchFamily="34" charset="0"/>
              </a:rPr>
              <a:t>As seen in the previous table, the number of  non-null values is inconsistent in the columns, meaning the dataset needs to be cleaned and reformatted</a:t>
            </a:r>
            <a:endParaRPr lang="en-US" sz="2000" dirty="0">
              <a:latin typeface="Helvetica" panose="020B0604020202020204" pitchFamily="34" charset="0"/>
              <a:cs typeface="Helvetica" panose="020B0604020202020204" pitchFamily="34" charset="0"/>
            </a:endParaRPr>
          </a:p>
        </p:txBody>
      </p:sp>
      <p:pic>
        <p:nvPicPr>
          <p:cNvPr id="4" name="Picture 3"/>
          <p:cNvPicPr>
            <a:picLocks noChangeAspect="1"/>
          </p:cNvPicPr>
          <p:nvPr/>
        </p:nvPicPr>
        <p:blipFill>
          <a:blip r:embed="rId1"/>
          <a:stretch>
            <a:fillRect/>
          </a:stretch>
        </p:blipFill>
        <p:spPr>
          <a:xfrm>
            <a:off x="7893015" y="1337733"/>
            <a:ext cx="2924211" cy="4783847"/>
          </a:xfrm>
          <a:prstGeom prst="rect">
            <a:avLst/>
          </a:prstGeom>
        </p:spPr>
      </p:pic>
      <p:sp>
        <p:nvSpPr>
          <p:cNvPr id="5" name="Content Placeholder 2"/>
          <p:cNvSpPr txBox="1"/>
          <p:nvPr/>
        </p:nvSpPr>
        <p:spPr>
          <a:xfrm>
            <a:off x="6842285" y="609600"/>
            <a:ext cx="5025669" cy="744387"/>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panose="020B0604020202020204"/>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panose="020B0604020202020204"/>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panose="020B0604020202020204"/>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9pPr>
          </a:lstStyle>
          <a:p>
            <a:pPr marL="0" indent="0">
              <a:buFont typeface="Arial" panose="020B0604020202020204"/>
              <a:buNone/>
            </a:pPr>
            <a:r>
              <a:rPr lang="en-US" sz="2000" u="sng" dirty="0">
                <a:latin typeface="Helvetica" panose="020B0604020202020204" pitchFamily="34" charset="0"/>
                <a:cs typeface="Helvetica" panose="020B0604020202020204" pitchFamily="34" charset="0"/>
              </a:rPr>
              <a:t>Number of Missing Values in each Column</a:t>
            </a:r>
            <a:endParaRPr lang="en-US" sz="2000" u="sng" dirty="0">
              <a:latin typeface="Helvetica" panose="020B0604020202020204" pitchFamily="34" charset="0"/>
              <a:cs typeface="Helvetica"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dirty="0">
                <a:latin typeface="Helvetica" panose="020B0604020202020204" pitchFamily="34" charset="0"/>
                <a:cs typeface="Helvetica" panose="020B0604020202020204" pitchFamily="34" charset="0"/>
              </a:rPr>
              <a:t>Removal of missing values</a:t>
            </a:r>
            <a:endParaRPr lang="en-US" sz="5400" dirty="0">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685800" y="2141855"/>
            <a:ext cx="8214995" cy="3649345"/>
          </a:xfrm>
        </p:spPr>
        <p:txBody>
          <a:bodyPr>
            <a:normAutofit/>
          </a:bodyPr>
          <a:lstStyle/>
          <a:p>
            <a:pPr marL="0" indent="0">
              <a:buNone/>
            </a:pPr>
            <a:r>
              <a:rPr lang="en-US" sz="2000" dirty="0">
                <a:latin typeface="Helvetica" panose="020B0604020202020204" pitchFamily="34" charset="0"/>
                <a:cs typeface="Helvetica" panose="020B0604020202020204" pitchFamily="34" charset="0"/>
              </a:rPr>
              <a:t>The easiest way to clean the data is to remove all the rows with null values if it does not affect the dataset too much. However, as seen here, we are only left with 40 entries if all null values are removed so this is not a reasonable method of cleaning the data</a:t>
            </a:r>
            <a:endParaRPr lang="en-US" sz="2000" dirty="0">
              <a:latin typeface="Helvetica" panose="020B0604020202020204" pitchFamily="34" charset="0"/>
              <a:cs typeface="Helvetica"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IN" dirty="0">
                <a:sym typeface="+mn-ea"/>
              </a:rPr>
              <a:t>Missing Values Strategy:</a:t>
            </a:r>
            <a:br>
              <a:rPr lang="en-IN" dirty="0">
                <a:sym typeface="+mn-ea"/>
              </a:rPr>
            </a:br>
            <a:br>
              <a:rPr lang="en-IN" dirty="0">
                <a:sym typeface="+mn-ea"/>
              </a:rPr>
            </a:br>
            <a:r>
              <a:rPr lang="en-IN" dirty="0">
                <a:sym typeface="+mn-ea"/>
              </a:rPr>
              <a:t>Drop All Values:  --Not Possible</a:t>
            </a:r>
            <a:endParaRPr lang="en-US"/>
          </a:p>
        </p:txBody>
      </p:sp>
      <p:pic>
        <p:nvPicPr>
          <p:cNvPr id="8" name="Content Placeholder 7"/>
          <p:cNvPicPr>
            <a:picLocks noGrp="1" noChangeAspect="1"/>
          </p:cNvPicPr>
          <p:nvPr>
            <p:ph idx="1"/>
          </p:nvPr>
        </p:nvPicPr>
        <p:blipFill>
          <a:blip r:embed="rId1"/>
          <a:stretch>
            <a:fillRect/>
          </a:stretch>
        </p:blipFill>
        <p:spPr>
          <a:xfrm>
            <a:off x="766445" y="2239010"/>
            <a:ext cx="4950460" cy="3649345"/>
          </a:xfrm>
          <a:prstGeom prst="rect">
            <a:avLst/>
          </a:prstGeom>
        </p:spPr>
      </p:pic>
      <p:pic>
        <p:nvPicPr>
          <p:cNvPr id="10" name="Picture 9"/>
          <p:cNvPicPr>
            <a:picLocks noChangeAspect="1"/>
          </p:cNvPicPr>
          <p:nvPr/>
        </p:nvPicPr>
        <p:blipFill>
          <a:blip r:embed="rId2"/>
          <a:stretch>
            <a:fillRect/>
          </a:stretch>
        </p:blipFill>
        <p:spPr>
          <a:xfrm>
            <a:off x="6182995" y="2239010"/>
            <a:ext cx="4557395" cy="364934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4800">
                <a:latin typeface="Helvetica" panose="020B0604020202020204" pitchFamily="34" charset="0"/>
                <a:cs typeface="Helvetica" panose="020B0604020202020204" pitchFamily="34" charset="0"/>
              </a:rPr>
              <a:t>Feature Engineering</a:t>
            </a:r>
            <a:r>
              <a:rPr lang="en-IN" altLang="en-US"/>
              <a:t>:</a:t>
            </a:r>
            <a:endParaRPr lang="en-IN" altLang="en-US"/>
          </a:p>
        </p:txBody>
      </p:sp>
      <p:sp>
        <p:nvSpPr>
          <p:cNvPr id="3" name="Content Placeholder 2"/>
          <p:cNvSpPr>
            <a:spLocks noGrp="1"/>
          </p:cNvSpPr>
          <p:nvPr>
            <p:ph idx="1"/>
          </p:nvPr>
        </p:nvSpPr>
        <p:spPr>
          <a:xfrm>
            <a:off x="685800" y="2141855"/>
            <a:ext cx="10131425" cy="1864360"/>
          </a:xfrm>
        </p:spPr>
        <p:txBody>
          <a:bodyPr/>
          <a:p>
            <a:r>
              <a:rPr lang="en-US" sz="2000" dirty="0">
                <a:latin typeface="Helvetica" panose="020B0604020202020204" pitchFamily="34" charset="0"/>
                <a:cs typeface="Helvetica" panose="020B0604020202020204" pitchFamily="34" charset="0"/>
                <a:sym typeface="+mn-ea"/>
              </a:rPr>
              <a:t>we uses a lambda function (</a:t>
            </a:r>
            <a:r>
              <a:rPr lang="en-US" sz="2000" dirty="0" err="1">
                <a:latin typeface="Helvetica" panose="020B0604020202020204" pitchFamily="34" charset="0"/>
                <a:cs typeface="Helvetica" panose="020B0604020202020204" pitchFamily="34" charset="0"/>
                <a:sym typeface="+mn-ea"/>
              </a:rPr>
              <a:t>Anonymus</a:t>
            </a:r>
            <a:r>
              <a:rPr lang="en-US" sz="2000" dirty="0">
                <a:latin typeface="Helvetica" panose="020B0604020202020204" pitchFamily="34" charset="0"/>
                <a:cs typeface="Helvetica" panose="020B0604020202020204" pitchFamily="34" charset="0"/>
                <a:sym typeface="+mn-ea"/>
              </a:rPr>
              <a:t> Function)to count the number of string 'columns' by splitting the string at ','. If 'columns' is not empty, it calculates the length; otherwise, it sets 'columns' to 0.</a:t>
            </a:r>
            <a:endParaRPr lang="en-US" sz="2000" dirty="0">
              <a:latin typeface="Helvetica" panose="020B0604020202020204" pitchFamily="34" charset="0"/>
              <a:cs typeface="Helvetica" panose="020B0604020202020204" pitchFamily="34" charset="0"/>
            </a:endParaRPr>
          </a:p>
          <a:p>
            <a:r>
              <a:rPr lang="en-US" sz="2000" dirty="0">
                <a:latin typeface="Helvetica" panose="020B0604020202020204" pitchFamily="34" charset="0"/>
                <a:cs typeface="Helvetica" panose="020B0604020202020204" pitchFamily="34" charset="0"/>
                <a:sym typeface="+mn-ea"/>
              </a:rPr>
              <a:t>Advantages: Strings are converted into the integers</a:t>
            </a:r>
            <a:endParaRPr lang="en-IN" sz="2000" dirty="0">
              <a:latin typeface="Helvetica" panose="020B0604020202020204" pitchFamily="34" charset="0"/>
              <a:cs typeface="Helvetica" panose="020B0604020202020204" pitchFamily="34" charset="0"/>
            </a:endParaRPr>
          </a:p>
          <a:p>
            <a:endParaRPr lang="en-US" sz="2000">
              <a:latin typeface="Helvetica" panose="020B0604020202020204" pitchFamily="34" charset="0"/>
              <a:cs typeface="Helvetica" panose="020B0604020202020204" pitchFamily="34" charset="0"/>
            </a:endParaRPr>
          </a:p>
        </p:txBody>
      </p:sp>
      <p:pic>
        <p:nvPicPr>
          <p:cNvPr id="5" name="Picture 4"/>
          <p:cNvPicPr>
            <a:picLocks noChangeAspect="1"/>
          </p:cNvPicPr>
          <p:nvPr/>
        </p:nvPicPr>
        <p:blipFill>
          <a:blip r:embed="rId1"/>
          <a:stretch>
            <a:fillRect/>
          </a:stretch>
        </p:blipFill>
        <p:spPr>
          <a:xfrm>
            <a:off x="793115" y="3916045"/>
            <a:ext cx="10462260" cy="25755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altLang="en-US" sz="5400" dirty="0">
                <a:latin typeface="Helvetica" panose="020B0604020202020204" pitchFamily="34" charset="0"/>
                <a:cs typeface="Helvetica" panose="020B0604020202020204" pitchFamily="34" charset="0"/>
              </a:rPr>
              <a:t>Removal of missing values:</a:t>
            </a:r>
            <a:br>
              <a:rPr lang="en-IN" altLang="en-US" sz="5400" dirty="0">
                <a:latin typeface="Helvetica" panose="020B0604020202020204" pitchFamily="34" charset="0"/>
                <a:cs typeface="Helvetica" panose="020B0604020202020204" pitchFamily="34" charset="0"/>
              </a:rPr>
            </a:br>
            <a:r>
              <a:rPr lang="en-IN" altLang="en-US" sz="2000" dirty="0">
                <a:latin typeface="Helvetica" panose="020B0604020202020204" pitchFamily="34" charset="0"/>
                <a:cs typeface="Helvetica" panose="020B0604020202020204" pitchFamily="34" charset="0"/>
              </a:rPr>
              <a:t>strategy-2 removing the unwanted columns:</a:t>
            </a:r>
            <a:endParaRPr lang="en-IN" altLang="en-US" sz="2000" dirty="0">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685801" y="2142067"/>
            <a:ext cx="5687289" cy="4360333"/>
          </a:xfrm>
        </p:spPr>
        <p:txBody>
          <a:bodyPr>
            <a:normAutofit fontScale="85000" lnSpcReduction="10000"/>
          </a:bodyPr>
          <a:lstStyle/>
          <a:p>
            <a:r>
              <a:rPr lang="en-US" dirty="0">
                <a:latin typeface="Helvetica" panose="020B0604020202020204" pitchFamily="34" charset="0"/>
                <a:cs typeface="Helvetica" panose="020B0604020202020204" pitchFamily="34" charset="0"/>
              </a:rPr>
              <a:t>‘</a:t>
            </a:r>
            <a:r>
              <a:rPr lang="en-US" dirty="0" err="1">
                <a:latin typeface="Helvetica" panose="020B0604020202020204" pitchFamily="34" charset="0"/>
                <a:cs typeface="Helvetica" panose="020B0604020202020204" pitchFamily="34" charset="0"/>
              </a:rPr>
              <a:t>Japanese_name</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End_year</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Content_Warning</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Related_Mange</a:t>
            </a:r>
            <a:r>
              <a:rPr lang="en-US" dirty="0">
                <a:latin typeface="Helvetica" panose="020B0604020202020204" pitchFamily="34" charset="0"/>
                <a:cs typeface="Helvetica" panose="020B0604020202020204" pitchFamily="34" charset="0"/>
              </a:rPr>
              <a:t>’ were removed due to more than 50% of the columns being null values and are not relevant to our current analysis</a:t>
            </a:r>
            <a:endParaRPr lang="en-US" dirty="0">
              <a:latin typeface="Helvetica" panose="020B0604020202020204" pitchFamily="34" charset="0"/>
              <a:cs typeface="Helvetica" panose="020B0604020202020204" pitchFamily="34" charset="0"/>
            </a:endParaRPr>
          </a:p>
          <a:p>
            <a:endParaRPr lang="en-US" dirty="0">
              <a:latin typeface="Helvetica" panose="020B0604020202020204" pitchFamily="34" charset="0"/>
              <a:cs typeface="Helvetica" panose="020B0604020202020204" pitchFamily="34" charset="0"/>
            </a:endParaRPr>
          </a:p>
          <a:p>
            <a:r>
              <a:rPr lang="en-US" dirty="0">
                <a:latin typeface="Helvetica" panose="020B0604020202020204" pitchFamily="34" charset="0"/>
                <a:cs typeface="Helvetica" panose="020B0604020202020204" pitchFamily="34" charset="0"/>
              </a:rPr>
              <a:t>Unnecessary spaces were removed from ‘Type’</a:t>
            </a:r>
            <a:endParaRPr lang="en-US" dirty="0">
              <a:latin typeface="Helvetica" panose="020B0604020202020204" pitchFamily="34" charset="0"/>
              <a:cs typeface="Helvetica" panose="020B0604020202020204" pitchFamily="34" charset="0"/>
            </a:endParaRPr>
          </a:p>
          <a:p>
            <a:endParaRPr lang="en-US" dirty="0">
              <a:latin typeface="Helvetica" panose="020B0604020202020204" pitchFamily="34" charset="0"/>
              <a:cs typeface="Helvetica" panose="020B0604020202020204" pitchFamily="34" charset="0"/>
            </a:endParaRPr>
          </a:p>
          <a:p>
            <a:r>
              <a:rPr lang="en-US" dirty="0">
                <a:latin typeface="Helvetica" panose="020B0604020202020204" pitchFamily="34" charset="0"/>
                <a:cs typeface="Helvetica" panose="020B0604020202020204" pitchFamily="34" charset="0"/>
              </a:rPr>
              <a:t>Count columns were created for ‘</a:t>
            </a:r>
            <a:r>
              <a:rPr lang="en-US" dirty="0" err="1">
                <a:latin typeface="Helvetica" panose="020B0604020202020204" pitchFamily="34" charset="0"/>
                <a:cs typeface="Helvetica" panose="020B0604020202020204" pitchFamily="34" charset="0"/>
              </a:rPr>
              <a:t>Voice_actors</a:t>
            </a:r>
            <a:r>
              <a:rPr lang="en-US" dirty="0">
                <a:latin typeface="Helvetica" panose="020B0604020202020204" pitchFamily="34" charset="0"/>
                <a:cs typeface="Helvetica" panose="020B0604020202020204" pitchFamily="34" charset="0"/>
              </a:rPr>
              <a:t>’, ‘staff’,‘</a:t>
            </a:r>
            <a:r>
              <a:rPr lang="en-US" dirty="0" err="1">
                <a:latin typeface="Helvetica" panose="020B0604020202020204" pitchFamily="34" charset="0"/>
                <a:cs typeface="Helvetica" panose="020B0604020202020204" pitchFamily="34" charset="0"/>
              </a:rPr>
              <a:t>Related_anime</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Related_Mange</a:t>
            </a:r>
            <a:r>
              <a:rPr lang="en-US" dirty="0">
                <a:latin typeface="Helvetica" panose="020B0604020202020204" pitchFamily="34" charset="0"/>
                <a:cs typeface="Helvetica" panose="020B0604020202020204" pitchFamily="34" charset="0"/>
              </a:rPr>
              <a:t>’, and ‘Tags’</a:t>
            </a:r>
            <a:endParaRPr lang="en-US" dirty="0">
              <a:latin typeface="Helvetica" panose="020B0604020202020204" pitchFamily="34" charset="0"/>
              <a:cs typeface="Helvetica" panose="020B0604020202020204" pitchFamily="34" charset="0"/>
            </a:endParaRPr>
          </a:p>
          <a:p>
            <a:pPr lvl="1"/>
            <a:r>
              <a:rPr lang="en-US" dirty="0">
                <a:latin typeface="Helvetica" panose="020B0604020202020204" pitchFamily="34" charset="0"/>
                <a:cs typeface="Helvetica" panose="020B0604020202020204" pitchFamily="34" charset="0"/>
              </a:rPr>
              <a:t>the original columns were then removed </a:t>
            </a:r>
            <a:endParaRPr lang="en-US" dirty="0">
              <a:latin typeface="Helvetica" panose="020B0604020202020204" pitchFamily="34" charset="0"/>
              <a:cs typeface="Helvetica" panose="020B0604020202020204" pitchFamily="34" charset="0"/>
            </a:endParaRPr>
          </a:p>
          <a:p>
            <a:pPr lvl="1"/>
            <a:r>
              <a:rPr lang="en-US" dirty="0">
                <a:latin typeface="Helvetica" panose="020B0604020202020204" pitchFamily="34" charset="0"/>
                <a:cs typeface="Helvetica" panose="020B0604020202020204" pitchFamily="34" charset="0"/>
              </a:rPr>
              <a:t>This creates columns based on integers instead of strings</a:t>
            </a:r>
            <a:endParaRPr lang="en-US" dirty="0">
              <a:latin typeface="Helvetica" panose="020B0604020202020204" pitchFamily="34" charset="0"/>
              <a:cs typeface="Helvetica" panose="020B0604020202020204" pitchFamily="34" charset="0"/>
            </a:endParaRPr>
          </a:p>
          <a:p>
            <a:endParaRPr lang="en-US" dirty="0">
              <a:latin typeface="Helvetica" panose="020B0604020202020204" pitchFamily="34" charset="0"/>
              <a:cs typeface="Helvetica" panose="020B0604020202020204" pitchFamily="34" charset="0"/>
            </a:endParaRPr>
          </a:p>
          <a:p>
            <a:r>
              <a:rPr lang="en-US" dirty="0">
                <a:latin typeface="Helvetica" panose="020B0604020202020204" pitchFamily="34" charset="0"/>
                <a:cs typeface="Helvetica" panose="020B0604020202020204" pitchFamily="34" charset="0"/>
              </a:rPr>
              <a:t>‘</a:t>
            </a:r>
            <a:r>
              <a:rPr lang="en-US" dirty="0" err="1">
                <a:latin typeface="Helvetica" panose="020B0604020202020204" pitchFamily="34" charset="0"/>
                <a:cs typeface="Helvetica" panose="020B0604020202020204" pitchFamily="34" charset="0"/>
              </a:rPr>
              <a:t>Related_anime</a:t>
            </a:r>
            <a:r>
              <a:rPr lang="en-US" dirty="0">
                <a:latin typeface="Helvetica" panose="020B0604020202020204" pitchFamily="34" charset="0"/>
                <a:cs typeface="Helvetica" panose="020B0604020202020204" pitchFamily="34" charset="0"/>
              </a:rPr>
              <a:t>’ and ‘</a:t>
            </a:r>
            <a:r>
              <a:rPr lang="en-US" dirty="0" err="1">
                <a:latin typeface="Helvetica" panose="020B0604020202020204" pitchFamily="34" charset="0"/>
                <a:cs typeface="Helvetica" panose="020B0604020202020204" pitchFamily="34" charset="0"/>
              </a:rPr>
              <a:t>Related_Mange</a:t>
            </a:r>
            <a:r>
              <a:rPr lang="en-US" dirty="0">
                <a:latin typeface="Helvetica" panose="020B0604020202020204" pitchFamily="34" charset="0"/>
                <a:cs typeface="Helvetica" panose="020B0604020202020204" pitchFamily="34" charset="0"/>
              </a:rPr>
              <a:t>’ counts were also added together to create a ‘</a:t>
            </a:r>
            <a:r>
              <a:rPr lang="en-US" dirty="0" err="1">
                <a:latin typeface="Helvetica" panose="020B0604020202020204" pitchFamily="34" charset="0"/>
                <a:cs typeface="Helvetica" panose="020B0604020202020204" pitchFamily="34" charset="0"/>
              </a:rPr>
              <a:t>rel_media_count</a:t>
            </a:r>
            <a:r>
              <a:rPr lang="en-US" dirty="0">
                <a:latin typeface="Helvetica" panose="020B0604020202020204" pitchFamily="34" charset="0"/>
                <a:cs typeface="Helvetica" panose="020B0604020202020204" pitchFamily="34" charset="0"/>
              </a:rPr>
              <a:t>’ column</a:t>
            </a:r>
            <a:endParaRPr lang="en-US" dirty="0">
              <a:latin typeface="Helvetica" panose="020B0604020202020204" pitchFamily="34" charset="0"/>
              <a:cs typeface="Helvetica" panose="020B0604020202020204" pitchFamily="34" charset="0"/>
            </a:endParaRPr>
          </a:p>
          <a:p>
            <a:endParaRPr lang="en-US" dirty="0">
              <a:latin typeface="Helvetica" panose="020B0604020202020204" pitchFamily="34" charset="0"/>
              <a:cs typeface="Helvetica" panose="020B0604020202020204" pitchFamily="34" charset="0"/>
            </a:endParaRPr>
          </a:p>
        </p:txBody>
      </p:sp>
      <p:pic>
        <p:nvPicPr>
          <p:cNvPr id="8" name="Picture 7"/>
          <p:cNvPicPr>
            <a:picLocks noChangeAspect="1"/>
          </p:cNvPicPr>
          <p:nvPr/>
        </p:nvPicPr>
        <p:blipFill>
          <a:blip r:embed="rId1"/>
          <a:stretch>
            <a:fillRect/>
          </a:stretch>
        </p:blipFill>
        <p:spPr>
          <a:xfrm>
            <a:off x="7436278" y="1723207"/>
            <a:ext cx="4069921" cy="4964409"/>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Planet">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Planet</Template>
  <TotalTime>0</TotalTime>
  <Words>6641</Words>
  <Application>WPS Presentation</Application>
  <PresentationFormat>Widescreen</PresentationFormat>
  <Paragraphs>170</Paragraphs>
  <Slides>30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30</vt:i4>
      </vt:variant>
    </vt:vector>
  </HeadingPairs>
  <TitlesOfParts>
    <vt:vector size="42" baseType="lpstr">
      <vt:lpstr>Arial</vt:lpstr>
      <vt:lpstr>SimSun</vt:lpstr>
      <vt:lpstr>Wingdings</vt:lpstr>
      <vt:lpstr>Arial</vt:lpstr>
      <vt:lpstr>Helvetica</vt:lpstr>
      <vt:lpstr>Microsoft YaHei</vt:lpstr>
      <vt:lpstr>Arial Unicode MS</vt:lpstr>
      <vt:lpstr>Calibri Light</vt:lpstr>
      <vt:lpstr>Calibri</vt:lpstr>
      <vt:lpstr>Times New Roman</vt:lpstr>
      <vt:lpstr>DengXian</vt:lpstr>
      <vt:lpstr>Planet</vt:lpstr>
      <vt:lpstr>Into the world of anime an exploration and analysis</vt:lpstr>
      <vt:lpstr>Outline</vt:lpstr>
      <vt:lpstr>What is anime?</vt:lpstr>
      <vt:lpstr>The dataset</vt:lpstr>
      <vt:lpstr>Missing Values</vt:lpstr>
      <vt:lpstr>Removal of missing values</vt:lpstr>
      <vt:lpstr>Missing Values Strategy:  Drop All Values:  --Not Possible</vt:lpstr>
      <vt:lpstr>PowerPoint 演示文稿</vt:lpstr>
      <vt:lpstr>Feature engineering</vt:lpstr>
      <vt:lpstr>Feature- Description</vt:lpstr>
      <vt:lpstr>Exploratory data analysis</vt:lpstr>
      <vt:lpstr>Anime Ratings</vt:lpstr>
      <vt:lpstr>Anime Release year</vt:lpstr>
      <vt:lpstr>Anime media type</vt:lpstr>
      <vt:lpstr>Top 15 anime studios</vt:lpstr>
      <vt:lpstr>Anime ratings by type</vt:lpstr>
      <vt:lpstr>Number of episodes</vt:lpstr>
      <vt:lpstr>Ratings by Season</vt:lpstr>
      <vt:lpstr>correlation</vt:lpstr>
      <vt:lpstr>Anime Type by top studios</vt:lpstr>
      <vt:lpstr>Smart Questions</vt:lpstr>
      <vt:lpstr>PowerPoint 演示文稿</vt:lpstr>
      <vt:lpstr>PowerPoint 演示文稿</vt:lpstr>
      <vt:lpstr>2. Can we predict the user ratings of anime based on the available information such as the studio, release season, and tags? What factors have the most significant impact on an anime's rating, and can we build a predictive model for anime popularity?</vt:lpstr>
      <vt:lpstr>Filling missing values</vt:lpstr>
      <vt:lpstr>Model</vt:lpstr>
      <vt:lpstr>Summary</vt:lpstr>
      <vt:lpstr>Conclusion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Into the world of anime an exploration and analysis of anime</dc:title>
  <dc:creator>Crystal Kao</dc:creator>
  <cp:lastModifiedBy>prani</cp:lastModifiedBy>
  <cp:revision>4</cp:revision>
  <dcterms:created xsi:type="dcterms:W3CDTF">2023-12-03T21:59:00Z</dcterms:created>
  <dcterms:modified xsi:type="dcterms:W3CDTF">2023-12-05T17:10:11Z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EE8720E68E954A9682CAA089EBA9B4DE_12</vt:lpwstr>
  </property>
  <property fmtid="{D5CDD505-2E9C-101B-9397-08002B2CF9AE}" pid="3" name="KSOProductBuildVer">
    <vt:lpwstr>1033-12.2.0.13359</vt:lpwstr>
  </property>
</Properties>
</file>