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2"/>
    <p:sldId id="258" r:id="rId3"/>
    <p:sldId id="260" r:id="rId4"/>
    <p:sldId id="263" r:id="rId5"/>
    <p:sldId id="264" r:id="rId6"/>
    <p:sldId id="287" r:id="rId7"/>
    <p:sldId id="265" r:id="rId8"/>
    <p:sldId id="289" r:id="rId9"/>
    <p:sldId id="267" r:id="rId10"/>
    <p:sldId id="266" r:id="rId11"/>
    <p:sldId id="268" r:id="rId12"/>
    <p:sldId id="269" r:id="rId13"/>
    <p:sldId id="270" r:id="rId14"/>
    <p:sldId id="271" r:id="rId15"/>
    <p:sldId id="272" r:id="rId16"/>
    <p:sldId id="275" r:id="rId17"/>
    <p:sldId id="273" r:id="rId18"/>
    <p:sldId id="276" r:id="rId19"/>
    <p:sldId id="314" r:id="rId20"/>
    <p:sldId id="315" r:id="rId21"/>
    <p:sldId id="279" r:id="rId22"/>
    <p:sldId id="280" r:id="rId23"/>
    <p:sldId id="317" r:id="rId24"/>
    <p:sldId id="318" r:id="rId25"/>
    <p:sldId id="319" r:id="rId26"/>
    <p:sldId id="283" r:id="rId27"/>
    <p:sldId id="259"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Kao" userId="83a127c155295ab2" providerId="LiveId" clId="{6906E337-28C4-4B18-B2FB-AAE96AD04828}"/>
    <pc:docChg chg="custSel delSld modSld">
      <pc:chgData name="Crystal Kao" userId="83a127c155295ab2" providerId="LiveId" clId="{6906E337-28C4-4B18-B2FB-AAE96AD04828}" dt="2023-12-09T02:23:53.274" v="85" actId="20577"/>
      <pc:docMkLst>
        <pc:docMk/>
      </pc:docMkLst>
      <pc:sldChg chg="modSp mod">
        <pc:chgData name="Crystal Kao" userId="83a127c155295ab2" providerId="LiveId" clId="{6906E337-28C4-4B18-B2FB-AAE96AD04828}" dt="2023-12-09T02:20:06.552" v="83" actId="20577"/>
        <pc:sldMkLst>
          <pc:docMk/>
          <pc:sldMk cId="0" sldId="271"/>
        </pc:sldMkLst>
        <pc:spChg chg="mod">
          <ac:chgData name="Crystal Kao" userId="83a127c155295ab2" providerId="LiveId" clId="{6906E337-28C4-4B18-B2FB-AAE96AD04828}" dt="2023-12-09T02:20:06.552" v="83" actId="20577"/>
          <ac:spMkLst>
            <pc:docMk/>
            <pc:sldMk cId="0" sldId="271"/>
            <ac:spMk id="3" creationId="{00000000-0000-0000-0000-000000000000}"/>
          </ac:spMkLst>
        </pc:spChg>
      </pc:sldChg>
      <pc:sldChg chg="del">
        <pc:chgData name="Crystal Kao" userId="83a127c155295ab2" providerId="LiveId" clId="{6906E337-28C4-4B18-B2FB-AAE96AD04828}" dt="2023-12-09T02:20:38.606" v="84" actId="47"/>
        <pc:sldMkLst>
          <pc:docMk/>
          <pc:sldMk cId="0" sldId="312"/>
        </pc:sldMkLst>
      </pc:sldChg>
      <pc:sldChg chg="addSp delSp modSp mod">
        <pc:chgData name="Crystal Kao" userId="83a127c155295ab2" providerId="LiveId" clId="{6906E337-28C4-4B18-B2FB-AAE96AD04828}" dt="2023-12-09T02:19:15.275" v="7" actId="1076"/>
        <pc:sldMkLst>
          <pc:docMk/>
          <pc:sldMk cId="0" sldId="314"/>
        </pc:sldMkLst>
        <pc:spChg chg="add del mod">
          <ac:chgData name="Crystal Kao" userId="83a127c155295ab2" providerId="LiveId" clId="{6906E337-28C4-4B18-B2FB-AAE96AD04828}" dt="2023-12-09T02:19:11.009" v="5" actId="22"/>
          <ac:spMkLst>
            <pc:docMk/>
            <pc:sldMk cId="0" sldId="314"/>
            <ac:spMk id="8" creationId="{6CEB3860-308A-DA4E-DFF8-C98D56CA988A}"/>
          </ac:spMkLst>
        </pc:spChg>
        <pc:picChg chg="del">
          <ac:chgData name="Crystal Kao" userId="83a127c155295ab2" providerId="LiveId" clId="{6906E337-28C4-4B18-B2FB-AAE96AD04828}" dt="2023-12-09T02:19:08.956" v="4" actId="478"/>
          <ac:picMkLst>
            <pc:docMk/>
            <pc:sldMk cId="0" sldId="314"/>
            <ac:picMk id="4" creationId="{00000000-0000-0000-0000-000000000000}"/>
          </ac:picMkLst>
        </pc:picChg>
        <pc:picChg chg="add mod">
          <ac:chgData name="Crystal Kao" userId="83a127c155295ab2" providerId="LiveId" clId="{6906E337-28C4-4B18-B2FB-AAE96AD04828}" dt="2023-12-09T02:18:53.089" v="3" actId="1076"/>
          <ac:picMkLst>
            <pc:docMk/>
            <pc:sldMk cId="0" sldId="314"/>
            <ac:picMk id="5" creationId="{B6B8F57B-F8DE-E78C-E45E-9555F65FF248}"/>
          </ac:picMkLst>
        </pc:picChg>
        <pc:picChg chg="del">
          <ac:chgData name="Crystal Kao" userId="83a127c155295ab2" providerId="LiveId" clId="{6906E337-28C4-4B18-B2FB-AAE96AD04828}" dt="2023-12-09T02:18:46.863" v="0" actId="478"/>
          <ac:picMkLst>
            <pc:docMk/>
            <pc:sldMk cId="0" sldId="314"/>
            <ac:picMk id="6" creationId="{00000000-0000-0000-0000-000000000000}"/>
          </ac:picMkLst>
        </pc:picChg>
        <pc:picChg chg="add mod ord">
          <ac:chgData name="Crystal Kao" userId="83a127c155295ab2" providerId="LiveId" clId="{6906E337-28C4-4B18-B2FB-AAE96AD04828}" dt="2023-12-09T02:19:15.275" v="7" actId="1076"/>
          <ac:picMkLst>
            <pc:docMk/>
            <pc:sldMk cId="0" sldId="314"/>
            <ac:picMk id="10" creationId="{BE8ACF37-2983-FB23-32DA-4A16C7CA17F6}"/>
          </ac:picMkLst>
        </pc:picChg>
      </pc:sldChg>
      <pc:sldChg chg="modSp mod">
        <pc:chgData name="Crystal Kao" userId="83a127c155295ab2" providerId="LiveId" clId="{6906E337-28C4-4B18-B2FB-AAE96AD04828}" dt="2023-12-09T02:23:53.274" v="85" actId="20577"/>
        <pc:sldMkLst>
          <pc:docMk/>
          <pc:sldMk cId="0" sldId="315"/>
        </pc:sldMkLst>
        <pc:spChg chg="mod">
          <ac:chgData name="Crystal Kao" userId="83a127c155295ab2" providerId="LiveId" clId="{6906E337-28C4-4B18-B2FB-AAE96AD04828}" dt="2023-12-09T02:23:53.274" v="85" actId="20577"/>
          <ac:spMkLst>
            <pc:docMk/>
            <pc:sldMk cId="0" sldId="31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A4FCA09-A334-4A38-8A78-E51DCD588AB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9A8DD2-C443-44AD-85B3-4CE72B962C5F}"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A8DD2-C443-44AD-85B3-4CE72B962C5F}" type="datetimeFigureOut">
              <a:rPr lang="en-US" smtClean="0"/>
              <a:t>12/8/2023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FCA09-A334-4A38-8A78-E51DCD588AB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46000">
              <a:schemeClr val="accent1">
                <a:lumMod val="95000"/>
                <a:lumOff val="5000"/>
              </a:schemeClr>
            </a:gs>
            <a:gs pos="100000">
              <a:schemeClr val="bg2">
                <a:lumMod val="7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202B34-7F48-8A9C-F0F3-207EFCA432DA}"/>
              </a:ext>
            </a:extLst>
          </p:cNvPr>
          <p:cNvSpPr txBox="1"/>
          <p:nvPr/>
        </p:nvSpPr>
        <p:spPr>
          <a:xfrm>
            <a:off x="3253739" y="608752"/>
            <a:ext cx="6172201" cy="1631216"/>
          </a:xfrm>
          <a:prstGeom prst="rect">
            <a:avLst/>
          </a:prstGeom>
          <a:noFill/>
        </p:spPr>
        <p:txBody>
          <a:bodyPr wrap="square" rtlCol="0">
            <a:spAutoFit/>
          </a:bodyPr>
          <a:lstStyle/>
          <a:p>
            <a:pPr algn="ctr"/>
            <a:r>
              <a:rPr lang="en-IN" sz="3600" b="1" dirty="0">
                <a:solidFill>
                  <a:schemeClr val="tx1">
                    <a:lumMod val="85000"/>
                    <a:lumOff val="15000"/>
                  </a:schemeClr>
                </a:solidFill>
                <a:latin typeface="Bangers" panose="00000500000000000000" pitchFamily="2" charset="0"/>
              </a:rPr>
              <a:t>INTO THE WORLD OF ANIME</a:t>
            </a:r>
          </a:p>
          <a:p>
            <a:pPr algn="ctr"/>
            <a:r>
              <a:rPr lang="en-US" sz="2800" dirty="0">
                <a:solidFill>
                  <a:schemeClr val="tx1">
                    <a:lumMod val="85000"/>
                    <a:lumOff val="15000"/>
                  </a:schemeClr>
                </a:solidFill>
                <a:latin typeface="Bangers" panose="00000500000000000000" pitchFamily="2" charset="0"/>
              </a:rPr>
              <a:t>Predictive Analysis of Anime Ratings</a:t>
            </a:r>
            <a:endParaRPr lang="en-IN" sz="2800" dirty="0">
              <a:solidFill>
                <a:schemeClr val="tx1">
                  <a:lumMod val="85000"/>
                  <a:lumOff val="15000"/>
                </a:schemeClr>
              </a:solidFill>
              <a:latin typeface="Bangers" panose="00000500000000000000" pitchFamily="2" charset="0"/>
            </a:endParaRPr>
          </a:p>
        </p:txBody>
      </p:sp>
      <p:sp>
        <p:nvSpPr>
          <p:cNvPr id="5" name="TextBox 4">
            <a:extLst>
              <a:ext uri="{FF2B5EF4-FFF2-40B4-BE49-F238E27FC236}">
                <a16:creationId xmlns:a16="http://schemas.microsoft.com/office/drawing/2014/main" id="{5C73F3C2-F206-C8D0-F62A-2B243891E725}"/>
              </a:ext>
            </a:extLst>
          </p:cNvPr>
          <p:cNvSpPr txBox="1"/>
          <p:nvPr/>
        </p:nvSpPr>
        <p:spPr>
          <a:xfrm>
            <a:off x="1941464" y="2668677"/>
            <a:ext cx="8390438" cy="338554"/>
          </a:xfrm>
          <a:prstGeom prst="rect">
            <a:avLst/>
          </a:prstGeom>
          <a:noFill/>
        </p:spPr>
        <p:txBody>
          <a:bodyPr wrap="none" rtlCol="0">
            <a:spAutoFit/>
          </a:bodyPr>
          <a:lstStyle/>
          <a:p>
            <a:pPr algn="ctr"/>
            <a:r>
              <a:rPr lang="en-IN" sz="1600" spc="300" dirty="0">
                <a:latin typeface="Bangers" panose="00000500000000000000" pitchFamily="2" charset="0"/>
              </a:rPr>
              <a:t>TEAM 4: </a:t>
            </a:r>
            <a:r>
              <a:rPr lang="en-US" sz="1600" spc="300" dirty="0">
                <a:latin typeface="Bangers" panose="00000500000000000000" pitchFamily="2" charset="0"/>
              </a:rPr>
              <a:t>Crystal Kao, </a:t>
            </a:r>
            <a:r>
              <a:rPr lang="en-US" sz="1600" spc="300" dirty="0" err="1">
                <a:latin typeface="Bangers" panose="00000500000000000000" pitchFamily="2" charset="0"/>
              </a:rPr>
              <a:t>Pranideep</a:t>
            </a:r>
            <a:r>
              <a:rPr lang="en-US" sz="1600" spc="300" dirty="0">
                <a:latin typeface="Bangers" panose="00000500000000000000" pitchFamily="2" charset="0"/>
              </a:rPr>
              <a:t> </a:t>
            </a:r>
            <a:r>
              <a:rPr lang="en-US" sz="1600" spc="300" dirty="0" err="1">
                <a:latin typeface="Bangers" panose="00000500000000000000" pitchFamily="2" charset="0"/>
              </a:rPr>
              <a:t>Meka</a:t>
            </a:r>
            <a:r>
              <a:rPr lang="en-US" sz="1600" spc="300" dirty="0">
                <a:latin typeface="Bangers" panose="00000500000000000000" pitchFamily="2" charset="0"/>
              </a:rPr>
              <a:t>, Swathi Murali Srinivasan</a:t>
            </a:r>
            <a:endParaRPr lang="en-IN" sz="1600" spc="300" dirty="0">
              <a:latin typeface="Bangers" panose="00000500000000000000" pitchFamily="2" charset="0"/>
            </a:endParaRPr>
          </a:p>
        </p:txBody>
      </p:sp>
      <p:pic>
        <p:nvPicPr>
          <p:cNvPr id="8" name="Picture 7" descr="A picture containing vector graphics&#10;&#10;Description automatically generated">
            <a:extLst>
              <a:ext uri="{FF2B5EF4-FFF2-40B4-BE49-F238E27FC236}">
                <a16:creationId xmlns:a16="http://schemas.microsoft.com/office/drawing/2014/main" id="{F80DABF1-A017-464C-381B-F69EA12B7C03}"/>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rot="790580">
            <a:off x="594088" y="1179340"/>
            <a:ext cx="2637064" cy="2256656"/>
          </a:xfrm>
          <a:prstGeom prst="rect">
            <a:avLst/>
          </a:prstGeom>
          <a:noFill/>
        </p:spPr>
      </p:pic>
      <p:pic>
        <p:nvPicPr>
          <p:cNvPr id="10" name="Picture 9">
            <a:extLst>
              <a:ext uri="{FF2B5EF4-FFF2-40B4-BE49-F238E27FC236}">
                <a16:creationId xmlns:a16="http://schemas.microsoft.com/office/drawing/2014/main" id="{200717E6-8956-7B76-BDCC-9BCCF96ED9E7}"/>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9275717" y="1013644"/>
            <a:ext cx="2252770" cy="1621378"/>
          </a:xfrm>
          <a:prstGeom prst="rect">
            <a:avLst/>
          </a:prstGeom>
          <a:noFill/>
        </p:spPr>
      </p:pic>
      <p:pic>
        <p:nvPicPr>
          <p:cNvPr id="86" name="Picture 85">
            <a:extLst>
              <a:ext uri="{FF2B5EF4-FFF2-40B4-BE49-F238E27FC236}">
                <a16:creationId xmlns:a16="http://schemas.microsoft.com/office/drawing/2014/main" id="{17DB76B6-1729-521A-E3E5-BAA17BF48562}"/>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40677" y="4504096"/>
            <a:ext cx="3147333" cy="2581267"/>
          </a:xfrm>
          <a:prstGeom prst="rect">
            <a:avLst/>
          </a:prstGeom>
        </p:spPr>
      </p:pic>
      <p:pic>
        <p:nvPicPr>
          <p:cNvPr id="90" name="Picture 89" descr="A picture containing text&#10;&#10;Description automatically generated">
            <a:extLst>
              <a:ext uri="{FF2B5EF4-FFF2-40B4-BE49-F238E27FC236}">
                <a16:creationId xmlns:a16="http://schemas.microsoft.com/office/drawing/2014/main" id="{FA07B14D-F594-8294-7149-8C94FC52C417}"/>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7712313" y="5602769"/>
            <a:ext cx="2619589" cy="1323438"/>
          </a:xfrm>
          <a:prstGeom prst="rect">
            <a:avLst/>
          </a:prstGeom>
        </p:spPr>
      </p:pic>
      <p:pic>
        <p:nvPicPr>
          <p:cNvPr id="82" name="Picture 81" descr="A picture containing toy, doll, vector graphics&#10;&#10;Description automatically generated">
            <a:extLst>
              <a:ext uri="{FF2B5EF4-FFF2-40B4-BE49-F238E27FC236}">
                <a16:creationId xmlns:a16="http://schemas.microsoft.com/office/drawing/2014/main" id="{FA928055-F7CE-D02E-5C7F-208BD48AF952}"/>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2475829" y="4075387"/>
            <a:ext cx="3147332" cy="3054764"/>
          </a:xfrm>
          <a:prstGeom prst="rect">
            <a:avLst/>
          </a:prstGeom>
        </p:spPr>
      </p:pic>
      <p:pic>
        <p:nvPicPr>
          <p:cNvPr id="84" name="Picture 83" descr="A person wearing a garment&#10;&#10;Description automatically generated with medium confidence">
            <a:extLst>
              <a:ext uri="{FF2B5EF4-FFF2-40B4-BE49-F238E27FC236}">
                <a16:creationId xmlns:a16="http://schemas.microsoft.com/office/drawing/2014/main" id="{D9C4AE40-F680-BD3E-BF87-EBEB200A1C79}"/>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tretch>
            <a:fillRect/>
          </a:stretch>
        </p:blipFill>
        <p:spPr>
          <a:xfrm>
            <a:off x="9155658" y="3627520"/>
            <a:ext cx="3036342" cy="3225326"/>
          </a:xfrm>
          <a:prstGeom prst="rect">
            <a:avLst/>
          </a:prstGeom>
        </p:spPr>
      </p:pic>
      <p:pic>
        <p:nvPicPr>
          <p:cNvPr id="88" name="Picture 87" descr="A cartoon of a person&#10;&#10;Description automatically generated with low confidence">
            <a:extLst>
              <a:ext uri="{FF2B5EF4-FFF2-40B4-BE49-F238E27FC236}">
                <a16:creationId xmlns:a16="http://schemas.microsoft.com/office/drawing/2014/main" id="{9CDC6121-9382-E8B8-E0C9-E4A89C8343ED}"/>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tretch>
            <a:fillRect/>
          </a:stretch>
        </p:blipFill>
        <p:spPr>
          <a:xfrm>
            <a:off x="4827631" y="3066947"/>
            <a:ext cx="4194476" cy="4063204"/>
          </a:xfrm>
          <a:prstGeom prst="rect">
            <a:avLst/>
          </a:prstGeom>
        </p:spPr>
      </p:pic>
    </p:spTree>
    <p:extLst>
      <p:ext uri="{BB962C8B-B14F-4D97-AF65-F5344CB8AC3E}">
        <p14:creationId xmlns:p14="http://schemas.microsoft.com/office/powerpoint/2010/main" val="233725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majority of anime tend to fall within the rating range of 3 to 4, indicating that only a small number of anime received exceptionally high ratings.</a:t>
            </a:r>
          </a:p>
          <a:p>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2"/>
          <a:stretch>
            <a:fillRect/>
          </a:stretch>
        </p:blipFill>
        <p:spPr>
          <a:xfrm>
            <a:off x="6395858" y="1933575"/>
            <a:ext cx="5438775" cy="4314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Release year</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were released within the last 10 to 15 years, which aligns with the significant growth observed in the manga and anime industry during the late 2010s </a:t>
            </a:r>
            <a:r>
              <a:rPr lang="en-US" sz="2000" dirty="0">
                <a:latin typeface="Helvetica" panose="020B0604020202020204" pitchFamily="34" charset="0"/>
                <a:cs typeface="Helvetica" panose="020B0604020202020204" pitchFamily="34" charset="0"/>
              </a:rPr>
              <a:t>(</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2"/>
          <a:stretch>
            <a:fillRect/>
          </a:stretch>
        </p:blipFill>
        <p:spPr>
          <a:xfrm>
            <a:off x="6317096" y="1933575"/>
            <a:ext cx="5524500" cy="4314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media type</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has the most anime shows available for viewing.</a:t>
            </a:r>
          </a:p>
        </p:txBody>
      </p:sp>
      <p:pic>
        <p:nvPicPr>
          <p:cNvPr id="6" name="Picture 5"/>
          <p:cNvPicPr>
            <a:picLocks noChangeAspect="1"/>
          </p:cNvPicPr>
          <p:nvPr/>
        </p:nvPicPr>
        <p:blipFill>
          <a:blip r:embed="rId2"/>
          <a:stretch>
            <a:fillRect/>
          </a:stretch>
        </p:blipFill>
        <p:spPr>
          <a:xfrm>
            <a:off x="6326331" y="1933575"/>
            <a:ext cx="5524500" cy="4314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Top 15 anime studios</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Toei Animation produces the most anime of any studio and the gap between first and second is over 200 anime</a:t>
            </a:r>
          </a:p>
          <a:p>
            <a:pPr marL="0" indent="0">
              <a:buNone/>
            </a:pPr>
            <a:endParaRPr lang="en-US" sz="2000" b="0" dirty="0">
              <a:effectLst/>
              <a:latin typeface="Helvetica" panose="020B0604020202020204" pitchFamily="34" charset="0"/>
              <a:cs typeface="Helvetica" panose="020B0604020202020204" pitchFamily="34" charset="0"/>
            </a:endParaRPr>
          </a:p>
          <a:p>
            <a:pPr marL="0" indent="0">
              <a:buNone/>
            </a:pPr>
            <a:r>
              <a:rPr lang="en-US" sz="2000" b="0" dirty="0">
                <a:effectLst/>
                <a:latin typeface="Helvetica" panose="020B0604020202020204" pitchFamily="34" charset="0"/>
                <a:cs typeface="Helvetica" panose="020B0604020202020204" pitchFamily="34" charset="0"/>
              </a:rPr>
              <a:t>Interestingly there's a Chinese animation studio in the top 15 animation studio list. Chinese anime, also known as </a:t>
            </a:r>
            <a:r>
              <a:rPr lang="en-US" sz="2000" b="0" dirty="0" err="1">
                <a:effectLst/>
                <a:latin typeface="Helvetica" panose="020B0604020202020204" pitchFamily="34" charset="0"/>
                <a:cs typeface="Helvetica" panose="020B0604020202020204" pitchFamily="34" charset="0"/>
              </a:rPr>
              <a:t>donghua</a:t>
            </a:r>
            <a:r>
              <a:rPr lang="en-US" sz="2000" b="0" dirty="0">
                <a:effectLst/>
                <a:latin typeface="Helvetica" panose="020B0604020202020204" pitchFamily="34" charset="0"/>
                <a:cs typeface="Helvetica" panose="020B0604020202020204" pitchFamily="34" charset="0"/>
              </a:rPr>
              <a:t>, has also become popular in recent years.</a:t>
            </a:r>
          </a:p>
        </p:txBody>
      </p:sp>
      <p:pic>
        <p:nvPicPr>
          <p:cNvPr id="8" name="Picture 7"/>
          <p:cNvPicPr>
            <a:picLocks noChangeAspect="1"/>
          </p:cNvPicPr>
          <p:nvPr/>
        </p:nvPicPr>
        <p:blipFill>
          <a:blip r:embed="rId2"/>
          <a:stretch>
            <a:fillRect/>
          </a:stretch>
        </p:blipFill>
        <p:spPr>
          <a:xfrm>
            <a:off x="6096000" y="2304511"/>
            <a:ext cx="5867131" cy="34697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 by type</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a:t>
            </a:r>
            <a:r>
              <a:rPr lang="en-US" sz="2000" dirty="0">
                <a:latin typeface="Helvetica" panose="020B0604020202020204" pitchFamily="34" charset="0"/>
                <a:cs typeface="Helvetica" panose="020B0604020202020204" pitchFamily="34" charset="0"/>
              </a:rPr>
              <a:t>had the </a:t>
            </a:r>
            <a:r>
              <a:rPr lang="en-US" sz="2000" b="0" dirty="0">
                <a:effectLst/>
                <a:latin typeface="Helvetica" panose="020B0604020202020204" pitchFamily="34" charset="0"/>
                <a:cs typeface="Helvetica" panose="020B0604020202020204" pitchFamily="34" charset="0"/>
              </a:rPr>
              <a:t>highest average rating with TV </a:t>
            </a:r>
            <a:r>
              <a:rPr lang="en-US" sz="2000" b="0" dirty="0" err="1">
                <a:effectLst/>
                <a:latin typeface="Helvetica" panose="020B0604020202020204" pitchFamily="34" charset="0"/>
                <a:cs typeface="Helvetica" panose="020B0604020202020204" pitchFamily="34" charset="0"/>
              </a:rPr>
              <a:t>Sp</a:t>
            </a:r>
            <a:r>
              <a:rPr lang="en-US" sz="2000" b="0" dirty="0">
                <a:effectLst/>
                <a:latin typeface="Helvetica" panose="020B0604020202020204" pitchFamily="34" charset="0"/>
                <a:cs typeface="Helvetica" panose="020B0604020202020204" pitchFamily="34" charset="0"/>
              </a:rPr>
              <a:t> (TV Specials) at a close second</a:t>
            </a:r>
          </a:p>
        </p:txBody>
      </p:sp>
      <p:pic>
        <p:nvPicPr>
          <p:cNvPr id="5" name="Picture 4"/>
          <p:cNvPicPr>
            <a:picLocks noChangeAspect="1"/>
          </p:cNvPicPr>
          <p:nvPr/>
        </p:nvPicPr>
        <p:blipFill>
          <a:blip r:embed="rId2"/>
          <a:stretch>
            <a:fillRect/>
          </a:stretch>
        </p:blipFill>
        <p:spPr>
          <a:xfrm>
            <a:off x="6432160" y="2004833"/>
            <a:ext cx="5400675"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Number of episodes</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with only one episode can be considered as movies since they typically have one episode. The next most common episode count is around 12, which is the average length for TV shows or Original Video Animations (OVA).</a:t>
            </a:r>
          </a:p>
        </p:txBody>
      </p:sp>
      <p:pic>
        <p:nvPicPr>
          <p:cNvPr id="6" name="Picture 5"/>
          <p:cNvPicPr>
            <a:picLocks noChangeAspect="1"/>
          </p:cNvPicPr>
          <p:nvPr/>
        </p:nvPicPr>
        <p:blipFill>
          <a:blip r:embed="rId2"/>
          <a:stretch>
            <a:fillRect/>
          </a:stretch>
        </p:blipFill>
        <p:spPr>
          <a:xfrm>
            <a:off x="6344369" y="2065867"/>
            <a:ext cx="5524500" cy="4314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Ratings by Season</a:t>
            </a: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Anime </a:t>
            </a:r>
            <a:r>
              <a:rPr lang="en-US" sz="2000" dirty="0">
                <a:latin typeface="Helvetica" panose="020B0604020202020204" pitchFamily="34" charset="0"/>
                <a:cs typeface="Helvetica" panose="020B0604020202020204" pitchFamily="34" charset="0"/>
              </a:rPr>
              <a:t>releases are often categorized by season. When looking at ratings by season, there does not seem to be much of a difference between the seasons as all of them have a mean rating of ~3.5.</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2"/>
          <a:stretch>
            <a:fillRect/>
          </a:stretch>
        </p:blipFill>
        <p:spPr>
          <a:xfrm>
            <a:off x="6397480" y="1943100"/>
            <a:ext cx="5400675" cy="4305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correlation</a:t>
            </a:r>
          </a:p>
        </p:txBody>
      </p:sp>
      <p:sp>
        <p:nvSpPr>
          <p:cNvPr id="3" name="Content Placeholder 2"/>
          <p:cNvSpPr>
            <a:spLocks noGrp="1"/>
          </p:cNvSpPr>
          <p:nvPr>
            <p:ph idx="1"/>
          </p:nvPr>
        </p:nvSpPr>
        <p:spPr>
          <a:xfrm>
            <a:off x="685802" y="2142067"/>
            <a:ext cx="5300124" cy="4360333"/>
          </a:xfrm>
        </p:spPr>
        <p:txBody>
          <a:bodyPr>
            <a:normAutofit fontScale="92500" lnSpcReduction="10000"/>
          </a:bodyPr>
          <a:lstStyle/>
          <a:p>
            <a:r>
              <a:rPr lang="en-US" sz="2000" b="0" dirty="0">
                <a:effectLst/>
                <a:latin typeface="Helvetica" panose="020B0604020202020204" pitchFamily="34" charset="0"/>
                <a:cs typeface="Helvetica" panose="020B0604020202020204" pitchFamily="34" charset="0"/>
              </a:rPr>
              <a:t>Rankings are created based on ratings so ignore that correlation. Also ignore the correlation between related media and related anime and manga because those fields make up related media.</a:t>
            </a: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There is an interestingly strong negative correlation between the number of voice actors and rank. </a:t>
            </a: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count of staff and voice actors have a relatively high correlation with each other. This makes sense since the more voice actors you have, the more staff you need.</a:t>
            </a:r>
          </a:p>
        </p:txBody>
      </p:sp>
      <p:pic>
        <p:nvPicPr>
          <p:cNvPr id="5" name="Picture 4"/>
          <p:cNvPicPr>
            <a:picLocks noChangeAspect="1"/>
          </p:cNvPicPr>
          <p:nvPr/>
        </p:nvPicPr>
        <p:blipFill>
          <a:blip r:embed="rId2"/>
          <a:stretch>
            <a:fillRect/>
          </a:stretch>
        </p:blipFill>
        <p:spPr>
          <a:xfrm>
            <a:off x="5985926" y="1723880"/>
            <a:ext cx="6057900" cy="4943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Anime Type by top studios</a:t>
            </a:r>
          </a:p>
        </p:txBody>
      </p:sp>
      <p:sp>
        <p:nvSpPr>
          <p:cNvPr id="3" name="Content Placeholder 2"/>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studios mostly produce TV shows (brown) and movies (orange).</a:t>
            </a:r>
          </a:p>
        </p:txBody>
      </p:sp>
      <p:pic>
        <p:nvPicPr>
          <p:cNvPr id="6" name="Picture 5"/>
          <p:cNvPicPr>
            <a:picLocks noChangeAspect="1"/>
          </p:cNvPicPr>
          <p:nvPr/>
        </p:nvPicPr>
        <p:blipFill>
          <a:blip r:embed="rId2"/>
          <a:stretch>
            <a:fillRect/>
          </a:stretch>
        </p:blipFill>
        <p:spPr>
          <a:xfrm>
            <a:off x="5755197" y="1933395"/>
            <a:ext cx="6267450" cy="4457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220" b="1" kern="0" dirty="0">
                <a:latin typeface="Helvetica" panose="020B0604020202020204" pitchFamily="34" charset="0"/>
                <a:ea typeface="Times New Roman" panose="02020603050405020304" pitchFamily="18" charset="0"/>
                <a:cs typeface="Helvetica" panose="020B0604020202020204" pitchFamily="34" charset="0"/>
                <a:sym typeface="+mn-ea"/>
              </a:rPr>
              <a:t>1.</a:t>
            </a:r>
            <a:r>
              <a:rPr lang="en-US" sz="2220" b="1" kern="0" dirty="0">
                <a:latin typeface="Helvetica" panose="020B0604020202020204" pitchFamily="34" charset="0"/>
                <a:ea typeface="Times New Roman" panose="02020603050405020304" pitchFamily="18" charset="0"/>
                <a:cs typeface="Helvetica" panose="020B0604020202020204" pitchFamily="34" charset="0"/>
                <a:sym typeface="+mn-ea"/>
              </a:rPr>
              <a:t>How does the type of anime (e.g., TV series, movie, OVA) relate to the average user ratings on Anime Planet? Are there significant differences in ratings based on the type of anime?</a:t>
            </a:r>
            <a:endParaRPr lang="en-US" sz="2220"/>
          </a:p>
        </p:txBody>
      </p:sp>
      <p:pic>
        <p:nvPicPr>
          <p:cNvPr id="5" name="Picture 4">
            <a:extLst>
              <a:ext uri="{FF2B5EF4-FFF2-40B4-BE49-F238E27FC236}">
                <a16:creationId xmlns:a16="http://schemas.microsoft.com/office/drawing/2014/main" id="{B6B8F57B-F8DE-E78C-E45E-9555F65FF248}"/>
              </a:ext>
            </a:extLst>
          </p:cNvPr>
          <p:cNvPicPr>
            <a:picLocks noChangeAspect="1"/>
          </p:cNvPicPr>
          <p:nvPr/>
        </p:nvPicPr>
        <p:blipFill>
          <a:blip r:embed="rId2"/>
          <a:stretch>
            <a:fillRect/>
          </a:stretch>
        </p:blipFill>
        <p:spPr>
          <a:xfrm>
            <a:off x="4898390" y="2065867"/>
            <a:ext cx="7070781" cy="4439603"/>
          </a:xfrm>
          <a:prstGeom prst="rect">
            <a:avLst/>
          </a:prstGeom>
        </p:spPr>
      </p:pic>
      <p:pic>
        <p:nvPicPr>
          <p:cNvPr id="10" name="Content Placeholder 9">
            <a:extLst>
              <a:ext uri="{FF2B5EF4-FFF2-40B4-BE49-F238E27FC236}">
                <a16:creationId xmlns:a16="http://schemas.microsoft.com/office/drawing/2014/main" id="{BE8ACF37-2983-FB23-32DA-4A16C7CA17F6}"/>
              </a:ext>
            </a:extLst>
          </p:cNvPr>
          <p:cNvPicPr>
            <a:picLocks noGrp="1" noChangeAspect="1"/>
          </p:cNvPicPr>
          <p:nvPr>
            <p:ph idx="1"/>
          </p:nvPr>
        </p:nvPicPr>
        <p:blipFill>
          <a:blip r:embed="rId3"/>
          <a:stretch>
            <a:fillRect/>
          </a:stretch>
        </p:blipFill>
        <p:spPr>
          <a:xfrm>
            <a:off x="894080" y="2522901"/>
            <a:ext cx="3617951" cy="299988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What is anime?</a:t>
            </a:r>
          </a:p>
        </p:txBody>
      </p:sp>
      <p:sp>
        <p:nvSpPr>
          <p:cNvPr id="3" name="Content Placeholder 2"/>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Anime, also known as Japanese animation, is a genre of entertainment originating in Japan but has become popularized throughout the world, especially internationally in the last 20 years (</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data used in the following exploration and analysis comes from Anime Planet, a place where you can “</a:t>
            </a:r>
            <a:r>
              <a:rPr lang="en-US" sz="2000" dirty="0">
                <a:solidFill>
                  <a:srgbClr val="FFFFFF"/>
                </a:solidFill>
                <a:latin typeface="Helvetica" panose="020B0604020202020204" pitchFamily="34" charset="0"/>
                <a:cs typeface="Helvetica" panose="020B0604020202020204" pitchFamily="34" charset="0"/>
              </a:rPr>
              <a:t>d</a:t>
            </a:r>
            <a:r>
              <a:rPr lang="en-US" sz="2000" b="0" i="0" dirty="0">
                <a:solidFill>
                  <a:srgbClr val="FFFFFF"/>
                </a:solidFill>
                <a:effectLst/>
                <a:latin typeface="Helvetica" panose="020B0604020202020204" pitchFamily="34" charset="0"/>
                <a:cs typeface="Helvetica" panose="020B0604020202020204" pitchFamily="34" charset="0"/>
              </a:rPr>
              <a:t>iscover anime and manga, track your progress, watch anime, read manga” (Anime Planet, n.d.). </a:t>
            </a:r>
          </a:p>
          <a:p>
            <a:pPr marL="0" indent="0">
              <a:buNone/>
            </a:pPr>
            <a:endParaRPr lang="en-US" sz="2000" dirty="0">
              <a:solidFill>
                <a:srgbClr val="FFFFFF"/>
              </a:solidFill>
              <a:latin typeface="Helvetica" panose="020B0604020202020204" pitchFamily="34" charset="0"/>
              <a:cs typeface="Helvetica" panose="020B0604020202020204" pitchFamily="34" charset="0"/>
            </a:endParaRPr>
          </a:p>
          <a:p>
            <a:pPr marL="0" indent="0">
              <a:buNone/>
            </a:pPr>
            <a:r>
              <a:rPr lang="en-US" sz="2000" b="0" i="0" dirty="0">
                <a:solidFill>
                  <a:srgbClr val="FFFFFF"/>
                </a:solidFill>
                <a:effectLst/>
                <a:latin typeface="Helvetica" panose="020B0604020202020204" pitchFamily="34" charset="0"/>
                <a:cs typeface="Helvetica" panose="020B0604020202020204" pitchFamily="34" charset="0"/>
              </a:rPr>
              <a:t>The dataset itself comes from Kaggle and contains over 18,000 anime entries over the last 100 years and contains a diverse set of variables.</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Helvetica" panose="020B0604020202020204" pitchFamily="34" charset="0"/>
                <a:cs typeface="Helvetica" panose="020B0604020202020204" pitchFamily="34" charset="0"/>
              </a:rPr>
              <a:t>based on type of anime average user ratings:</a:t>
            </a:r>
          </a:p>
        </p:txBody>
      </p:sp>
      <p:pic>
        <p:nvPicPr>
          <p:cNvPr id="4" name="Content Placeholder 3"/>
          <p:cNvPicPr>
            <a:picLocks noGrp="1" noChangeAspect="1"/>
          </p:cNvPicPr>
          <p:nvPr>
            <p:ph idx="1"/>
          </p:nvPr>
        </p:nvPicPr>
        <p:blipFill>
          <a:blip r:embed="rId2"/>
          <a:stretch>
            <a:fillRect/>
          </a:stretch>
        </p:blipFill>
        <p:spPr>
          <a:xfrm>
            <a:off x="685800" y="2606040"/>
            <a:ext cx="5036820" cy="2720340"/>
          </a:xfrm>
          <a:prstGeom prst="rect">
            <a:avLst/>
          </a:prstGeom>
        </p:spPr>
      </p:pic>
      <p:pic>
        <p:nvPicPr>
          <p:cNvPr id="5" name="Picture 4"/>
          <p:cNvPicPr>
            <a:picLocks noChangeAspect="1"/>
          </p:cNvPicPr>
          <p:nvPr/>
        </p:nvPicPr>
        <p:blipFill>
          <a:blip r:embed="rId3"/>
          <a:stretch>
            <a:fillRect/>
          </a:stretch>
        </p:blipFill>
        <p:spPr>
          <a:xfrm>
            <a:off x="6318885" y="2606040"/>
            <a:ext cx="5464810" cy="2720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85407" cy="1456267"/>
          </a:xfrm>
        </p:spPr>
        <p:txBody>
          <a:bodyPr>
            <a:noAutofit/>
          </a:bodyPr>
          <a:lstStyle/>
          <a:p>
            <a:pPr marR="0" lvl="0" fontAlgn="base">
              <a:lnSpc>
                <a:spcPct val="107000"/>
              </a:lnSpc>
              <a:spcBef>
                <a:spcPts val="0"/>
              </a:spcBef>
              <a:spcAft>
                <a:spcPts val="0"/>
              </a:spcAft>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2. Can we predict the user ratings of anime based on the available information such as the studio, release season, and tags? What factors have the most significant impact on an anime's rating, and can we build a predictive model for anime popularity?</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5542470"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 answer this question, </a:t>
            </a:r>
            <a:r>
              <a:rPr lang="en-US" sz="2000" dirty="0">
                <a:latin typeface="Helvetica" panose="020B0604020202020204" pitchFamily="34" charset="0"/>
                <a:cs typeface="Helvetica" panose="020B0604020202020204" pitchFamily="34" charset="0"/>
              </a:rPr>
              <a:t>we further cleaned the data and built the regression model</a:t>
            </a:r>
            <a:endParaRPr lang="en-US" sz="2000" b="0" dirty="0">
              <a:effectLst/>
              <a:latin typeface="Helvetica" panose="020B0604020202020204" pitchFamily="34" charset="0"/>
              <a:cs typeface="Helvetica" panose="020B0604020202020204" pitchFamily="34" charset="0"/>
            </a:endParaRPr>
          </a:p>
        </p:txBody>
      </p:sp>
      <p:pic>
        <p:nvPicPr>
          <p:cNvPr id="6" name="Picture 5" descr="Owl standing on top of a numbered stepped w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0111" y="2664024"/>
            <a:ext cx="4976090" cy="33164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163410"/>
            <a:ext cx="10131425" cy="1456267"/>
          </a:xfrm>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Filling missing values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1519767"/>
            <a:ext cx="4976089" cy="4360333"/>
          </a:xfrm>
        </p:spPr>
        <p:txBody>
          <a:bodyPr>
            <a:normAutofit/>
          </a:bodyPr>
          <a:lstStyle/>
          <a:p>
            <a:r>
              <a:rPr lang="en-US" sz="2000" b="0" dirty="0">
                <a:effectLst/>
                <a:latin typeface="Helvetica" panose="020B0604020202020204" pitchFamily="34" charset="0"/>
                <a:cs typeface="Helvetica" panose="020B0604020202020204" pitchFamily="34" charset="0"/>
              </a:rPr>
              <a:t>Missing episode values were filled using the median, a</a:t>
            </a:r>
            <a:r>
              <a:rPr lang="en-US" sz="2000" dirty="0">
                <a:latin typeface="Helvetica" panose="020B0604020202020204" pitchFamily="34" charset="0"/>
                <a:cs typeface="Helvetica" panose="020B0604020202020204" pitchFamily="34" charset="0"/>
              </a:rPr>
              <a:t>s anime seasons typically have 12 episodes</a:t>
            </a:r>
          </a:p>
          <a:p>
            <a:r>
              <a:rPr lang="en-US" sz="2000" dirty="0">
                <a:latin typeface="Helvetica" panose="020B0604020202020204" pitchFamily="34" charset="0"/>
                <a:cs typeface="Helvetica" panose="020B0604020202020204" pitchFamily="34" charset="0"/>
              </a:rPr>
              <a:t>Missing release years were also filled using the median</a:t>
            </a:r>
          </a:p>
          <a:p>
            <a:r>
              <a:rPr lang="en-US" sz="2000" dirty="0">
                <a:latin typeface="Helvetica" panose="020B0604020202020204" pitchFamily="34" charset="0"/>
                <a:cs typeface="Helvetica" panose="020B0604020202020204" pitchFamily="34" charset="0"/>
              </a:rPr>
              <a:t>Missing studio values were filled by randomly selecting a studio</a:t>
            </a:r>
          </a:p>
          <a:p>
            <a:r>
              <a:rPr lang="en-US" sz="2000" b="0" dirty="0">
                <a:effectLst/>
                <a:latin typeface="Helvetica" panose="020B0604020202020204" pitchFamily="34" charset="0"/>
                <a:cs typeface="Helvetica" panose="020B0604020202020204" pitchFamily="34" charset="0"/>
              </a:rPr>
              <a:t>The Tags, Studio, Type, </a:t>
            </a:r>
            <a:r>
              <a:rPr lang="en-US" sz="2000" b="0" dirty="0" err="1">
                <a:effectLst/>
                <a:latin typeface="Helvetica" panose="020B0604020202020204" pitchFamily="34" charset="0"/>
                <a:cs typeface="Helvetica" panose="020B0604020202020204" pitchFamily="34" charset="0"/>
              </a:rPr>
              <a:t>Release_season</a:t>
            </a:r>
            <a:r>
              <a:rPr lang="en-US" sz="2000" b="0" dirty="0">
                <a:effectLst/>
                <a:latin typeface="Helvetica" panose="020B0604020202020204" pitchFamily="34" charset="0"/>
                <a:cs typeface="Helvetica" panose="020B0604020202020204" pitchFamily="34" charset="0"/>
              </a:rPr>
              <a:t> were transformed from a column to a list to facilitate binary classification through one-hot encoding </a:t>
            </a:r>
          </a:p>
        </p:txBody>
      </p:sp>
      <p:pic>
        <p:nvPicPr>
          <p:cNvPr id="6" name="Picture 5"/>
          <p:cNvPicPr>
            <a:picLocks noChangeAspect="1"/>
          </p:cNvPicPr>
          <p:nvPr/>
        </p:nvPicPr>
        <p:blipFill>
          <a:blip r:embed="rId2"/>
          <a:stretch>
            <a:fillRect/>
          </a:stretch>
        </p:blipFill>
        <p:spPr>
          <a:xfrm>
            <a:off x="6746699" y="2078314"/>
            <a:ext cx="2958797" cy="4360333"/>
          </a:xfrm>
          <a:prstGeom prst="rect">
            <a:avLst/>
          </a:prstGeom>
        </p:spPr>
      </p:pic>
      <p:sp>
        <p:nvSpPr>
          <p:cNvPr id="8" name="Content Placeholder 2"/>
          <p:cNvSpPr txBox="1"/>
          <p:nvPr/>
        </p:nvSpPr>
        <p:spPr>
          <a:xfrm>
            <a:off x="7374630" y="1333927"/>
            <a:ext cx="2058837"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dirty="0">
                <a:latin typeface="Helvetica" panose="020B0604020202020204" pitchFamily="34" charset="0"/>
                <a:cs typeface="Helvetica" panose="020B0604020202020204" pitchFamily="34" charset="0"/>
              </a:rPr>
              <a:t>List of Tags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9361"/>
            <a:ext cx="10131425" cy="1456267"/>
          </a:xfrm>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Model</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898584" y="1362698"/>
            <a:ext cx="9933315" cy="4716341"/>
          </a:xfrm>
        </p:spPr>
        <p:txBody>
          <a:bodyPr>
            <a:normAutofit lnSpcReduction="10000"/>
          </a:bodyPr>
          <a:lstStyle/>
          <a:p>
            <a:r>
              <a:rPr lang="en-US" sz="2000" b="0" dirty="0">
                <a:effectLst/>
                <a:latin typeface="Helvetica" panose="020B0604020202020204" pitchFamily="34" charset="0"/>
                <a:cs typeface="Helvetica" panose="020B0604020202020204" pitchFamily="34" charset="0"/>
              </a:rPr>
              <a:t>We initially created a </a:t>
            </a:r>
            <a:r>
              <a:rPr lang="en-US" sz="2000" b="0" dirty="0" err="1">
                <a:effectLst/>
                <a:latin typeface="Helvetica" panose="020B0604020202020204" pitchFamily="34" charset="0"/>
                <a:cs typeface="Helvetica" panose="020B0604020202020204" pitchFamily="34" charset="0"/>
              </a:rPr>
              <a:t>DataFrame</a:t>
            </a:r>
            <a:r>
              <a:rPr lang="en-US" sz="2000" b="0" dirty="0">
                <a:effectLst/>
                <a:latin typeface="Helvetica" panose="020B0604020202020204" pitchFamily="34" charset="0"/>
                <a:cs typeface="Helvetica" panose="020B0604020202020204" pitchFamily="34" charset="0"/>
              </a:rPr>
              <a:t> comprised of rows with unavailable ratings. This dataset will be utilized in the final stage to predict the ratings for these anime entries.</a:t>
            </a:r>
          </a:p>
          <a:p>
            <a:r>
              <a:rPr lang="en-US" sz="2000" b="0" dirty="0">
                <a:effectLst/>
                <a:latin typeface="Helvetica" panose="020B0604020202020204" pitchFamily="34" charset="0"/>
                <a:cs typeface="Helvetica" panose="020B0604020202020204" pitchFamily="34" charset="0"/>
              </a:rPr>
              <a:t>Next we split our data for training and testing</a:t>
            </a:r>
            <a:r>
              <a:rPr lang="en-US" sz="2000" dirty="0">
                <a:latin typeface="Helvetica" panose="020B0604020202020204" pitchFamily="34" charset="0"/>
                <a:cs typeface="Helvetica" panose="020B0604020202020204" pitchFamily="34" charset="0"/>
              </a:rPr>
              <a:t>: 80:20 split</a:t>
            </a:r>
            <a:endParaRPr lang="en-US" sz="2000" b="0" dirty="0">
              <a:effectLs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Model performance: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pPr lvl="1"/>
            <a:r>
              <a:rPr lang="en-US" sz="1800" dirty="0">
                <a:latin typeface="Helvetica" panose="020B0604020202020204" pitchFamily="34" charset="0"/>
                <a:cs typeface="Helvetica" panose="020B0604020202020204" pitchFamily="34" charset="0"/>
              </a:rPr>
              <a:t>MAE of 0.22 suggests that our model performs relatively well</a:t>
            </a:r>
          </a:p>
          <a:p>
            <a:pPr lvl="1"/>
            <a:r>
              <a:rPr lang="en-US" sz="1800" dirty="0">
                <a:latin typeface="Helvetica" panose="020B0604020202020204" pitchFamily="34" charset="0"/>
                <a:cs typeface="Helvetica" panose="020B0604020202020204" pitchFamily="34" charset="0"/>
              </a:rPr>
              <a:t>MSE of 0.087 suggests a relatively low spread of errors</a:t>
            </a:r>
          </a:p>
          <a:p>
            <a:pPr lvl="1"/>
            <a:r>
              <a:rPr lang="en-US" sz="2000" dirty="0"/>
              <a:t>R</a:t>
            </a:r>
            <a:r>
              <a:rPr lang="en-US" sz="2000" baseline="30000" dirty="0"/>
              <a:t>2 </a:t>
            </a:r>
            <a:r>
              <a:rPr lang="en-US" sz="2100" dirty="0"/>
              <a:t>value of 0.16859 means that our model explains about 16.86% of the variance in the ratings. While modest, this is a common scenario in real-world data.</a:t>
            </a:r>
          </a:p>
        </p:txBody>
      </p:sp>
      <p:sp>
        <p:nvSpPr>
          <p:cNvPr id="4" name="TextBox 3"/>
          <p:cNvSpPr txBox="1"/>
          <p:nvPr/>
        </p:nvSpPr>
        <p:spPr>
          <a:xfrm>
            <a:off x="3968149" y="3221103"/>
            <a:ext cx="3794183" cy="923330"/>
          </a:xfrm>
          <a:prstGeom prst="rect">
            <a:avLst/>
          </a:prstGeom>
          <a:noFill/>
          <a:ln w="38100">
            <a:solidFill>
              <a:schemeClr val="tx1"/>
            </a:solidFill>
          </a:ln>
        </p:spPr>
        <p:txBody>
          <a:bodyPr wrap="square" rtlCol="0">
            <a:spAutoFit/>
          </a:bodyPr>
          <a:lstStyle/>
          <a:p>
            <a:r>
              <a:rPr lang="en-US" dirty="0"/>
              <a:t>Mean Absolute Error: 0.22168</a:t>
            </a:r>
          </a:p>
          <a:p>
            <a:r>
              <a:rPr lang="en-US" dirty="0"/>
              <a:t>Mean Squared Error: 0.08718</a:t>
            </a:r>
          </a:p>
          <a:p>
            <a:r>
              <a:rPr lang="en-US" dirty="0"/>
              <a:t>R</a:t>
            </a:r>
            <a:r>
              <a:rPr lang="en-US" baseline="30000" dirty="0"/>
              <a:t>2</a:t>
            </a:r>
            <a:r>
              <a:rPr lang="en-US" dirty="0"/>
              <a:t>: 0.16859</a:t>
            </a:r>
          </a:p>
        </p:txBody>
      </p:sp>
    </p:spTree>
    <p:extLst>
      <p:ext uri="{BB962C8B-B14F-4D97-AF65-F5344CB8AC3E}">
        <p14:creationId xmlns:p14="http://schemas.microsoft.com/office/powerpoint/2010/main" val="327354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9361"/>
            <a:ext cx="10131425" cy="1456267"/>
          </a:xfrm>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Predictions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1362698"/>
            <a:ext cx="5321298" cy="4716341"/>
          </a:xfrm>
        </p:spPr>
        <p:txBody>
          <a:bodyPr anchor="t">
            <a:normAutofit/>
          </a:bodyPr>
          <a:lstStyle/>
          <a:p>
            <a:pPr marL="0" indent="0">
              <a:buNone/>
            </a:pPr>
            <a:r>
              <a:rPr lang="en-US" sz="2400" dirty="0">
                <a:latin typeface="Helvetica" panose="020B0604020202020204" pitchFamily="34" charset="0"/>
                <a:cs typeface="Helvetica" panose="020B0604020202020204" pitchFamily="34" charset="0"/>
              </a:rPr>
              <a:t>Sample Predictions:</a:t>
            </a:r>
          </a:p>
          <a:p>
            <a:r>
              <a:rPr lang="en-US" sz="2000" dirty="0">
                <a:latin typeface="Helvetica" panose="020B0604020202020204" pitchFamily="34" charset="0"/>
                <a:cs typeface="Helvetica" panose="020B0604020202020204" pitchFamily="34" charset="0"/>
              </a:rPr>
              <a:t>We randomly selected five anime entries and compared the predicted ratings with the actual ratings. </a:t>
            </a:r>
          </a:p>
          <a:p>
            <a:pPr marL="0" indent="0">
              <a:buNone/>
            </a:pPr>
            <a:r>
              <a:rPr lang="en-US" sz="2400" dirty="0">
                <a:latin typeface="Helvetica" panose="020B0604020202020204" pitchFamily="34" charset="0"/>
                <a:cs typeface="Helvetica" panose="020B0604020202020204" pitchFamily="34" charset="0"/>
              </a:rPr>
              <a:t>Predicting Unrated Entries:</a:t>
            </a:r>
          </a:p>
          <a:p>
            <a:r>
              <a:rPr lang="en-US" sz="2000" dirty="0">
                <a:latin typeface="Helvetica" panose="020B0604020202020204" pitchFamily="34" charset="0"/>
                <a:cs typeface="Helvetica" panose="020B0604020202020204" pitchFamily="34" charset="0"/>
              </a:rPr>
              <a:t>Using our trained model, we predicted ratings for entries with previously unavailable ratings in </a:t>
            </a:r>
            <a:r>
              <a:rPr lang="en-US" sz="2000" dirty="0" err="1">
                <a:latin typeface="Helvetica" panose="020B0604020202020204" pitchFamily="34" charset="0"/>
                <a:cs typeface="Helvetica" panose="020B0604020202020204" pitchFamily="34" charset="0"/>
              </a:rPr>
              <a:t>predicting_df_anime</a:t>
            </a:r>
            <a:r>
              <a:rPr lang="en-US" sz="2000" dirty="0">
                <a:latin typeface="Helvetica" panose="020B0604020202020204" pitchFamily="34" charset="0"/>
                <a:cs typeface="Helvetica" panose="020B0604020202020204" pitchFamily="34" charset="0"/>
              </a:rPr>
              <a:t>.</a:t>
            </a:r>
          </a:p>
          <a:p>
            <a:pPr marL="0" indent="0">
              <a:buNone/>
            </a:pPr>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a:p>
            <a:pPr marL="0" indent="0">
              <a:buNone/>
            </a:pPr>
            <a:endParaRPr lang="en-US" sz="2100" dirty="0"/>
          </a:p>
        </p:txBody>
      </p:sp>
      <p:pic>
        <p:nvPicPr>
          <p:cNvPr id="6" name="Picture 5">
            <a:extLst>
              <a:ext uri="{FF2B5EF4-FFF2-40B4-BE49-F238E27FC236}">
                <a16:creationId xmlns:a16="http://schemas.microsoft.com/office/drawing/2014/main" id="{CBE98821-911C-12BE-F60C-CEFC337D4C20}"/>
              </a:ext>
            </a:extLst>
          </p:cNvPr>
          <p:cNvPicPr>
            <a:picLocks noChangeAspect="1"/>
          </p:cNvPicPr>
          <p:nvPr/>
        </p:nvPicPr>
        <p:blipFill>
          <a:blip r:embed="rId2"/>
          <a:stretch>
            <a:fillRect/>
          </a:stretch>
        </p:blipFill>
        <p:spPr>
          <a:xfrm>
            <a:off x="6724649" y="1522079"/>
            <a:ext cx="2101849" cy="4084108"/>
          </a:xfrm>
          <a:prstGeom prst="rect">
            <a:avLst/>
          </a:prstGeom>
        </p:spPr>
      </p:pic>
      <p:sp>
        <p:nvSpPr>
          <p:cNvPr id="7" name="TextBox 6">
            <a:extLst>
              <a:ext uri="{FF2B5EF4-FFF2-40B4-BE49-F238E27FC236}">
                <a16:creationId xmlns:a16="http://schemas.microsoft.com/office/drawing/2014/main" id="{1AE93C17-4FDB-0A14-7A1B-61190BCD103F}"/>
              </a:ext>
            </a:extLst>
          </p:cNvPr>
          <p:cNvSpPr txBox="1"/>
          <p:nvPr/>
        </p:nvSpPr>
        <p:spPr>
          <a:xfrm>
            <a:off x="6787866" y="1067147"/>
            <a:ext cx="1975413" cy="369332"/>
          </a:xfrm>
          <a:prstGeom prst="rect">
            <a:avLst/>
          </a:prstGeom>
          <a:noFill/>
        </p:spPr>
        <p:txBody>
          <a:bodyPr wrap="none" rtlCol="0">
            <a:spAutoFit/>
          </a:bodyPr>
          <a:lstStyle/>
          <a:p>
            <a:r>
              <a:rPr lang="en-US" dirty="0"/>
              <a:t>Sample Predictions</a:t>
            </a:r>
          </a:p>
        </p:txBody>
      </p:sp>
      <p:pic>
        <p:nvPicPr>
          <p:cNvPr id="12" name="Picture 11">
            <a:extLst>
              <a:ext uri="{FF2B5EF4-FFF2-40B4-BE49-F238E27FC236}">
                <a16:creationId xmlns:a16="http://schemas.microsoft.com/office/drawing/2014/main" id="{F2948C3B-891F-0713-2418-6B52F800C15F}"/>
              </a:ext>
            </a:extLst>
          </p:cNvPr>
          <p:cNvPicPr>
            <a:picLocks noChangeAspect="1"/>
          </p:cNvPicPr>
          <p:nvPr/>
        </p:nvPicPr>
        <p:blipFill>
          <a:blip r:embed="rId3"/>
          <a:stretch>
            <a:fillRect/>
          </a:stretch>
        </p:blipFill>
        <p:spPr>
          <a:xfrm>
            <a:off x="9359900" y="1522079"/>
            <a:ext cx="1806576" cy="4084101"/>
          </a:xfrm>
          <a:prstGeom prst="rect">
            <a:avLst/>
          </a:prstGeom>
        </p:spPr>
      </p:pic>
      <p:sp>
        <p:nvSpPr>
          <p:cNvPr id="13" name="TextBox 12">
            <a:extLst>
              <a:ext uri="{FF2B5EF4-FFF2-40B4-BE49-F238E27FC236}">
                <a16:creationId xmlns:a16="http://schemas.microsoft.com/office/drawing/2014/main" id="{7CC066E0-A7DD-EE18-8330-06DF327AF1AA}"/>
              </a:ext>
            </a:extLst>
          </p:cNvPr>
          <p:cNvSpPr txBox="1"/>
          <p:nvPr/>
        </p:nvSpPr>
        <p:spPr>
          <a:xfrm>
            <a:off x="9212034" y="1067147"/>
            <a:ext cx="2102307" cy="369332"/>
          </a:xfrm>
          <a:prstGeom prst="rect">
            <a:avLst/>
          </a:prstGeom>
          <a:noFill/>
        </p:spPr>
        <p:txBody>
          <a:bodyPr wrap="none" rtlCol="0">
            <a:spAutoFit/>
          </a:bodyPr>
          <a:lstStyle/>
          <a:p>
            <a:pPr algn="ctr"/>
            <a:r>
              <a:rPr lang="en-US" dirty="0"/>
              <a:t>Unrated Predictions</a:t>
            </a:r>
          </a:p>
        </p:txBody>
      </p:sp>
    </p:spTree>
    <p:extLst>
      <p:ext uri="{BB962C8B-B14F-4D97-AF65-F5344CB8AC3E}">
        <p14:creationId xmlns:p14="http://schemas.microsoft.com/office/powerpoint/2010/main" val="41914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9361"/>
            <a:ext cx="10131425" cy="1456267"/>
          </a:xfrm>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Key takeaways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1" y="1470648"/>
            <a:ext cx="9861548" cy="4716341"/>
          </a:xfrm>
        </p:spPr>
        <p:txBody>
          <a:bodyPr anchor="t">
            <a:normAutofit/>
          </a:bodyPr>
          <a:lstStyle/>
          <a:p>
            <a:pPr>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 Our model successfully predicts anime ratings</a:t>
            </a:r>
          </a:p>
          <a:p>
            <a:pPr>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What factors have the most significant impact on an anime's rating?</a:t>
            </a:r>
          </a:p>
          <a:p>
            <a:pPr marL="0" indent="0">
              <a:buNone/>
            </a:pPr>
            <a:endParaRPr lang="en-US" sz="24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most influential factors include episodes, release year, voice actors count, and studio.</a:t>
            </a:r>
          </a:p>
          <a:p>
            <a:pPr>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a:p>
            <a:pPr marL="0" indent="0">
              <a:buNone/>
            </a:pPr>
            <a:endParaRPr lang="en-US" sz="2100" dirty="0"/>
          </a:p>
        </p:txBody>
      </p:sp>
    </p:spTree>
    <p:extLst>
      <p:ext uri="{BB962C8B-B14F-4D97-AF65-F5344CB8AC3E}">
        <p14:creationId xmlns:p14="http://schemas.microsoft.com/office/powerpoint/2010/main" val="30769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Conclusion</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chor="t">
            <a:normAutofit/>
          </a:bodyPr>
          <a:lstStyle/>
          <a:p>
            <a:pPr algn="just">
              <a:buFont typeface="Arial" panose="020B0604020202020204" pitchFamily="34" charset="0"/>
              <a:buChar char="•"/>
            </a:pPr>
            <a:r>
              <a:rPr lang="en-US" sz="2400" b="0" dirty="0">
                <a:effectLst/>
                <a:latin typeface="Helvetica" panose="020B0604020202020204" pitchFamily="34" charset="0"/>
                <a:cs typeface="Helvetica" panose="020B0604020202020204" pitchFamily="34" charset="0"/>
              </a:rPr>
              <a:t>We hope our analysis </a:t>
            </a:r>
            <a:r>
              <a:rPr lang="en-US" sz="2400" dirty="0">
                <a:latin typeface="Helvetica" panose="020B0604020202020204" pitchFamily="34" charset="0"/>
                <a:cs typeface="Helvetica" panose="020B0604020202020204" pitchFamily="34" charset="0"/>
              </a:rPr>
              <a:t>helps individuals new to the world of anime in making informed viewing choices.</a:t>
            </a:r>
          </a:p>
          <a:p>
            <a:pPr marL="0" indent="0" algn="just">
              <a:buNone/>
            </a:pPr>
            <a:endParaRPr lang="en-US" sz="2400" dirty="0">
              <a:latin typeface="Helvetica" panose="020B0604020202020204" pitchFamily="34" charset="0"/>
              <a:cs typeface="Helvetica" panose="020B0604020202020204" pitchFamily="34" charset="0"/>
            </a:endParaRPr>
          </a:p>
          <a:p>
            <a:pPr marL="0" indent="0" algn="just">
              <a:buNone/>
            </a:pPr>
            <a:r>
              <a:rPr lang="en-US" sz="2400" dirty="0">
                <a:latin typeface="Helvetica" panose="020B0604020202020204" pitchFamily="34" charset="0"/>
                <a:cs typeface="Helvetica" panose="020B0604020202020204" pitchFamily="34" charset="0"/>
              </a:rPr>
              <a:t>Potential Future Enhancement:</a:t>
            </a:r>
          </a:p>
          <a:p>
            <a:pPr algn="just">
              <a:buFont typeface="Arial" panose="020B0604020202020204" pitchFamily="34" charset="0"/>
              <a:buChar char="•"/>
            </a:pPr>
            <a:r>
              <a:rPr lang="en-US" sz="2400" dirty="0">
                <a:latin typeface="Helvetica" panose="020B0604020202020204" pitchFamily="34" charset="0"/>
                <a:cs typeface="Helvetica" panose="020B0604020202020204" pitchFamily="34" charset="0"/>
              </a:rPr>
              <a:t>Our predictive model lays the groundwork for a user-friendly recommendation tool.</a:t>
            </a:r>
          </a:p>
          <a:p>
            <a:pPr marL="0" indent="0">
              <a:buNone/>
            </a:pPr>
            <a:endParaRPr lang="en-US" sz="2000" b="0" dirty="0">
              <a:effectLst/>
              <a:latin typeface="Helvetica" panose="020B0604020202020204" pitchFamily="34" charset="0"/>
              <a:cs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kern="100" dirty="0">
                <a:latin typeface="Helvetica" panose="020B0604020202020204" pitchFamily="34" charset="0"/>
                <a:ea typeface="DengXian" panose="02010600030101010101" pitchFamily="2" charset="-122"/>
                <a:cs typeface="Helvetica" panose="020B0604020202020204" pitchFamily="34" charset="0"/>
              </a:rPr>
              <a:t>References</a:t>
            </a:r>
          </a:p>
        </p:txBody>
      </p:sp>
      <p:sp>
        <p:nvSpPr>
          <p:cNvPr id="3" name="Content Placeholder 2"/>
          <p:cNvSpPr>
            <a:spLocks noGrp="1"/>
          </p:cNvSpPr>
          <p:nvPr>
            <p:ph idx="1"/>
          </p:nvPr>
        </p:nvSpPr>
        <p:spPr/>
        <p:txBody>
          <a:bodyPr/>
          <a:lstStyle/>
          <a:p>
            <a:r>
              <a:rPr lang="en-US" i="1" dirty="0">
                <a:effectLst/>
              </a:rPr>
              <a:t>Anime Industry Data: </a:t>
            </a:r>
            <a:r>
              <a:rPr lang="zh-CN" altLang="en-US" i="1" dirty="0">
                <a:effectLst/>
              </a:rPr>
              <a:t>日本動画協会</a:t>
            </a:r>
            <a:r>
              <a:rPr lang="en-US" altLang="zh-CN" dirty="0">
                <a:effectLst/>
              </a:rPr>
              <a:t>. </a:t>
            </a:r>
            <a:r>
              <a:rPr lang="en-US" dirty="0">
                <a:effectLst/>
              </a:rPr>
              <a:t>The Association of Japanese Animations. (n.d.). https://aja.gr.jp/english/japan-anime-data </a:t>
            </a:r>
          </a:p>
          <a:p>
            <a:r>
              <a:rPr lang="en-US" i="1" dirty="0">
                <a:effectLst/>
              </a:rPr>
              <a:t>Welcome to anime-planet</a:t>
            </a:r>
            <a:r>
              <a:rPr lang="en-US" dirty="0">
                <a:effectLst/>
              </a:rPr>
              <a:t>. Anime. (n.d.). https://www.anime-planet.com/ </a:t>
            </a:r>
          </a:p>
          <a:p>
            <a:r>
              <a:rPr lang="en-US" dirty="0">
                <a:effectLst/>
              </a:rPr>
              <a:t>Mane, V. (2022, January 16). </a:t>
            </a:r>
            <a:r>
              <a:rPr lang="en-US" i="1" dirty="0">
                <a:effectLst/>
              </a:rPr>
              <a:t>Anime dataset 2022</a:t>
            </a:r>
            <a:r>
              <a:rPr lang="en-US" dirty="0">
                <a:effectLst/>
              </a:rPr>
              <a:t>. Kaggle. https://www.kaggle.com/datasets/vishalmane10/anime-dataset-2022/data </a:t>
            </a:r>
          </a:p>
          <a:p>
            <a:endParaRPr lang="en-US" dirty="0">
              <a:effectLst/>
            </a:endParaRPr>
          </a:p>
          <a:p>
            <a:pPr marL="0" indent="0">
              <a:buNone/>
            </a:pPr>
            <a:endParaRPr lang="en-US" dirty="0">
              <a:effectLst/>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latin typeface="Helvetica" panose="020B0604020202020204" pitchFamily="34" charset="0"/>
                <a:cs typeface="Helvetica" panose="020B0604020202020204" pitchFamily="34" charset="0"/>
              </a:rPr>
              <a:t>Thank you</a:t>
            </a:r>
          </a:p>
        </p:txBody>
      </p:sp>
      <p:pic>
        <p:nvPicPr>
          <p:cNvPr id="10" name="Picture 9" descr="A cartoon of a group of people fighting&#10;&#10;Description automatically generated with medium confidence">
            <a:extLst>
              <a:ext uri="{FF2B5EF4-FFF2-40B4-BE49-F238E27FC236}">
                <a16:creationId xmlns:a16="http://schemas.microsoft.com/office/drawing/2014/main" id="{BC6A6CA0-043F-5577-4566-97550C86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58749DA-4AFA-3C77-FCAD-747678583C4C}"/>
              </a:ext>
            </a:extLst>
          </p:cNvPr>
          <p:cNvSpPr/>
          <p:nvPr/>
        </p:nvSpPr>
        <p:spPr>
          <a:xfrm>
            <a:off x="4280631" y="2505670"/>
            <a:ext cx="36307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The dataset</a:t>
            </a: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data contains 18,495 entries with the following columns available:</a:t>
            </a:r>
          </a:p>
        </p:txBody>
      </p:sp>
      <p:pic>
        <p:nvPicPr>
          <p:cNvPr id="6" name="Picture 5"/>
          <p:cNvPicPr>
            <a:picLocks noChangeAspect="1"/>
          </p:cNvPicPr>
          <p:nvPr/>
        </p:nvPicPr>
        <p:blipFill>
          <a:blip r:embed="rId2"/>
          <a:stretch>
            <a:fillRect/>
          </a:stretch>
        </p:blipFill>
        <p:spPr>
          <a:xfrm>
            <a:off x="6869479" y="911322"/>
            <a:ext cx="4334230" cy="50353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Missing Values</a:t>
            </a: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As seen in the previous table, the number of  non-null values is inconsistent in the columns, meaning the dataset needs to be cleaned and reformatted</a:t>
            </a:r>
          </a:p>
        </p:txBody>
      </p:sp>
      <p:pic>
        <p:nvPicPr>
          <p:cNvPr id="4" name="Picture 3"/>
          <p:cNvPicPr>
            <a:picLocks noChangeAspect="1"/>
          </p:cNvPicPr>
          <p:nvPr/>
        </p:nvPicPr>
        <p:blipFill>
          <a:blip r:embed="rId2"/>
          <a:stretch>
            <a:fillRect/>
          </a:stretch>
        </p:blipFill>
        <p:spPr>
          <a:xfrm>
            <a:off x="7893015" y="1337733"/>
            <a:ext cx="2924211" cy="4783847"/>
          </a:xfrm>
          <a:prstGeom prst="rect">
            <a:avLst/>
          </a:prstGeom>
        </p:spPr>
      </p:pic>
      <p:sp>
        <p:nvSpPr>
          <p:cNvPr id="5" name="Content Placeholder 2"/>
          <p:cNvSpPr txBox="1"/>
          <p:nvPr/>
        </p:nvSpPr>
        <p:spPr>
          <a:xfrm>
            <a:off x="6842285" y="609600"/>
            <a:ext cx="5025669"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u="sng" dirty="0">
                <a:latin typeface="Helvetica" panose="020B0604020202020204" pitchFamily="34" charset="0"/>
                <a:cs typeface="Helvetica" panose="020B0604020202020204" pitchFamily="34" charset="0"/>
              </a:rPr>
              <a:t>Number of Missing Values in each Column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Removal of missing values</a:t>
            </a:r>
          </a:p>
        </p:txBody>
      </p:sp>
      <p:sp>
        <p:nvSpPr>
          <p:cNvPr id="3" name="Content Placeholder 2"/>
          <p:cNvSpPr>
            <a:spLocks noGrp="1"/>
          </p:cNvSpPr>
          <p:nvPr>
            <p:ph idx="1"/>
          </p:nvPr>
        </p:nvSpPr>
        <p:spPr>
          <a:xfrm>
            <a:off x="685800" y="2141855"/>
            <a:ext cx="8214995" cy="3649345"/>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easiest way to clean the data is to remove all the rows with null values if it does not affect the dataset too much. However, as seen here, we are only left with 40 entries if all null values are removed so this is not a reasonable method of cleaning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ym typeface="+mn-ea"/>
              </a:rPr>
              <a:t>Missing Values Strategy:</a:t>
            </a:r>
            <a:br>
              <a:rPr lang="en-IN" dirty="0">
                <a:sym typeface="+mn-ea"/>
              </a:rPr>
            </a:br>
            <a:br>
              <a:rPr lang="en-IN" dirty="0">
                <a:sym typeface="+mn-ea"/>
              </a:rPr>
            </a:br>
            <a:r>
              <a:rPr lang="en-IN" dirty="0">
                <a:sym typeface="+mn-ea"/>
              </a:rPr>
              <a:t>Drop All Values:  --Not Possible</a:t>
            </a:r>
            <a:endParaRPr lang="en-US"/>
          </a:p>
        </p:txBody>
      </p:sp>
      <p:pic>
        <p:nvPicPr>
          <p:cNvPr id="8" name="Content Placeholder 7"/>
          <p:cNvPicPr>
            <a:picLocks noGrp="1" noChangeAspect="1"/>
          </p:cNvPicPr>
          <p:nvPr>
            <p:ph idx="1"/>
          </p:nvPr>
        </p:nvPicPr>
        <p:blipFill>
          <a:blip r:embed="rId2"/>
          <a:stretch>
            <a:fillRect/>
          </a:stretch>
        </p:blipFill>
        <p:spPr>
          <a:xfrm>
            <a:off x="766445" y="2239010"/>
            <a:ext cx="4950460" cy="3649345"/>
          </a:xfrm>
          <a:prstGeom prst="rect">
            <a:avLst/>
          </a:prstGeom>
        </p:spPr>
      </p:pic>
      <p:pic>
        <p:nvPicPr>
          <p:cNvPr id="10" name="Picture 9"/>
          <p:cNvPicPr>
            <a:picLocks noChangeAspect="1"/>
          </p:cNvPicPr>
          <p:nvPr/>
        </p:nvPicPr>
        <p:blipFill>
          <a:blip r:embed="rId3"/>
          <a:stretch>
            <a:fillRect/>
          </a:stretch>
        </p:blipFill>
        <p:spPr>
          <a:xfrm>
            <a:off x="6182995" y="2239010"/>
            <a:ext cx="4557395" cy="3649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5400" dirty="0">
                <a:latin typeface="Helvetica" panose="020B0604020202020204" pitchFamily="34" charset="0"/>
                <a:cs typeface="Helvetica" panose="020B0604020202020204" pitchFamily="34" charset="0"/>
              </a:rPr>
              <a:t>Removal of missing values:</a:t>
            </a:r>
            <a:br>
              <a:rPr lang="en-IN" altLang="en-US" sz="5400" dirty="0">
                <a:latin typeface="Helvetica" panose="020B0604020202020204" pitchFamily="34" charset="0"/>
                <a:cs typeface="Helvetica" panose="020B0604020202020204" pitchFamily="34" charset="0"/>
              </a:rPr>
            </a:br>
            <a:r>
              <a:rPr lang="en-IN" altLang="en-US" sz="2000" dirty="0">
                <a:latin typeface="Helvetica" panose="020B0604020202020204" pitchFamily="34" charset="0"/>
                <a:cs typeface="Helvetica" panose="020B0604020202020204" pitchFamily="34" charset="0"/>
              </a:rPr>
              <a:t>strategy-2 removing the unwanted columns:</a:t>
            </a:r>
          </a:p>
        </p:txBody>
      </p:sp>
      <p:sp>
        <p:nvSpPr>
          <p:cNvPr id="3" name="Content Placeholder 2"/>
          <p:cNvSpPr>
            <a:spLocks noGrp="1"/>
          </p:cNvSpPr>
          <p:nvPr>
            <p:ph idx="1"/>
          </p:nvPr>
        </p:nvSpPr>
        <p:spPr>
          <a:xfrm>
            <a:off x="685801" y="2142067"/>
            <a:ext cx="5687289" cy="4360333"/>
          </a:xfrm>
        </p:spPr>
        <p:txBody>
          <a:bodyPr>
            <a:normAutofit fontScale="85000" lnSpcReduction="10000"/>
          </a:bodyPr>
          <a:lstStyle/>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Japanese_name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End_year</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Content_Warning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were removed due to more than 50% of the columns being null values and are not relevant to our current analysis</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Unnecessary spaces were removed from ‘Type’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Count columns were created for ‘</a:t>
            </a:r>
            <a:r>
              <a:rPr lang="en-US" dirty="0" err="1">
                <a:latin typeface="Helvetica" panose="020B0604020202020204" pitchFamily="34" charset="0"/>
                <a:cs typeface="Helvetica" panose="020B0604020202020204" pitchFamily="34" charset="0"/>
              </a:rPr>
              <a:t>Voice_actors</a:t>
            </a:r>
            <a:r>
              <a:rPr lang="en-US" dirty="0">
                <a:latin typeface="Helvetica" panose="020B0604020202020204" pitchFamily="34" charset="0"/>
                <a:cs typeface="Helvetica" panose="020B0604020202020204" pitchFamily="34" charset="0"/>
              </a:rPr>
              <a:t>’, ‘staff’,‘</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and ‘Tags’</a:t>
            </a:r>
          </a:p>
          <a:p>
            <a:pPr lvl="1"/>
            <a:r>
              <a:rPr lang="en-US" dirty="0">
                <a:latin typeface="Helvetica" panose="020B0604020202020204" pitchFamily="34" charset="0"/>
                <a:cs typeface="Helvetica" panose="020B0604020202020204" pitchFamily="34" charset="0"/>
              </a:rPr>
              <a:t>the original columns were then removed </a:t>
            </a:r>
          </a:p>
          <a:p>
            <a:pPr lvl="1"/>
            <a:r>
              <a:rPr lang="en-US" dirty="0">
                <a:latin typeface="Helvetica" panose="020B0604020202020204" pitchFamily="34" charset="0"/>
                <a:cs typeface="Helvetica" panose="020B0604020202020204" pitchFamily="34" charset="0"/>
              </a:rPr>
              <a:t>This creates columns based on integers instead of strings</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counts were also added together to create a ‘</a:t>
            </a:r>
            <a:r>
              <a:rPr lang="en-US" dirty="0" err="1">
                <a:latin typeface="Helvetica" panose="020B0604020202020204" pitchFamily="34" charset="0"/>
                <a:cs typeface="Helvetica" panose="020B0604020202020204" pitchFamily="34" charset="0"/>
              </a:rPr>
              <a:t>rel_media_count</a:t>
            </a:r>
            <a:r>
              <a:rPr lang="en-US" dirty="0">
                <a:latin typeface="Helvetica" panose="020B0604020202020204" pitchFamily="34" charset="0"/>
                <a:cs typeface="Helvetica" panose="020B0604020202020204" pitchFamily="34" charset="0"/>
              </a:rPr>
              <a:t>’ column</a:t>
            </a:r>
          </a:p>
          <a:p>
            <a:endParaRPr lang="en-US"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2"/>
          <a:stretch>
            <a:fillRect/>
          </a:stretch>
        </p:blipFill>
        <p:spPr>
          <a:xfrm>
            <a:off x="7436278" y="1723207"/>
            <a:ext cx="4069921" cy="49644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latin typeface="Helvetica" panose="020B0604020202020204" pitchFamily="34" charset="0"/>
                <a:cs typeface="Helvetica" panose="020B0604020202020204" pitchFamily="34" charset="0"/>
                <a:sym typeface="+mn-ea"/>
              </a:rPr>
              <a:t>Feature- Description</a:t>
            </a:r>
            <a:endParaRPr lang="en-US" sz="480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0" y="1645285"/>
            <a:ext cx="10131425" cy="4145915"/>
          </a:xfrm>
        </p:spPr>
        <p:txBody>
          <a:bodyPr/>
          <a:lstStyle/>
          <a:p>
            <a:pPr marL="0" indent="0">
              <a:buNone/>
            </a:pPr>
            <a:r>
              <a:rPr lang="en-IN" sz="2000" dirty="0">
                <a:sym typeface="+mn-ea"/>
              </a:rPr>
              <a:t>Removing the value = “No synopsis Yet come back soon! ” </a:t>
            </a:r>
            <a:endParaRPr lang="en-IN" sz="2000" dirty="0"/>
          </a:p>
          <a:p>
            <a:endParaRPr lang="en-IN" sz="2000" dirty="0"/>
          </a:p>
          <a:p>
            <a:endParaRPr lang="en-IN" sz="2000" dirty="0"/>
          </a:p>
          <a:p>
            <a:endParaRPr lang="en-US" sz="2000"/>
          </a:p>
        </p:txBody>
      </p:sp>
      <p:pic>
        <p:nvPicPr>
          <p:cNvPr id="18" name="Picture 17"/>
          <p:cNvPicPr>
            <a:picLocks noChangeAspect="1"/>
          </p:cNvPicPr>
          <p:nvPr/>
        </p:nvPicPr>
        <p:blipFill>
          <a:blip r:embed="rId2"/>
          <a:stretch>
            <a:fillRect/>
          </a:stretch>
        </p:blipFill>
        <p:spPr>
          <a:xfrm>
            <a:off x="804545" y="3658870"/>
            <a:ext cx="5685155" cy="1172210"/>
          </a:xfrm>
          <a:prstGeom prst="rect">
            <a:avLst/>
          </a:prstGeom>
        </p:spPr>
      </p:pic>
      <p:pic>
        <p:nvPicPr>
          <p:cNvPr id="21" name="Content Placeholder 7"/>
          <p:cNvPicPr>
            <a:picLocks noChangeAspect="1"/>
          </p:cNvPicPr>
          <p:nvPr/>
        </p:nvPicPr>
        <p:blipFill>
          <a:blip r:embed="rId3"/>
          <a:stretch>
            <a:fillRect/>
          </a:stretch>
        </p:blipFill>
        <p:spPr>
          <a:xfrm>
            <a:off x="6741441" y="2728403"/>
            <a:ext cx="4980967" cy="32956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1892531"/>
            <a:ext cx="10131427" cy="1468800"/>
          </a:xfrm>
        </p:spPr>
        <p:txBody>
          <a:bodyPr>
            <a:normAutofit fontScale="90000"/>
          </a:bodyPr>
          <a:lstStyle/>
          <a:p>
            <a:r>
              <a:rPr lang="en-US" sz="5400" b="1" dirty="0">
                <a:latin typeface="Helvetica" panose="020B0604020202020204" pitchFamily="34" charset="0"/>
                <a:cs typeface="Helvetica" panose="020B0604020202020204" pitchFamily="34" charset="0"/>
              </a:rPr>
              <a:t>Exploratory data 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et">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Planet</Template>
  <TotalTime>247</TotalTime>
  <Words>1255</Words>
  <Application>Microsoft Office PowerPoint</Application>
  <PresentationFormat>Widescreen</PresentationFormat>
  <Paragraphs>106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Bangers</vt:lpstr>
      <vt:lpstr>Arial</vt:lpstr>
      <vt:lpstr>Calibri</vt:lpstr>
      <vt:lpstr>Calibri Light</vt:lpstr>
      <vt:lpstr>Helvetica</vt:lpstr>
      <vt:lpstr>Wingdings</vt:lpstr>
      <vt:lpstr>Planet</vt:lpstr>
      <vt:lpstr>PowerPoint Presentation</vt:lpstr>
      <vt:lpstr>What is anime?</vt:lpstr>
      <vt:lpstr>The dataset</vt:lpstr>
      <vt:lpstr>Missing Values</vt:lpstr>
      <vt:lpstr>Removal of missing values</vt:lpstr>
      <vt:lpstr>Missing Values Strategy:  Drop All Values:  --Not Possible</vt:lpstr>
      <vt:lpstr>Removal of missing values: strategy-2 removing the unwanted columns:</vt:lpstr>
      <vt:lpstr>Feature- Description</vt:lpstr>
      <vt:lpstr>Exploratory data analysis</vt:lpstr>
      <vt:lpstr>Anime Ratings</vt:lpstr>
      <vt:lpstr>Anime Release year</vt:lpstr>
      <vt:lpstr>Anime media type</vt:lpstr>
      <vt:lpstr>Top 15 anime studios</vt:lpstr>
      <vt:lpstr>Anime ratings by type</vt:lpstr>
      <vt:lpstr>Number of episodes</vt:lpstr>
      <vt:lpstr>Ratings by Season</vt:lpstr>
      <vt:lpstr>correlation</vt:lpstr>
      <vt:lpstr>Anime Type by top studios</vt:lpstr>
      <vt:lpstr>1.How does the type of anime (e.g., TV series, movie, OVA) relate to the average user ratings on Anime Planet? Are there significant differences in ratings based on the type of anime?</vt:lpstr>
      <vt:lpstr>based on type of anime average user ratings:</vt:lpstr>
      <vt:lpstr>2. Can we predict the user ratings of anime based on the available information such as the studio, release season, and tags? What factors have the most significant impact on an anime's rating, and can we build a predictive model for anime popularity?</vt:lpstr>
      <vt:lpstr>Filling missing values</vt:lpstr>
      <vt:lpstr>Model</vt:lpstr>
      <vt:lpstr>Predictions</vt:lpstr>
      <vt:lpstr>Key takeaways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the world of anime an exploration and analysis of anime</dc:title>
  <dc:creator>Crystal Kao</dc:creator>
  <cp:lastModifiedBy>Crystal Kao</cp:lastModifiedBy>
  <cp:revision>6</cp:revision>
  <dcterms:created xsi:type="dcterms:W3CDTF">2023-12-03T21:59:00Z</dcterms:created>
  <dcterms:modified xsi:type="dcterms:W3CDTF">2023-12-09T02:24:02Z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EE8720E68E954A9682CAA089EBA9B4DE_12</vt:lpwstr>
  </property>
  <property fmtid="{D5CDD505-2E9C-101B-9397-08002B2CF9AE}" pid="3" name="KSOProductBuildVer">
    <vt:lpwstr>1033-12.2.0.13359</vt:lpwstr>
  </property>
</Properties>
</file>