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60" r:id="rId5"/>
    <p:sldId id="263" r:id="rId6"/>
    <p:sldId id="264" r:id="rId7"/>
    <p:sldId id="265" r:id="rId8"/>
    <p:sldId id="267" r:id="rId9"/>
    <p:sldId id="266" r:id="rId10"/>
    <p:sldId id="268" r:id="rId11"/>
    <p:sldId id="269" r:id="rId12"/>
    <p:sldId id="270" r:id="rId13"/>
    <p:sldId id="271" r:id="rId14"/>
    <p:sldId id="272" r:id="rId15"/>
    <p:sldId id="275" r:id="rId16"/>
    <p:sldId id="273" r:id="rId17"/>
    <p:sldId id="276" r:id="rId18"/>
    <p:sldId id="277" r:id="rId19"/>
    <p:sldId id="278" r:id="rId20"/>
    <p:sldId id="279" r:id="rId21"/>
    <p:sldId id="280" r:id="rId22"/>
    <p:sldId id="281" r:id="rId23"/>
    <p:sldId id="282" r:id="rId24"/>
    <p:sldId id="283" r:id="rId25"/>
    <p:sldId id="259"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99A8DD2-C443-44AD-85B3-4CE72B962C5F}" type="datetimeFigureOut">
              <a:rPr lang="en-US" smtClean="0"/>
              <a:t>12/3/2023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9447465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46892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734338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031790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458938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192280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956169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2471207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294598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516872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773326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9A8DD2-C443-44AD-85B3-4CE72B962C5F}"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925103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9A8DD2-C443-44AD-85B3-4CE72B962C5F}" type="datetimeFigureOut">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97394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9A8DD2-C443-44AD-85B3-4CE72B962C5F}" type="datetimeFigureOut">
              <a:rPr lang="en-US" smtClean="0"/>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101186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99A8DD2-C443-44AD-85B3-4CE72B962C5F}" type="datetimeFigureOut">
              <a:rPr lang="en-US" smtClean="0"/>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078379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95657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16168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99A8DD2-C443-44AD-85B3-4CE72B962C5F}" type="datetimeFigureOut">
              <a:rPr lang="en-US" smtClean="0"/>
              <a:t>12/3/2023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2147548179"/>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50B39E-67E5-AD0C-4C14-60E8193E1241}"/>
              </a:ext>
            </a:extLst>
          </p:cNvPr>
          <p:cNvPicPr>
            <a:picLocks noChangeAspect="1"/>
          </p:cNvPicPr>
          <p:nvPr/>
        </p:nvPicPr>
        <p:blipFill rotWithShape="1">
          <a:blip r:embed="rId2">
            <a:alphaModFix amt="60000"/>
          </a:blip>
          <a:srcRect b="1747"/>
          <a:stretch/>
        </p:blipFill>
        <p:spPr>
          <a:xfrm>
            <a:off x="1" y="1"/>
            <a:ext cx="12192000" cy="6857999"/>
          </a:xfrm>
          <a:prstGeom prst="rect">
            <a:avLst/>
          </a:prstGeom>
        </p:spPr>
      </p:pic>
      <p:sp>
        <p:nvSpPr>
          <p:cNvPr id="2" name="Title 1">
            <a:extLst>
              <a:ext uri="{FF2B5EF4-FFF2-40B4-BE49-F238E27FC236}">
                <a16:creationId xmlns:a16="http://schemas.microsoft.com/office/drawing/2014/main" id="{30124A3A-CADB-C629-8B8A-1873C104291A}"/>
              </a:ext>
            </a:extLst>
          </p:cNvPr>
          <p:cNvSpPr>
            <a:spLocks noGrp="1"/>
          </p:cNvSpPr>
          <p:nvPr>
            <p:ph type="ctrTitle"/>
          </p:nvPr>
        </p:nvSpPr>
        <p:spPr>
          <a:xfrm>
            <a:off x="1855452" y="1648686"/>
            <a:ext cx="8481096" cy="2236264"/>
          </a:xfrm>
        </p:spPr>
        <p:txBody>
          <a:bodyPr>
            <a:noAutofit/>
          </a:bodyPr>
          <a:lstStyle/>
          <a:p>
            <a:pPr algn="ctr"/>
            <a:r>
              <a:rPr lang="en-US" sz="5400" b="1" dirty="0">
                <a:solidFill>
                  <a:srgbClr val="FFFFFF"/>
                </a:solidFill>
                <a:latin typeface="Helvetica" panose="020B0604020202020204" pitchFamily="34" charset="0"/>
                <a:cs typeface="Helvetica" panose="020B0604020202020204" pitchFamily="34" charset="0"/>
              </a:rPr>
              <a:t>Into the world of anime</a:t>
            </a:r>
            <a:br>
              <a:rPr lang="en-US" sz="5400" b="1" dirty="0">
                <a:solidFill>
                  <a:srgbClr val="FFFFFF"/>
                </a:solidFill>
                <a:latin typeface="Helvetica" panose="020B0604020202020204" pitchFamily="34" charset="0"/>
                <a:cs typeface="Helvetica" panose="020B0604020202020204" pitchFamily="34" charset="0"/>
              </a:rPr>
            </a:br>
            <a:r>
              <a:rPr lang="en-US" sz="2400" b="1" dirty="0">
                <a:solidFill>
                  <a:srgbClr val="FFFFFF"/>
                </a:solidFill>
                <a:latin typeface="Helvetica" panose="020B0604020202020204" pitchFamily="34" charset="0"/>
                <a:cs typeface="Helvetica" panose="020B0604020202020204" pitchFamily="34" charset="0"/>
              </a:rPr>
              <a:t>an exploration and analysis</a:t>
            </a:r>
            <a:endParaRPr lang="en-US" sz="5400" b="1" dirty="0">
              <a:solidFill>
                <a:srgbClr val="FFFFFF"/>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DBD45688-0754-DCCB-37B3-1F740E2381AE}"/>
              </a:ext>
            </a:extLst>
          </p:cNvPr>
          <p:cNvSpPr>
            <a:spLocks noGrp="1"/>
          </p:cNvSpPr>
          <p:nvPr>
            <p:ph type="subTitle" idx="1"/>
          </p:nvPr>
        </p:nvSpPr>
        <p:spPr>
          <a:xfrm>
            <a:off x="690113" y="4528147"/>
            <a:ext cx="10524227" cy="1414091"/>
          </a:xfrm>
        </p:spPr>
        <p:txBody>
          <a:bodyPr>
            <a:normAutofit/>
          </a:bodyPr>
          <a:lstStyle/>
          <a:p>
            <a:pPr algn="ctr"/>
            <a:r>
              <a:rPr lang="en-US" sz="2000" b="1" dirty="0">
                <a:solidFill>
                  <a:srgbClr val="FFFFFF"/>
                </a:solidFill>
                <a:latin typeface="Helvetica" panose="020B0604020202020204" pitchFamily="34" charset="0"/>
                <a:cs typeface="Helvetica" panose="020B0604020202020204" pitchFamily="34" charset="0"/>
              </a:rPr>
              <a:t>DATs 6103</a:t>
            </a:r>
          </a:p>
          <a:p>
            <a:pPr algn="ctr"/>
            <a:r>
              <a:rPr lang="en-US" sz="2000" b="1" dirty="0">
                <a:solidFill>
                  <a:srgbClr val="FFFFFF"/>
                </a:solidFill>
                <a:latin typeface="Helvetica" panose="020B0604020202020204" pitchFamily="34" charset="0"/>
                <a:cs typeface="Helvetica" panose="020B0604020202020204" pitchFamily="34" charset="0"/>
              </a:rPr>
              <a:t>Crystal Kao, </a:t>
            </a:r>
            <a:r>
              <a:rPr lang="en-US" sz="2000" b="1" dirty="0" err="1">
                <a:solidFill>
                  <a:srgbClr val="FFFFFF"/>
                </a:solidFill>
                <a:latin typeface="Helvetica" panose="020B0604020202020204" pitchFamily="34" charset="0"/>
                <a:cs typeface="Helvetica" panose="020B0604020202020204" pitchFamily="34" charset="0"/>
              </a:rPr>
              <a:t>pranideep</a:t>
            </a:r>
            <a:r>
              <a:rPr lang="en-US" sz="2000" b="1" dirty="0">
                <a:solidFill>
                  <a:srgbClr val="FFFFFF"/>
                </a:solidFill>
                <a:latin typeface="Helvetica" panose="020B0604020202020204" pitchFamily="34" charset="0"/>
                <a:cs typeface="Helvetica" panose="020B0604020202020204" pitchFamily="34" charset="0"/>
              </a:rPr>
              <a:t> </a:t>
            </a:r>
            <a:r>
              <a:rPr lang="en-US" sz="2000" b="1" dirty="0" err="1">
                <a:solidFill>
                  <a:srgbClr val="FFFFFF"/>
                </a:solidFill>
                <a:latin typeface="Helvetica" panose="020B0604020202020204" pitchFamily="34" charset="0"/>
                <a:cs typeface="Helvetica" panose="020B0604020202020204" pitchFamily="34" charset="0"/>
              </a:rPr>
              <a:t>meka</a:t>
            </a:r>
            <a:r>
              <a:rPr lang="en-US" sz="2000" b="1" dirty="0">
                <a:solidFill>
                  <a:srgbClr val="FFFFFF"/>
                </a:solidFill>
                <a:latin typeface="Helvetica" panose="020B0604020202020204" pitchFamily="34" charset="0"/>
                <a:cs typeface="Helvetica" panose="020B0604020202020204" pitchFamily="34" charset="0"/>
              </a:rPr>
              <a:t>, Swathi Murali Srinivasan</a:t>
            </a:r>
          </a:p>
        </p:txBody>
      </p:sp>
    </p:spTree>
    <p:extLst>
      <p:ext uri="{BB962C8B-B14F-4D97-AF65-F5344CB8AC3E}">
        <p14:creationId xmlns:p14="http://schemas.microsoft.com/office/powerpoint/2010/main" val="2695161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E6C5-984B-AC86-FABB-B7E4154F673C}"/>
              </a:ext>
            </a:extLst>
          </p:cNvPr>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Anime Release year</a:t>
            </a:r>
          </a:p>
        </p:txBody>
      </p:sp>
      <p:sp>
        <p:nvSpPr>
          <p:cNvPr id="3" name="Content Placeholder 2">
            <a:extLst>
              <a:ext uri="{FF2B5EF4-FFF2-40B4-BE49-F238E27FC236}">
                <a16:creationId xmlns:a16="http://schemas.microsoft.com/office/drawing/2014/main" id="{BFA889CF-B5F3-07AD-0CD3-D3147BCC4612}"/>
              </a:ext>
            </a:extLst>
          </p:cNvPr>
          <p:cNvSpPr>
            <a:spLocks noGrp="1"/>
          </p:cNvSpPr>
          <p:nvPr>
            <p:ph idx="1"/>
          </p:nvPr>
        </p:nvSpPr>
        <p:spPr>
          <a:xfrm>
            <a:off x="685802" y="2142067"/>
            <a:ext cx="5300124"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Most anime were released within the last 10 to 15 years, which aligns with the significant growth observed in the manga and anime industry during the late 2010s </a:t>
            </a:r>
            <a:r>
              <a:rPr lang="en-US" sz="2000" dirty="0">
                <a:latin typeface="Helvetica" panose="020B0604020202020204" pitchFamily="34" charset="0"/>
                <a:cs typeface="Helvetica" panose="020B0604020202020204" pitchFamily="34" charset="0"/>
              </a:rPr>
              <a:t>(</a:t>
            </a:r>
            <a:r>
              <a:rPr lang="en-US" sz="2000" dirty="0">
                <a:effectLst/>
                <a:latin typeface="Helvetica" panose="020B0604020202020204" pitchFamily="34" charset="0"/>
                <a:cs typeface="Helvetica" panose="020B0604020202020204" pitchFamily="34" charset="0"/>
              </a:rPr>
              <a:t>Anime Industry Data, n.d.).</a:t>
            </a:r>
            <a:endParaRPr lang="en-US" sz="2000" dirty="0">
              <a:latin typeface="Helvetica" panose="020B0604020202020204" pitchFamily="34" charset="0"/>
              <a:cs typeface="Helvetica" panose="020B0604020202020204" pitchFamily="34" charset="0"/>
            </a:endParaRPr>
          </a:p>
        </p:txBody>
      </p:sp>
      <p:pic>
        <p:nvPicPr>
          <p:cNvPr id="8" name="Picture 7">
            <a:extLst>
              <a:ext uri="{FF2B5EF4-FFF2-40B4-BE49-F238E27FC236}">
                <a16:creationId xmlns:a16="http://schemas.microsoft.com/office/drawing/2014/main" id="{0C88F64C-F9E3-C131-DC5D-B8CEC2DB678A}"/>
              </a:ext>
            </a:extLst>
          </p:cNvPr>
          <p:cNvPicPr>
            <a:picLocks noChangeAspect="1"/>
          </p:cNvPicPr>
          <p:nvPr/>
        </p:nvPicPr>
        <p:blipFill>
          <a:blip r:embed="rId2"/>
          <a:stretch>
            <a:fillRect/>
          </a:stretch>
        </p:blipFill>
        <p:spPr>
          <a:xfrm>
            <a:off x="6317096" y="1933575"/>
            <a:ext cx="5524500" cy="4314825"/>
          </a:xfrm>
          <a:prstGeom prst="rect">
            <a:avLst/>
          </a:prstGeom>
        </p:spPr>
      </p:pic>
    </p:spTree>
    <p:extLst>
      <p:ext uri="{BB962C8B-B14F-4D97-AF65-F5344CB8AC3E}">
        <p14:creationId xmlns:p14="http://schemas.microsoft.com/office/powerpoint/2010/main" val="1742283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E6C5-984B-AC86-FABB-B7E4154F673C}"/>
              </a:ext>
            </a:extLst>
          </p:cNvPr>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Anime media type</a:t>
            </a:r>
          </a:p>
        </p:txBody>
      </p:sp>
      <p:sp>
        <p:nvSpPr>
          <p:cNvPr id="3" name="Content Placeholder 2">
            <a:extLst>
              <a:ext uri="{FF2B5EF4-FFF2-40B4-BE49-F238E27FC236}">
                <a16:creationId xmlns:a16="http://schemas.microsoft.com/office/drawing/2014/main" id="{BFA889CF-B5F3-07AD-0CD3-D3147BCC4612}"/>
              </a:ext>
            </a:extLst>
          </p:cNvPr>
          <p:cNvSpPr>
            <a:spLocks noGrp="1"/>
          </p:cNvSpPr>
          <p:nvPr>
            <p:ph idx="1"/>
          </p:nvPr>
        </p:nvSpPr>
        <p:spPr>
          <a:xfrm>
            <a:off x="685802" y="2142067"/>
            <a:ext cx="5300124"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TV has the most anime shows available for viewing.</a:t>
            </a:r>
          </a:p>
        </p:txBody>
      </p:sp>
      <p:pic>
        <p:nvPicPr>
          <p:cNvPr id="6" name="Picture 5">
            <a:extLst>
              <a:ext uri="{FF2B5EF4-FFF2-40B4-BE49-F238E27FC236}">
                <a16:creationId xmlns:a16="http://schemas.microsoft.com/office/drawing/2014/main" id="{D7E2D005-6902-F410-92DF-1380BC1A9B77}"/>
              </a:ext>
            </a:extLst>
          </p:cNvPr>
          <p:cNvPicPr>
            <a:picLocks noChangeAspect="1"/>
          </p:cNvPicPr>
          <p:nvPr/>
        </p:nvPicPr>
        <p:blipFill>
          <a:blip r:embed="rId2"/>
          <a:stretch>
            <a:fillRect/>
          </a:stretch>
        </p:blipFill>
        <p:spPr>
          <a:xfrm>
            <a:off x="6326331" y="1933575"/>
            <a:ext cx="5524500" cy="4314825"/>
          </a:xfrm>
          <a:prstGeom prst="rect">
            <a:avLst/>
          </a:prstGeom>
        </p:spPr>
      </p:pic>
    </p:spTree>
    <p:extLst>
      <p:ext uri="{BB962C8B-B14F-4D97-AF65-F5344CB8AC3E}">
        <p14:creationId xmlns:p14="http://schemas.microsoft.com/office/powerpoint/2010/main" val="746949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E6C5-984B-AC86-FABB-B7E4154F673C}"/>
              </a:ext>
            </a:extLst>
          </p:cNvPr>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Top 15 anime studios</a:t>
            </a:r>
          </a:p>
        </p:txBody>
      </p:sp>
      <p:sp>
        <p:nvSpPr>
          <p:cNvPr id="3" name="Content Placeholder 2">
            <a:extLst>
              <a:ext uri="{FF2B5EF4-FFF2-40B4-BE49-F238E27FC236}">
                <a16:creationId xmlns:a16="http://schemas.microsoft.com/office/drawing/2014/main" id="{BFA889CF-B5F3-07AD-0CD3-D3147BCC4612}"/>
              </a:ext>
            </a:extLst>
          </p:cNvPr>
          <p:cNvSpPr>
            <a:spLocks noGrp="1"/>
          </p:cNvSpPr>
          <p:nvPr>
            <p:ph idx="1"/>
          </p:nvPr>
        </p:nvSpPr>
        <p:spPr>
          <a:xfrm>
            <a:off x="685802" y="2142067"/>
            <a:ext cx="5300124"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Toei Animation produces the most anime of any studio and the gap between first and second is over 200 anime</a:t>
            </a:r>
          </a:p>
          <a:p>
            <a:pPr marL="0" indent="0">
              <a:buNone/>
            </a:pPr>
            <a:endParaRPr lang="en-US" sz="2000" b="0" dirty="0">
              <a:effectLst/>
              <a:latin typeface="Helvetica" panose="020B0604020202020204" pitchFamily="34" charset="0"/>
              <a:cs typeface="Helvetica" panose="020B0604020202020204" pitchFamily="34" charset="0"/>
            </a:endParaRPr>
          </a:p>
          <a:p>
            <a:pPr marL="0" indent="0">
              <a:buNone/>
            </a:pPr>
            <a:r>
              <a:rPr lang="en-US" sz="2000" b="0" dirty="0">
                <a:effectLst/>
                <a:latin typeface="Helvetica" panose="020B0604020202020204" pitchFamily="34" charset="0"/>
                <a:cs typeface="Helvetica" panose="020B0604020202020204" pitchFamily="34" charset="0"/>
              </a:rPr>
              <a:t>Interestingly there's a Chinese animation studio in the top 15 animation studio list. Chinese anime, also known as </a:t>
            </a:r>
            <a:r>
              <a:rPr lang="en-US" sz="2000" b="0" dirty="0" err="1">
                <a:effectLst/>
                <a:latin typeface="Helvetica" panose="020B0604020202020204" pitchFamily="34" charset="0"/>
                <a:cs typeface="Helvetica" panose="020B0604020202020204" pitchFamily="34" charset="0"/>
              </a:rPr>
              <a:t>donghua</a:t>
            </a:r>
            <a:r>
              <a:rPr lang="en-US" sz="2000" b="0" dirty="0">
                <a:effectLst/>
                <a:latin typeface="Helvetica" panose="020B0604020202020204" pitchFamily="34" charset="0"/>
                <a:cs typeface="Helvetica" panose="020B0604020202020204" pitchFamily="34" charset="0"/>
              </a:rPr>
              <a:t>, has also become popular in recent years.</a:t>
            </a:r>
          </a:p>
        </p:txBody>
      </p:sp>
      <p:pic>
        <p:nvPicPr>
          <p:cNvPr id="8" name="Picture 7">
            <a:extLst>
              <a:ext uri="{FF2B5EF4-FFF2-40B4-BE49-F238E27FC236}">
                <a16:creationId xmlns:a16="http://schemas.microsoft.com/office/drawing/2014/main" id="{B59A1C65-0D92-C286-5982-8E78FF8109DB}"/>
              </a:ext>
            </a:extLst>
          </p:cNvPr>
          <p:cNvPicPr>
            <a:picLocks noChangeAspect="1"/>
          </p:cNvPicPr>
          <p:nvPr/>
        </p:nvPicPr>
        <p:blipFill>
          <a:blip r:embed="rId2"/>
          <a:stretch>
            <a:fillRect/>
          </a:stretch>
        </p:blipFill>
        <p:spPr>
          <a:xfrm>
            <a:off x="6096000" y="2304511"/>
            <a:ext cx="5867131" cy="3469726"/>
          </a:xfrm>
          <a:prstGeom prst="rect">
            <a:avLst/>
          </a:prstGeom>
        </p:spPr>
      </p:pic>
    </p:spTree>
    <p:extLst>
      <p:ext uri="{BB962C8B-B14F-4D97-AF65-F5344CB8AC3E}">
        <p14:creationId xmlns:p14="http://schemas.microsoft.com/office/powerpoint/2010/main" val="766274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E6C5-984B-AC86-FABB-B7E4154F673C}"/>
              </a:ext>
            </a:extLst>
          </p:cNvPr>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Anime ratings by type</a:t>
            </a:r>
          </a:p>
        </p:txBody>
      </p:sp>
      <p:sp>
        <p:nvSpPr>
          <p:cNvPr id="3" name="Content Placeholder 2">
            <a:extLst>
              <a:ext uri="{FF2B5EF4-FFF2-40B4-BE49-F238E27FC236}">
                <a16:creationId xmlns:a16="http://schemas.microsoft.com/office/drawing/2014/main" id="{BFA889CF-B5F3-07AD-0CD3-D3147BCC4612}"/>
              </a:ext>
            </a:extLst>
          </p:cNvPr>
          <p:cNvSpPr>
            <a:spLocks noGrp="1"/>
          </p:cNvSpPr>
          <p:nvPr>
            <p:ph idx="1"/>
          </p:nvPr>
        </p:nvSpPr>
        <p:spPr>
          <a:xfrm>
            <a:off x="685802" y="2142067"/>
            <a:ext cx="5300124"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TV </a:t>
            </a:r>
            <a:r>
              <a:rPr lang="en-US" sz="2000" b="0" dirty="0" err="1">
                <a:effectLst/>
                <a:latin typeface="Helvetica" panose="020B0604020202020204" pitchFamily="34" charset="0"/>
                <a:cs typeface="Helvetica" panose="020B0604020202020204" pitchFamily="34" charset="0"/>
              </a:rPr>
              <a:t>Sp</a:t>
            </a:r>
            <a:r>
              <a:rPr lang="en-US" sz="2000" b="0" dirty="0">
                <a:effectLst/>
                <a:latin typeface="Helvetica" panose="020B0604020202020204" pitchFamily="34" charset="0"/>
                <a:cs typeface="Helvetica" panose="020B0604020202020204" pitchFamily="34" charset="0"/>
              </a:rPr>
              <a:t> (TV specials), even though there are less anime hosted on it, tends to get a higher average rating.</a:t>
            </a:r>
          </a:p>
        </p:txBody>
      </p:sp>
      <p:pic>
        <p:nvPicPr>
          <p:cNvPr id="5" name="Picture 4">
            <a:extLst>
              <a:ext uri="{FF2B5EF4-FFF2-40B4-BE49-F238E27FC236}">
                <a16:creationId xmlns:a16="http://schemas.microsoft.com/office/drawing/2014/main" id="{16412EEA-722B-CB6C-8EA8-D0AE793BC77E}"/>
              </a:ext>
            </a:extLst>
          </p:cNvPr>
          <p:cNvPicPr>
            <a:picLocks noChangeAspect="1"/>
          </p:cNvPicPr>
          <p:nvPr/>
        </p:nvPicPr>
        <p:blipFill>
          <a:blip r:embed="rId2"/>
          <a:stretch>
            <a:fillRect/>
          </a:stretch>
        </p:blipFill>
        <p:spPr>
          <a:xfrm>
            <a:off x="6432160" y="2004833"/>
            <a:ext cx="5400675" cy="4314825"/>
          </a:xfrm>
          <a:prstGeom prst="rect">
            <a:avLst/>
          </a:prstGeom>
        </p:spPr>
      </p:pic>
    </p:spTree>
    <p:extLst>
      <p:ext uri="{BB962C8B-B14F-4D97-AF65-F5344CB8AC3E}">
        <p14:creationId xmlns:p14="http://schemas.microsoft.com/office/powerpoint/2010/main" val="1463939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E6C5-984B-AC86-FABB-B7E4154F673C}"/>
              </a:ext>
            </a:extLst>
          </p:cNvPr>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Number of episodes</a:t>
            </a:r>
          </a:p>
        </p:txBody>
      </p:sp>
      <p:sp>
        <p:nvSpPr>
          <p:cNvPr id="3" name="Content Placeholder 2">
            <a:extLst>
              <a:ext uri="{FF2B5EF4-FFF2-40B4-BE49-F238E27FC236}">
                <a16:creationId xmlns:a16="http://schemas.microsoft.com/office/drawing/2014/main" id="{BFA889CF-B5F3-07AD-0CD3-D3147BCC4612}"/>
              </a:ext>
            </a:extLst>
          </p:cNvPr>
          <p:cNvSpPr>
            <a:spLocks noGrp="1"/>
          </p:cNvSpPr>
          <p:nvPr>
            <p:ph idx="1"/>
          </p:nvPr>
        </p:nvSpPr>
        <p:spPr>
          <a:xfrm>
            <a:off x="685802" y="2142067"/>
            <a:ext cx="5300124"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Most anime with only one episode can be considered as movies since they typically have one episode. The next most common episode count is around 12, which is the average length for TV shows or Original Video Animations (OVA).</a:t>
            </a:r>
          </a:p>
        </p:txBody>
      </p:sp>
      <p:pic>
        <p:nvPicPr>
          <p:cNvPr id="6" name="Picture 5">
            <a:extLst>
              <a:ext uri="{FF2B5EF4-FFF2-40B4-BE49-F238E27FC236}">
                <a16:creationId xmlns:a16="http://schemas.microsoft.com/office/drawing/2014/main" id="{1B41AEBF-AE43-5847-6903-76C9F03A7E5F}"/>
              </a:ext>
            </a:extLst>
          </p:cNvPr>
          <p:cNvPicPr>
            <a:picLocks noChangeAspect="1"/>
          </p:cNvPicPr>
          <p:nvPr/>
        </p:nvPicPr>
        <p:blipFill>
          <a:blip r:embed="rId2"/>
          <a:stretch>
            <a:fillRect/>
          </a:stretch>
        </p:blipFill>
        <p:spPr>
          <a:xfrm>
            <a:off x="6344369" y="2065867"/>
            <a:ext cx="5524500" cy="4314825"/>
          </a:xfrm>
          <a:prstGeom prst="rect">
            <a:avLst/>
          </a:prstGeom>
        </p:spPr>
      </p:pic>
    </p:spTree>
    <p:extLst>
      <p:ext uri="{BB962C8B-B14F-4D97-AF65-F5344CB8AC3E}">
        <p14:creationId xmlns:p14="http://schemas.microsoft.com/office/powerpoint/2010/main" val="1640667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E6C5-984B-AC86-FABB-B7E4154F673C}"/>
              </a:ext>
            </a:extLst>
          </p:cNvPr>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Ratings by Season</a:t>
            </a:r>
          </a:p>
        </p:txBody>
      </p:sp>
      <p:sp>
        <p:nvSpPr>
          <p:cNvPr id="3" name="Content Placeholder 2">
            <a:extLst>
              <a:ext uri="{FF2B5EF4-FFF2-40B4-BE49-F238E27FC236}">
                <a16:creationId xmlns:a16="http://schemas.microsoft.com/office/drawing/2014/main" id="{BFA889CF-B5F3-07AD-0CD3-D3147BCC4612}"/>
              </a:ext>
            </a:extLst>
          </p:cNvPr>
          <p:cNvSpPr>
            <a:spLocks noGrp="1"/>
          </p:cNvSpPr>
          <p:nvPr>
            <p:ph idx="1"/>
          </p:nvPr>
        </p:nvSpPr>
        <p:spPr>
          <a:xfrm>
            <a:off x="685802" y="2142067"/>
            <a:ext cx="5300124"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Anime </a:t>
            </a:r>
            <a:r>
              <a:rPr lang="en-US" sz="2000" dirty="0">
                <a:latin typeface="Helvetica" panose="020B0604020202020204" pitchFamily="34" charset="0"/>
                <a:cs typeface="Helvetica" panose="020B0604020202020204" pitchFamily="34" charset="0"/>
              </a:rPr>
              <a:t>releases are often categorized by season. When looking at ratings by season, there does not seem to be much of a difference between the seasons as all of them have a mean rating of ~3.5.</a:t>
            </a:r>
            <a:endParaRPr lang="en-US" sz="2000" b="0" dirty="0">
              <a:effectLst/>
              <a:latin typeface="Helvetica" panose="020B0604020202020204" pitchFamily="34" charset="0"/>
              <a:cs typeface="Helvetica" panose="020B0604020202020204" pitchFamily="34" charset="0"/>
            </a:endParaRPr>
          </a:p>
        </p:txBody>
      </p:sp>
      <p:pic>
        <p:nvPicPr>
          <p:cNvPr id="5" name="Picture 4">
            <a:extLst>
              <a:ext uri="{FF2B5EF4-FFF2-40B4-BE49-F238E27FC236}">
                <a16:creationId xmlns:a16="http://schemas.microsoft.com/office/drawing/2014/main" id="{F4D06388-3736-F79F-1F1C-10EBE3D42032}"/>
              </a:ext>
            </a:extLst>
          </p:cNvPr>
          <p:cNvPicPr>
            <a:picLocks noChangeAspect="1"/>
          </p:cNvPicPr>
          <p:nvPr/>
        </p:nvPicPr>
        <p:blipFill>
          <a:blip r:embed="rId2"/>
          <a:stretch>
            <a:fillRect/>
          </a:stretch>
        </p:blipFill>
        <p:spPr>
          <a:xfrm>
            <a:off x="6397480" y="1943100"/>
            <a:ext cx="5400675" cy="4305300"/>
          </a:xfrm>
          <a:prstGeom prst="rect">
            <a:avLst/>
          </a:prstGeom>
        </p:spPr>
      </p:pic>
    </p:spTree>
    <p:extLst>
      <p:ext uri="{BB962C8B-B14F-4D97-AF65-F5344CB8AC3E}">
        <p14:creationId xmlns:p14="http://schemas.microsoft.com/office/powerpoint/2010/main" val="3762461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E6C5-984B-AC86-FABB-B7E4154F673C}"/>
              </a:ext>
            </a:extLst>
          </p:cNvPr>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correlation</a:t>
            </a:r>
          </a:p>
        </p:txBody>
      </p:sp>
      <p:sp>
        <p:nvSpPr>
          <p:cNvPr id="3" name="Content Placeholder 2">
            <a:extLst>
              <a:ext uri="{FF2B5EF4-FFF2-40B4-BE49-F238E27FC236}">
                <a16:creationId xmlns:a16="http://schemas.microsoft.com/office/drawing/2014/main" id="{BFA889CF-B5F3-07AD-0CD3-D3147BCC4612}"/>
              </a:ext>
            </a:extLst>
          </p:cNvPr>
          <p:cNvSpPr>
            <a:spLocks noGrp="1"/>
          </p:cNvSpPr>
          <p:nvPr>
            <p:ph idx="1"/>
          </p:nvPr>
        </p:nvSpPr>
        <p:spPr>
          <a:xfrm>
            <a:off x="685802" y="2142067"/>
            <a:ext cx="5300124" cy="4360333"/>
          </a:xfrm>
        </p:spPr>
        <p:txBody>
          <a:bodyPr>
            <a:normAutofit fontScale="92500" lnSpcReduction="10000"/>
          </a:bodyPr>
          <a:lstStyle/>
          <a:p>
            <a:r>
              <a:rPr lang="en-US" sz="2000" b="0" dirty="0">
                <a:effectLst/>
                <a:latin typeface="Helvetica" panose="020B0604020202020204" pitchFamily="34" charset="0"/>
                <a:cs typeface="Helvetica" panose="020B0604020202020204" pitchFamily="34" charset="0"/>
              </a:rPr>
              <a:t>Rankings are created based on ratings so ignore that correlation. Also ignore the correlation between related media and related anime and manga because those fields make up related media.</a:t>
            </a:r>
          </a:p>
          <a:p>
            <a:endParaRPr lang="en-US" sz="2000" b="0" dirty="0">
              <a:effectLst/>
              <a:latin typeface="Helvetica" panose="020B0604020202020204" pitchFamily="34" charset="0"/>
              <a:cs typeface="Helvetica" panose="020B0604020202020204" pitchFamily="34" charset="0"/>
            </a:endParaRPr>
          </a:p>
          <a:p>
            <a:r>
              <a:rPr lang="en-US" sz="2000" b="0" dirty="0">
                <a:effectLst/>
                <a:latin typeface="Helvetica" panose="020B0604020202020204" pitchFamily="34" charset="0"/>
                <a:cs typeface="Helvetica" panose="020B0604020202020204" pitchFamily="34" charset="0"/>
              </a:rPr>
              <a:t>There is an interestingly strong negative correlation between the number of voice actors and rank. </a:t>
            </a:r>
          </a:p>
          <a:p>
            <a:endParaRPr lang="en-US" sz="2000" b="0" dirty="0">
              <a:effectLst/>
              <a:latin typeface="Helvetica" panose="020B0604020202020204" pitchFamily="34" charset="0"/>
              <a:cs typeface="Helvetica" panose="020B0604020202020204" pitchFamily="34" charset="0"/>
            </a:endParaRPr>
          </a:p>
          <a:p>
            <a:r>
              <a:rPr lang="en-US" sz="2000" b="0" dirty="0">
                <a:effectLst/>
                <a:latin typeface="Helvetica" panose="020B0604020202020204" pitchFamily="34" charset="0"/>
                <a:cs typeface="Helvetica" panose="020B0604020202020204" pitchFamily="34" charset="0"/>
              </a:rPr>
              <a:t>The count of staff and voice actors have a relatively high correlation with each other. This makes sense since the more voice actors you have, the more staff you need.</a:t>
            </a:r>
          </a:p>
        </p:txBody>
      </p:sp>
      <p:pic>
        <p:nvPicPr>
          <p:cNvPr id="5" name="Picture 4">
            <a:extLst>
              <a:ext uri="{FF2B5EF4-FFF2-40B4-BE49-F238E27FC236}">
                <a16:creationId xmlns:a16="http://schemas.microsoft.com/office/drawing/2014/main" id="{3C37D389-F1CB-86CA-0E78-060870FD2128}"/>
              </a:ext>
            </a:extLst>
          </p:cNvPr>
          <p:cNvPicPr>
            <a:picLocks noChangeAspect="1"/>
          </p:cNvPicPr>
          <p:nvPr/>
        </p:nvPicPr>
        <p:blipFill>
          <a:blip r:embed="rId2"/>
          <a:stretch>
            <a:fillRect/>
          </a:stretch>
        </p:blipFill>
        <p:spPr>
          <a:xfrm>
            <a:off x="5985926" y="1723880"/>
            <a:ext cx="6057900" cy="4943475"/>
          </a:xfrm>
          <a:prstGeom prst="rect">
            <a:avLst/>
          </a:prstGeom>
        </p:spPr>
      </p:pic>
    </p:spTree>
    <p:extLst>
      <p:ext uri="{BB962C8B-B14F-4D97-AF65-F5344CB8AC3E}">
        <p14:creationId xmlns:p14="http://schemas.microsoft.com/office/powerpoint/2010/main" val="3645278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E6C5-984B-AC86-FABB-B7E4154F673C}"/>
              </a:ext>
            </a:extLst>
          </p:cNvPr>
          <p:cNvSpPr>
            <a:spLocks noGrp="1"/>
          </p:cNvSpPr>
          <p:nvPr>
            <p:ph type="title"/>
          </p:nvPr>
        </p:nvSpPr>
        <p:spPr/>
        <p:txBody>
          <a:bodyPr>
            <a:normAutofit fontScale="90000"/>
          </a:bodyPr>
          <a:lstStyle/>
          <a:p>
            <a:r>
              <a:rPr lang="en-US" sz="5400" dirty="0">
                <a:latin typeface="Helvetica" panose="020B0604020202020204" pitchFamily="34" charset="0"/>
                <a:cs typeface="Helvetica" panose="020B0604020202020204" pitchFamily="34" charset="0"/>
              </a:rPr>
              <a:t>Anime Type by top studios</a:t>
            </a:r>
          </a:p>
        </p:txBody>
      </p:sp>
      <p:sp>
        <p:nvSpPr>
          <p:cNvPr id="3" name="Content Placeholder 2">
            <a:extLst>
              <a:ext uri="{FF2B5EF4-FFF2-40B4-BE49-F238E27FC236}">
                <a16:creationId xmlns:a16="http://schemas.microsoft.com/office/drawing/2014/main" id="{BFA889CF-B5F3-07AD-0CD3-D3147BCC4612}"/>
              </a:ext>
            </a:extLst>
          </p:cNvPr>
          <p:cNvSpPr>
            <a:spLocks noGrp="1"/>
          </p:cNvSpPr>
          <p:nvPr>
            <p:ph idx="1"/>
          </p:nvPr>
        </p:nvSpPr>
        <p:spPr>
          <a:xfrm>
            <a:off x="685802" y="2142067"/>
            <a:ext cx="4976089"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The studios mostly produce TV shows (brown) and movies (orange).</a:t>
            </a:r>
          </a:p>
        </p:txBody>
      </p:sp>
      <p:pic>
        <p:nvPicPr>
          <p:cNvPr id="6" name="Picture 5">
            <a:extLst>
              <a:ext uri="{FF2B5EF4-FFF2-40B4-BE49-F238E27FC236}">
                <a16:creationId xmlns:a16="http://schemas.microsoft.com/office/drawing/2014/main" id="{0BBAE8FF-0E56-7CDC-3843-E7FEF74CFF07}"/>
              </a:ext>
            </a:extLst>
          </p:cNvPr>
          <p:cNvPicPr>
            <a:picLocks noChangeAspect="1"/>
          </p:cNvPicPr>
          <p:nvPr/>
        </p:nvPicPr>
        <p:blipFill>
          <a:blip r:embed="rId2"/>
          <a:stretch>
            <a:fillRect/>
          </a:stretch>
        </p:blipFill>
        <p:spPr>
          <a:xfrm>
            <a:off x="5755197" y="1933395"/>
            <a:ext cx="6267450" cy="4457700"/>
          </a:xfrm>
          <a:prstGeom prst="rect">
            <a:avLst/>
          </a:prstGeom>
        </p:spPr>
      </p:pic>
    </p:spTree>
    <p:extLst>
      <p:ext uri="{BB962C8B-B14F-4D97-AF65-F5344CB8AC3E}">
        <p14:creationId xmlns:p14="http://schemas.microsoft.com/office/powerpoint/2010/main" val="3416058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7D20F-B879-BCEE-65AA-0F46D50104D5}"/>
              </a:ext>
            </a:extLst>
          </p:cNvPr>
          <p:cNvSpPr>
            <a:spLocks noGrp="1"/>
          </p:cNvSpPr>
          <p:nvPr>
            <p:ph type="title"/>
          </p:nvPr>
        </p:nvSpPr>
        <p:spPr/>
        <p:txBody>
          <a:bodyPr>
            <a:normAutofit/>
          </a:bodyPr>
          <a:lstStyle/>
          <a:p>
            <a:r>
              <a:rPr lang="en-US" sz="5400" b="1" dirty="0">
                <a:latin typeface="Helvetica" panose="020B0604020202020204" pitchFamily="34" charset="0"/>
                <a:cs typeface="Helvetica" panose="020B0604020202020204" pitchFamily="34" charset="0"/>
              </a:rPr>
              <a:t>Smart Questions</a:t>
            </a:r>
          </a:p>
        </p:txBody>
      </p:sp>
    </p:spTree>
    <p:extLst>
      <p:ext uri="{BB962C8B-B14F-4D97-AF65-F5344CB8AC3E}">
        <p14:creationId xmlns:p14="http://schemas.microsoft.com/office/powerpoint/2010/main" val="414914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E6C5-984B-AC86-FABB-B7E4154F673C}"/>
              </a:ext>
            </a:extLst>
          </p:cNvPr>
          <p:cNvSpPr>
            <a:spLocks noGrp="1"/>
          </p:cNvSpPr>
          <p:nvPr>
            <p:ph type="title"/>
          </p:nvPr>
        </p:nvSpPr>
        <p:spPr/>
        <p:txBody>
          <a:bodyPr>
            <a:noAutofit/>
          </a:bodyPr>
          <a:lstStyle/>
          <a:p>
            <a:pPr marL="342900" marR="0" lvl="0" indent="-342900" fontAlgn="base">
              <a:lnSpc>
                <a:spcPct val="107000"/>
              </a:lnSpc>
              <a:spcBef>
                <a:spcPts val="0"/>
              </a:spcBef>
              <a:spcAft>
                <a:spcPts val="0"/>
              </a:spcAft>
              <a:buFont typeface="+mj-lt"/>
              <a:buAutoNum type="arabicPeriod"/>
            </a:pPr>
            <a:r>
              <a:rPr lang="en-US" sz="2000" b="1" kern="0" dirty="0">
                <a:effectLst/>
                <a:latin typeface="Helvetica" panose="020B0604020202020204" pitchFamily="34" charset="0"/>
                <a:ea typeface="Times New Roman" panose="02020603050405020304" pitchFamily="18" charset="0"/>
                <a:cs typeface="Helvetica" panose="020B0604020202020204" pitchFamily="34" charset="0"/>
              </a:rPr>
              <a:t>How does the type of anime (e.g., TV series, movie, OVA) relate to the average user ratings on Anime Planet? Are there significant differences in ratings based on the type of anime?</a:t>
            </a:r>
            <a:endParaRPr lang="en-US" sz="2000" b="1" kern="100" dirty="0">
              <a:effectLst/>
              <a:latin typeface="Helvetica" panose="020B0604020202020204" pitchFamily="34" charset="0"/>
              <a:ea typeface="DengXian" panose="02010600030101010101" pitchFamily="2" charset="-122"/>
              <a:cs typeface="Helvetica" panose="020B0604020202020204" pitchFamily="34" charset="0"/>
            </a:endParaRPr>
          </a:p>
        </p:txBody>
      </p:sp>
      <p:sp>
        <p:nvSpPr>
          <p:cNvPr id="3" name="Content Placeholder 2">
            <a:extLst>
              <a:ext uri="{FF2B5EF4-FFF2-40B4-BE49-F238E27FC236}">
                <a16:creationId xmlns:a16="http://schemas.microsoft.com/office/drawing/2014/main" id="{BFA889CF-B5F3-07AD-0CD3-D3147BCC4612}"/>
              </a:ext>
            </a:extLst>
          </p:cNvPr>
          <p:cNvSpPr>
            <a:spLocks noGrp="1"/>
          </p:cNvSpPr>
          <p:nvPr>
            <p:ph idx="1"/>
          </p:nvPr>
        </p:nvSpPr>
        <p:spPr>
          <a:xfrm>
            <a:off x="685802" y="2142067"/>
            <a:ext cx="4976089"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TV shows have the highest mean ratings, followed by TV specials.</a:t>
            </a:r>
          </a:p>
        </p:txBody>
      </p:sp>
      <p:pic>
        <p:nvPicPr>
          <p:cNvPr id="5" name="Picture 4">
            <a:extLst>
              <a:ext uri="{FF2B5EF4-FFF2-40B4-BE49-F238E27FC236}">
                <a16:creationId xmlns:a16="http://schemas.microsoft.com/office/drawing/2014/main" id="{3868D30B-FEC4-87A0-B9BB-7714343B63DA}"/>
              </a:ext>
            </a:extLst>
          </p:cNvPr>
          <p:cNvPicPr>
            <a:picLocks noChangeAspect="1"/>
          </p:cNvPicPr>
          <p:nvPr/>
        </p:nvPicPr>
        <p:blipFill>
          <a:blip r:embed="rId2"/>
          <a:stretch>
            <a:fillRect/>
          </a:stretch>
        </p:blipFill>
        <p:spPr>
          <a:xfrm>
            <a:off x="6096000" y="2291994"/>
            <a:ext cx="5914738" cy="3713747"/>
          </a:xfrm>
          <a:prstGeom prst="rect">
            <a:avLst/>
          </a:prstGeom>
        </p:spPr>
      </p:pic>
    </p:spTree>
    <p:extLst>
      <p:ext uri="{BB962C8B-B14F-4D97-AF65-F5344CB8AC3E}">
        <p14:creationId xmlns:p14="http://schemas.microsoft.com/office/powerpoint/2010/main" val="1352019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935EB-59A7-3A77-9667-14B4CE86431C}"/>
              </a:ext>
            </a:extLst>
          </p:cNvPr>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Outline</a:t>
            </a:r>
          </a:p>
        </p:txBody>
      </p:sp>
      <p:sp>
        <p:nvSpPr>
          <p:cNvPr id="3" name="Content Placeholder 2">
            <a:extLst>
              <a:ext uri="{FF2B5EF4-FFF2-40B4-BE49-F238E27FC236}">
                <a16:creationId xmlns:a16="http://schemas.microsoft.com/office/drawing/2014/main" id="{F480F055-8ECF-11CA-E2BC-279CFC8809C6}"/>
              </a:ext>
            </a:extLst>
          </p:cNvPr>
          <p:cNvSpPr>
            <a:spLocks noGrp="1"/>
          </p:cNvSpPr>
          <p:nvPr>
            <p:ph idx="1"/>
          </p:nvPr>
        </p:nvSpPr>
        <p:spPr/>
        <p:txBody>
          <a:bodyPr>
            <a:normAutofit/>
          </a:bodyPr>
          <a:lstStyle/>
          <a:p>
            <a:r>
              <a:rPr lang="en-US" sz="4000" dirty="0">
                <a:latin typeface="Helvetica" panose="020B0604020202020204" pitchFamily="34" charset="0"/>
                <a:cs typeface="Helvetica" panose="020B0604020202020204" pitchFamily="34" charset="0"/>
              </a:rPr>
              <a:t>Introduction</a:t>
            </a:r>
          </a:p>
          <a:p>
            <a:r>
              <a:rPr lang="en-US" sz="4000" dirty="0">
                <a:latin typeface="Helvetica" panose="020B0604020202020204" pitchFamily="34" charset="0"/>
                <a:cs typeface="Helvetica" panose="020B0604020202020204" pitchFamily="34" charset="0"/>
              </a:rPr>
              <a:t>EDA</a:t>
            </a:r>
          </a:p>
          <a:p>
            <a:r>
              <a:rPr lang="en-US" sz="4000" dirty="0">
                <a:latin typeface="Helvetica" panose="020B0604020202020204" pitchFamily="34" charset="0"/>
                <a:cs typeface="Helvetica" panose="020B0604020202020204" pitchFamily="34" charset="0"/>
              </a:rPr>
              <a:t>SMART Questions</a:t>
            </a:r>
          </a:p>
          <a:p>
            <a:r>
              <a:rPr lang="en-US" sz="4000" dirty="0">
                <a:latin typeface="Helvetica" panose="020B0604020202020204" pitchFamily="34" charset="0"/>
                <a:cs typeface="Helvetica" panose="020B0604020202020204" pitchFamily="34" charset="0"/>
              </a:rPr>
              <a:t>Summary</a:t>
            </a:r>
          </a:p>
        </p:txBody>
      </p:sp>
    </p:spTree>
    <p:extLst>
      <p:ext uri="{BB962C8B-B14F-4D97-AF65-F5344CB8AC3E}">
        <p14:creationId xmlns:p14="http://schemas.microsoft.com/office/powerpoint/2010/main" val="349565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E6C5-984B-AC86-FABB-B7E4154F673C}"/>
              </a:ext>
            </a:extLst>
          </p:cNvPr>
          <p:cNvSpPr>
            <a:spLocks noGrp="1"/>
          </p:cNvSpPr>
          <p:nvPr>
            <p:ph type="title"/>
          </p:nvPr>
        </p:nvSpPr>
        <p:spPr>
          <a:xfrm>
            <a:off x="685801" y="609600"/>
            <a:ext cx="10485407" cy="1456267"/>
          </a:xfrm>
        </p:spPr>
        <p:txBody>
          <a:bodyPr>
            <a:noAutofit/>
          </a:bodyPr>
          <a:lstStyle/>
          <a:p>
            <a:pPr marR="0" lvl="0" fontAlgn="base">
              <a:lnSpc>
                <a:spcPct val="107000"/>
              </a:lnSpc>
              <a:spcBef>
                <a:spcPts val="0"/>
              </a:spcBef>
              <a:spcAft>
                <a:spcPts val="0"/>
              </a:spcAft>
            </a:pPr>
            <a:r>
              <a:rPr lang="en-US" sz="2000" b="1" kern="0" dirty="0">
                <a:effectLst/>
                <a:latin typeface="Helvetica" panose="020B0604020202020204" pitchFamily="34" charset="0"/>
                <a:ea typeface="Times New Roman" panose="02020603050405020304" pitchFamily="18" charset="0"/>
                <a:cs typeface="Helvetica" panose="020B0604020202020204" pitchFamily="34" charset="0"/>
              </a:rPr>
              <a:t>2. Can we predict the user ratings of anime based on the available information such as the studio, release season, and tags? What factors have the most significant impact on an anime's rating, and can we build a predictive model for anime popularity?</a:t>
            </a:r>
            <a:endParaRPr lang="en-US" sz="2000" b="1" kern="100" dirty="0">
              <a:effectLst/>
              <a:latin typeface="Helvetica" panose="020B0604020202020204" pitchFamily="34" charset="0"/>
              <a:ea typeface="DengXian" panose="02010600030101010101" pitchFamily="2" charset="-122"/>
              <a:cs typeface="Helvetica" panose="020B0604020202020204" pitchFamily="34" charset="0"/>
            </a:endParaRPr>
          </a:p>
        </p:txBody>
      </p:sp>
      <p:sp>
        <p:nvSpPr>
          <p:cNvPr id="3" name="Content Placeholder 2">
            <a:extLst>
              <a:ext uri="{FF2B5EF4-FFF2-40B4-BE49-F238E27FC236}">
                <a16:creationId xmlns:a16="http://schemas.microsoft.com/office/drawing/2014/main" id="{BFA889CF-B5F3-07AD-0CD3-D3147BCC4612}"/>
              </a:ext>
            </a:extLst>
          </p:cNvPr>
          <p:cNvSpPr>
            <a:spLocks noGrp="1"/>
          </p:cNvSpPr>
          <p:nvPr>
            <p:ph idx="1"/>
          </p:nvPr>
        </p:nvSpPr>
        <p:spPr>
          <a:xfrm>
            <a:off x="685802" y="2142067"/>
            <a:ext cx="5542470"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To answer this question, a model is</a:t>
            </a:r>
            <a:r>
              <a:rPr lang="en-US" sz="2000" dirty="0">
                <a:latin typeface="Helvetica" panose="020B0604020202020204" pitchFamily="34" charset="0"/>
                <a:cs typeface="Helvetica" panose="020B0604020202020204" pitchFamily="34" charset="0"/>
              </a:rPr>
              <a:t> needed</a:t>
            </a:r>
            <a:r>
              <a:rPr lang="en-US" sz="2000" b="0" dirty="0">
                <a:effectLst/>
                <a:latin typeface="Helvetica" panose="020B0604020202020204" pitchFamily="34" charset="0"/>
                <a:cs typeface="Helvetica" panose="020B0604020202020204" pitchFamily="34" charset="0"/>
              </a:rPr>
              <a:t> and additional data cleaning is also needed.</a:t>
            </a:r>
          </a:p>
        </p:txBody>
      </p:sp>
      <p:pic>
        <p:nvPicPr>
          <p:cNvPr id="6" name="Picture 5" descr="Owl standing on top of a numbered stepped wall">
            <a:extLst>
              <a:ext uri="{FF2B5EF4-FFF2-40B4-BE49-F238E27FC236}">
                <a16:creationId xmlns:a16="http://schemas.microsoft.com/office/drawing/2014/main" id="{EC3F18C4-F8FE-C504-7A94-BABA192979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111" y="2664024"/>
            <a:ext cx="4976090" cy="3316418"/>
          </a:xfrm>
          <a:prstGeom prst="rect">
            <a:avLst/>
          </a:prstGeom>
        </p:spPr>
      </p:pic>
    </p:spTree>
    <p:extLst>
      <p:ext uri="{BB962C8B-B14F-4D97-AF65-F5344CB8AC3E}">
        <p14:creationId xmlns:p14="http://schemas.microsoft.com/office/powerpoint/2010/main" val="3681027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E6C5-984B-AC86-FABB-B7E4154F673C}"/>
              </a:ext>
            </a:extLst>
          </p:cNvPr>
          <p:cNvSpPr>
            <a:spLocks noGrp="1"/>
          </p:cNvSpPr>
          <p:nvPr>
            <p:ph type="title"/>
          </p:nvPr>
        </p:nvSpPr>
        <p:spPr/>
        <p:txBody>
          <a:bodyPr>
            <a:noAutofit/>
          </a:bodyPr>
          <a:lstStyle/>
          <a:p>
            <a:pPr marR="0" lvl="0" fontAlgn="base">
              <a:lnSpc>
                <a:spcPct val="107000"/>
              </a:lnSpc>
              <a:spcBef>
                <a:spcPts val="0"/>
              </a:spcBef>
              <a:spcAft>
                <a:spcPts val="0"/>
              </a:spcAft>
            </a:pPr>
            <a:r>
              <a:rPr lang="en-US" sz="5400" b="1" kern="100" dirty="0">
                <a:latin typeface="Helvetica" panose="020B0604020202020204" pitchFamily="34" charset="0"/>
                <a:ea typeface="DengXian" panose="02010600030101010101" pitchFamily="2" charset="-122"/>
                <a:cs typeface="Helvetica" panose="020B0604020202020204" pitchFamily="34" charset="0"/>
              </a:rPr>
              <a:t>Filling missing values</a:t>
            </a:r>
            <a:endParaRPr lang="en-US" sz="5400" b="1" kern="100" dirty="0">
              <a:effectLst/>
              <a:latin typeface="Helvetica" panose="020B0604020202020204" pitchFamily="34" charset="0"/>
              <a:ea typeface="DengXian" panose="02010600030101010101" pitchFamily="2" charset="-122"/>
              <a:cs typeface="Helvetica" panose="020B0604020202020204" pitchFamily="34" charset="0"/>
            </a:endParaRPr>
          </a:p>
        </p:txBody>
      </p:sp>
      <p:sp>
        <p:nvSpPr>
          <p:cNvPr id="3" name="Content Placeholder 2">
            <a:extLst>
              <a:ext uri="{FF2B5EF4-FFF2-40B4-BE49-F238E27FC236}">
                <a16:creationId xmlns:a16="http://schemas.microsoft.com/office/drawing/2014/main" id="{BFA889CF-B5F3-07AD-0CD3-D3147BCC4612}"/>
              </a:ext>
            </a:extLst>
          </p:cNvPr>
          <p:cNvSpPr>
            <a:spLocks noGrp="1"/>
          </p:cNvSpPr>
          <p:nvPr>
            <p:ph idx="1"/>
          </p:nvPr>
        </p:nvSpPr>
        <p:spPr>
          <a:xfrm>
            <a:off x="685802" y="2142067"/>
            <a:ext cx="4976089" cy="4360333"/>
          </a:xfrm>
        </p:spPr>
        <p:txBody>
          <a:bodyPr>
            <a:normAutofit/>
          </a:bodyPr>
          <a:lstStyle/>
          <a:p>
            <a:r>
              <a:rPr lang="en-US" sz="2000" b="0" dirty="0">
                <a:effectLst/>
                <a:latin typeface="Helvetica" panose="020B0604020202020204" pitchFamily="34" charset="0"/>
                <a:cs typeface="Helvetica" panose="020B0604020202020204" pitchFamily="34" charset="0"/>
              </a:rPr>
              <a:t>Missing episode values were filled using the median, a</a:t>
            </a:r>
            <a:r>
              <a:rPr lang="en-US" sz="2000" dirty="0">
                <a:latin typeface="Helvetica" panose="020B0604020202020204" pitchFamily="34" charset="0"/>
                <a:cs typeface="Helvetica" panose="020B0604020202020204" pitchFamily="34" charset="0"/>
              </a:rPr>
              <a:t>s anime seasons typically have 12 episodes</a:t>
            </a:r>
          </a:p>
          <a:p>
            <a:r>
              <a:rPr lang="en-US" sz="2000" dirty="0">
                <a:latin typeface="Helvetica" panose="020B0604020202020204" pitchFamily="34" charset="0"/>
                <a:cs typeface="Helvetica" panose="020B0604020202020204" pitchFamily="34" charset="0"/>
              </a:rPr>
              <a:t>Missing release years were also filled using the median</a:t>
            </a:r>
          </a:p>
          <a:p>
            <a:r>
              <a:rPr lang="en-US" sz="2000" dirty="0">
                <a:latin typeface="Helvetica" panose="020B0604020202020204" pitchFamily="34" charset="0"/>
                <a:cs typeface="Helvetica" panose="020B0604020202020204" pitchFamily="34" charset="0"/>
              </a:rPr>
              <a:t>Missing studio values were filled by randomly selecting a studio</a:t>
            </a:r>
          </a:p>
          <a:p>
            <a:r>
              <a:rPr lang="en-US" sz="2000" b="0" dirty="0">
                <a:effectLst/>
                <a:latin typeface="Helvetica" panose="020B0604020202020204" pitchFamily="34" charset="0"/>
                <a:cs typeface="Helvetica" panose="020B0604020202020204" pitchFamily="34" charset="0"/>
              </a:rPr>
              <a:t>The Tags, Studio, Type, </a:t>
            </a:r>
            <a:r>
              <a:rPr lang="en-US" sz="2000" b="0" dirty="0" err="1">
                <a:effectLst/>
                <a:latin typeface="Helvetica" panose="020B0604020202020204" pitchFamily="34" charset="0"/>
                <a:cs typeface="Helvetica" panose="020B0604020202020204" pitchFamily="34" charset="0"/>
              </a:rPr>
              <a:t>Release_season</a:t>
            </a:r>
            <a:r>
              <a:rPr lang="en-US" sz="2000" b="0" dirty="0">
                <a:effectLst/>
                <a:latin typeface="Helvetica" panose="020B0604020202020204" pitchFamily="34" charset="0"/>
                <a:cs typeface="Helvetica" panose="020B0604020202020204" pitchFamily="34" charset="0"/>
              </a:rPr>
              <a:t> were transformed from a column to a list to facilitate binary classification through one-hot encoding </a:t>
            </a:r>
          </a:p>
        </p:txBody>
      </p:sp>
      <p:pic>
        <p:nvPicPr>
          <p:cNvPr id="6" name="Picture 5">
            <a:extLst>
              <a:ext uri="{FF2B5EF4-FFF2-40B4-BE49-F238E27FC236}">
                <a16:creationId xmlns:a16="http://schemas.microsoft.com/office/drawing/2014/main" id="{C4246D6E-6C3F-4985-6A23-71FC1B58A001}"/>
              </a:ext>
            </a:extLst>
          </p:cNvPr>
          <p:cNvPicPr>
            <a:picLocks noChangeAspect="1"/>
          </p:cNvPicPr>
          <p:nvPr/>
        </p:nvPicPr>
        <p:blipFill>
          <a:blip r:embed="rId2"/>
          <a:stretch>
            <a:fillRect/>
          </a:stretch>
        </p:blipFill>
        <p:spPr>
          <a:xfrm>
            <a:off x="8365949" y="2299409"/>
            <a:ext cx="2958797" cy="4360333"/>
          </a:xfrm>
          <a:prstGeom prst="rect">
            <a:avLst/>
          </a:prstGeom>
        </p:spPr>
      </p:pic>
      <p:sp>
        <p:nvSpPr>
          <p:cNvPr id="8" name="Content Placeholder 2">
            <a:extLst>
              <a:ext uri="{FF2B5EF4-FFF2-40B4-BE49-F238E27FC236}">
                <a16:creationId xmlns:a16="http://schemas.microsoft.com/office/drawing/2014/main" id="{678545AD-2A34-219A-DFFD-9A8E1F5B5F13}"/>
              </a:ext>
            </a:extLst>
          </p:cNvPr>
          <p:cNvSpPr txBox="1">
            <a:spLocks/>
          </p:cNvSpPr>
          <p:nvPr/>
        </p:nvSpPr>
        <p:spPr>
          <a:xfrm>
            <a:off x="8969381" y="1619677"/>
            <a:ext cx="2058837" cy="744387"/>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000" u="sng" dirty="0">
                <a:latin typeface="Helvetica" panose="020B0604020202020204" pitchFamily="34" charset="0"/>
                <a:cs typeface="Helvetica" panose="020B0604020202020204" pitchFamily="34" charset="0"/>
              </a:rPr>
              <a:t>List of Tags</a:t>
            </a:r>
          </a:p>
        </p:txBody>
      </p:sp>
    </p:spTree>
    <p:extLst>
      <p:ext uri="{BB962C8B-B14F-4D97-AF65-F5344CB8AC3E}">
        <p14:creationId xmlns:p14="http://schemas.microsoft.com/office/powerpoint/2010/main" val="3885458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E6C5-984B-AC86-FABB-B7E4154F673C}"/>
              </a:ext>
            </a:extLst>
          </p:cNvPr>
          <p:cNvSpPr>
            <a:spLocks noGrp="1"/>
          </p:cNvSpPr>
          <p:nvPr>
            <p:ph type="title"/>
          </p:nvPr>
        </p:nvSpPr>
        <p:spPr/>
        <p:txBody>
          <a:bodyPr>
            <a:noAutofit/>
          </a:bodyPr>
          <a:lstStyle/>
          <a:p>
            <a:pPr marR="0" lvl="0" fontAlgn="base">
              <a:lnSpc>
                <a:spcPct val="107000"/>
              </a:lnSpc>
              <a:spcBef>
                <a:spcPts val="0"/>
              </a:spcBef>
              <a:spcAft>
                <a:spcPts val="0"/>
              </a:spcAft>
            </a:pPr>
            <a:r>
              <a:rPr lang="en-US" sz="5400" b="1" kern="100" dirty="0">
                <a:latin typeface="Helvetica" panose="020B0604020202020204" pitchFamily="34" charset="0"/>
                <a:ea typeface="DengXian" panose="02010600030101010101" pitchFamily="2" charset="-122"/>
                <a:cs typeface="Helvetica" panose="020B0604020202020204" pitchFamily="34" charset="0"/>
              </a:rPr>
              <a:t>Model</a:t>
            </a:r>
            <a:endParaRPr lang="en-US" sz="5400" b="1" kern="100" dirty="0">
              <a:effectLst/>
              <a:latin typeface="Helvetica" panose="020B0604020202020204" pitchFamily="34" charset="0"/>
              <a:ea typeface="DengXian" panose="02010600030101010101" pitchFamily="2" charset="-122"/>
              <a:cs typeface="Helvetica" panose="020B0604020202020204" pitchFamily="34" charset="0"/>
            </a:endParaRPr>
          </a:p>
        </p:txBody>
      </p:sp>
      <p:sp>
        <p:nvSpPr>
          <p:cNvPr id="3" name="Content Placeholder 2">
            <a:extLst>
              <a:ext uri="{FF2B5EF4-FFF2-40B4-BE49-F238E27FC236}">
                <a16:creationId xmlns:a16="http://schemas.microsoft.com/office/drawing/2014/main" id="{BFA889CF-B5F3-07AD-0CD3-D3147BCC4612}"/>
              </a:ext>
            </a:extLst>
          </p:cNvPr>
          <p:cNvSpPr>
            <a:spLocks noGrp="1"/>
          </p:cNvSpPr>
          <p:nvPr>
            <p:ph idx="1"/>
          </p:nvPr>
        </p:nvSpPr>
        <p:spPr>
          <a:xfrm>
            <a:off x="1002100" y="1972298"/>
            <a:ext cx="9933315" cy="4716341"/>
          </a:xfrm>
        </p:spPr>
        <p:txBody>
          <a:bodyPr>
            <a:normAutofit/>
          </a:bodyPr>
          <a:lstStyle/>
          <a:p>
            <a:r>
              <a:rPr lang="en-US" sz="2000" b="0" dirty="0">
                <a:effectLst/>
                <a:latin typeface="Helvetica" panose="020B0604020202020204" pitchFamily="34" charset="0"/>
                <a:cs typeface="Helvetica" panose="020B0604020202020204" pitchFamily="34" charset="0"/>
              </a:rPr>
              <a:t>We initially created a </a:t>
            </a:r>
            <a:r>
              <a:rPr lang="en-US" sz="2000" b="0" dirty="0" err="1">
                <a:effectLst/>
                <a:latin typeface="Helvetica" panose="020B0604020202020204" pitchFamily="34" charset="0"/>
                <a:cs typeface="Helvetica" panose="020B0604020202020204" pitchFamily="34" charset="0"/>
              </a:rPr>
              <a:t>DataFrame</a:t>
            </a:r>
            <a:r>
              <a:rPr lang="en-US" sz="2000" b="0" dirty="0">
                <a:effectLst/>
                <a:latin typeface="Helvetica" panose="020B0604020202020204" pitchFamily="34" charset="0"/>
                <a:cs typeface="Helvetica" panose="020B0604020202020204" pitchFamily="34" charset="0"/>
              </a:rPr>
              <a:t> comprised of rows with unavailable ratings. This dataset will be utilized in the final stage to predict the ratings for these anime entries.</a:t>
            </a:r>
          </a:p>
          <a:p>
            <a:r>
              <a:rPr lang="en-US" sz="2000" b="0" dirty="0">
                <a:effectLst/>
                <a:latin typeface="Helvetica" panose="020B0604020202020204" pitchFamily="34" charset="0"/>
                <a:cs typeface="Helvetica" panose="020B0604020202020204" pitchFamily="34" charset="0"/>
              </a:rPr>
              <a:t>Next we split our data for training and testing.</a:t>
            </a:r>
          </a:p>
          <a:p>
            <a:pPr lvl="1"/>
            <a:r>
              <a:rPr lang="en-US" sz="1800" b="0" dirty="0">
                <a:effectLst/>
                <a:latin typeface="Helvetica" panose="020B0604020202020204" pitchFamily="34" charset="0"/>
                <a:cs typeface="Helvetica" panose="020B0604020202020204" pitchFamily="34" charset="0"/>
              </a:rPr>
              <a:t>Ratin</a:t>
            </a:r>
            <a:r>
              <a:rPr lang="en-US" sz="1800" dirty="0">
                <a:latin typeface="Helvetica" panose="020B0604020202020204" pitchFamily="34" charset="0"/>
                <a:cs typeface="Helvetica" panose="020B0604020202020204" pitchFamily="34" charset="0"/>
              </a:rPr>
              <a:t>g, Name, Tags, Index, and Rank were dropped</a:t>
            </a:r>
          </a:p>
          <a:p>
            <a:r>
              <a:rPr lang="en-US" sz="2000" dirty="0">
                <a:latin typeface="Helvetica" panose="020B0604020202020204" pitchFamily="34" charset="0"/>
                <a:cs typeface="Helvetica" panose="020B0604020202020204" pitchFamily="34" charset="0"/>
              </a:rPr>
              <a:t>The results of the model are:</a:t>
            </a: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This model can now be used to predict ratings for anime missing a rating value or new anime that are released.</a:t>
            </a:r>
            <a:endParaRPr lang="en-US" sz="2000" b="0" dirty="0">
              <a:effectLst/>
              <a:latin typeface="Helvetica" panose="020B0604020202020204" pitchFamily="34" charset="0"/>
              <a:cs typeface="Helvetica" panose="020B0604020202020204" pitchFamily="34" charset="0"/>
            </a:endParaRPr>
          </a:p>
          <a:p>
            <a:endParaRPr lang="en-US" sz="2000" b="0" dirty="0">
              <a:effectLst/>
              <a:latin typeface="Helvetica" panose="020B0604020202020204" pitchFamily="34" charset="0"/>
              <a:cs typeface="Helvetica" panose="020B0604020202020204" pitchFamily="34" charset="0"/>
            </a:endParaRPr>
          </a:p>
        </p:txBody>
      </p:sp>
      <p:sp>
        <p:nvSpPr>
          <p:cNvPr id="4" name="TextBox 3">
            <a:extLst>
              <a:ext uri="{FF2B5EF4-FFF2-40B4-BE49-F238E27FC236}">
                <a16:creationId xmlns:a16="http://schemas.microsoft.com/office/drawing/2014/main" id="{55A00A4B-62AA-A733-FE80-49D54F7D7011}"/>
              </a:ext>
            </a:extLst>
          </p:cNvPr>
          <p:cNvSpPr txBox="1"/>
          <p:nvPr/>
        </p:nvSpPr>
        <p:spPr>
          <a:xfrm>
            <a:off x="3968151" y="4330469"/>
            <a:ext cx="3794183" cy="923330"/>
          </a:xfrm>
          <a:prstGeom prst="rect">
            <a:avLst/>
          </a:prstGeom>
          <a:noFill/>
          <a:ln w="38100">
            <a:solidFill>
              <a:schemeClr val="tx1"/>
            </a:solidFill>
          </a:ln>
        </p:spPr>
        <p:txBody>
          <a:bodyPr wrap="square" rtlCol="0">
            <a:spAutoFit/>
          </a:bodyPr>
          <a:lstStyle/>
          <a:p>
            <a:r>
              <a:rPr lang="en-US" dirty="0"/>
              <a:t>Mean Absolute Error: 0.22168</a:t>
            </a:r>
          </a:p>
          <a:p>
            <a:r>
              <a:rPr lang="en-US" dirty="0"/>
              <a:t>Mean Squared Error: 0.08718</a:t>
            </a:r>
          </a:p>
          <a:p>
            <a:r>
              <a:rPr lang="en-US" dirty="0"/>
              <a:t>R</a:t>
            </a:r>
            <a:r>
              <a:rPr lang="en-US" baseline="30000" dirty="0"/>
              <a:t>2</a:t>
            </a:r>
            <a:r>
              <a:rPr lang="en-US" dirty="0"/>
              <a:t>: 0.16859</a:t>
            </a:r>
          </a:p>
        </p:txBody>
      </p:sp>
    </p:spTree>
    <p:extLst>
      <p:ext uri="{BB962C8B-B14F-4D97-AF65-F5344CB8AC3E}">
        <p14:creationId xmlns:p14="http://schemas.microsoft.com/office/powerpoint/2010/main" val="869675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E6C5-984B-AC86-FABB-B7E4154F673C}"/>
              </a:ext>
            </a:extLst>
          </p:cNvPr>
          <p:cNvSpPr>
            <a:spLocks noGrp="1"/>
          </p:cNvSpPr>
          <p:nvPr>
            <p:ph type="title"/>
          </p:nvPr>
        </p:nvSpPr>
        <p:spPr/>
        <p:txBody>
          <a:bodyPr>
            <a:noAutofit/>
          </a:bodyPr>
          <a:lstStyle/>
          <a:p>
            <a:pPr marR="0" lvl="0" fontAlgn="base">
              <a:lnSpc>
                <a:spcPct val="107000"/>
              </a:lnSpc>
              <a:spcBef>
                <a:spcPts val="0"/>
              </a:spcBef>
              <a:spcAft>
                <a:spcPts val="0"/>
              </a:spcAft>
            </a:pPr>
            <a:r>
              <a:rPr lang="en-US" sz="5400" b="1" kern="100" dirty="0">
                <a:latin typeface="Helvetica" panose="020B0604020202020204" pitchFamily="34" charset="0"/>
                <a:ea typeface="DengXian" panose="02010600030101010101" pitchFamily="2" charset="-122"/>
                <a:cs typeface="Helvetica" panose="020B0604020202020204" pitchFamily="34" charset="0"/>
              </a:rPr>
              <a:t>Summary</a:t>
            </a:r>
            <a:endParaRPr lang="en-US" sz="5400" b="1" kern="100" dirty="0">
              <a:effectLst/>
              <a:latin typeface="Helvetica" panose="020B0604020202020204" pitchFamily="34" charset="0"/>
              <a:ea typeface="DengXian" panose="02010600030101010101" pitchFamily="2" charset="-122"/>
              <a:cs typeface="Helvetica" panose="020B0604020202020204" pitchFamily="34" charset="0"/>
            </a:endParaRPr>
          </a:p>
        </p:txBody>
      </p:sp>
      <p:sp>
        <p:nvSpPr>
          <p:cNvPr id="3" name="Content Placeholder 2">
            <a:extLst>
              <a:ext uri="{FF2B5EF4-FFF2-40B4-BE49-F238E27FC236}">
                <a16:creationId xmlns:a16="http://schemas.microsoft.com/office/drawing/2014/main" id="{BFA889CF-B5F3-07AD-0CD3-D3147BCC4612}"/>
              </a:ext>
            </a:extLst>
          </p:cNvPr>
          <p:cNvSpPr>
            <a:spLocks noGrp="1"/>
          </p:cNvSpPr>
          <p:nvPr>
            <p:ph idx="1"/>
          </p:nvPr>
        </p:nvSpPr>
        <p:spPr>
          <a:xfrm>
            <a:off x="1002100" y="1972298"/>
            <a:ext cx="9933315" cy="4716341"/>
          </a:xfrm>
        </p:spPr>
        <p:txBody>
          <a:bodyPr>
            <a:normAutofit/>
          </a:bodyPr>
          <a:lstStyle/>
          <a:p>
            <a:r>
              <a:rPr lang="en-US" sz="2000" b="0" dirty="0">
                <a:effectLst/>
                <a:latin typeface="Helvetica" panose="020B0604020202020204" pitchFamily="34" charset="0"/>
                <a:cs typeface="Helvetica" panose="020B0604020202020204" pitchFamily="34" charset="0"/>
              </a:rPr>
              <a:t>Anime tend to be rated between 3-4</a:t>
            </a:r>
          </a:p>
          <a:p>
            <a:r>
              <a:rPr lang="en-US" sz="2000" dirty="0">
                <a:latin typeface="Helvetica" panose="020B0604020202020204" pitchFamily="34" charset="0"/>
                <a:cs typeface="Helvetica" panose="020B0604020202020204" pitchFamily="34" charset="0"/>
              </a:rPr>
              <a:t>Most anime were released in the last 10-15 years</a:t>
            </a:r>
          </a:p>
          <a:p>
            <a:r>
              <a:rPr lang="en-US" sz="2000" dirty="0">
                <a:latin typeface="Helvetica" panose="020B0604020202020204" pitchFamily="34" charset="0"/>
                <a:cs typeface="Helvetica" panose="020B0604020202020204" pitchFamily="34" charset="0"/>
              </a:rPr>
              <a:t>The most common type of anime are tv shows</a:t>
            </a:r>
          </a:p>
          <a:p>
            <a:r>
              <a:rPr lang="en-US" sz="2000" b="0" dirty="0">
                <a:effectLst/>
                <a:latin typeface="Helvetica" panose="020B0604020202020204" pitchFamily="34" charset="0"/>
                <a:cs typeface="Helvetica" panose="020B0604020202020204" pitchFamily="34" charset="0"/>
              </a:rPr>
              <a:t>The season the </a:t>
            </a:r>
            <a:r>
              <a:rPr lang="en-US" sz="2000" dirty="0">
                <a:latin typeface="Helvetica" panose="020B0604020202020204" pitchFamily="34" charset="0"/>
                <a:cs typeface="Helvetica" panose="020B0604020202020204" pitchFamily="34" charset="0"/>
              </a:rPr>
              <a:t>anime is released during doesn’t affect the ratings significantly</a:t>
            </a:r>
          </a:p>
          <a:p>
            <a:r>
              <a:rPr lang="en-US" sz="2000" b="0" dirty="0">
                <a:effectLst/>
                <a:latin typeface="Helvetica" panose="020B0604020202020204" pitchFamily="34" charset="0"/>
                <a:cs typeface="Helvetica" panose="020B0604020202020204" pitchFamily="34" charset="0"/>
              </a:rPr>
              <a:t>TV shows have the highest mean ratings, followed by TV specials.</a:t>
            </a:r>
          </a:p>
          <a:p>
            <a:r>
              <a:rPr lang="en-US" sz="2000" dirty="0">
                <a:latin typeface="Helvetica" panose="020B0604020202020204" pitchFamily="34" charset="0"/>
                <a:cs typeface="Helvetica" panose="020B0604020202020204" pitchFamily="34" charset="0"/>
              </a:rPr>
              <a:t>The model created has a mean square error close to 0, meaning our model is performing well and can be used to predict ratings of new and unknown anime</a:t>
            </a:r>
            <a:endParaRPr lang="en-US" sz="2000" b="0" dirty="0">
              <a:effectLst/>
              <a:latin typeface="Helvetica" panose="020B0604020202020204" pitchFamily="34" charset="0"/>
              <a:cs typeface="Helvetica" panose="020B0604020202020204" pitchFamily="34" charset="0"/>
            </a:endParaRPr>
          </a:p>
          <a:p>
            <a:endParaRPr lang="en-US" sz="2000" b="0" dirty="0">
              <a:effectLst/>
              <a:latin typeface="Helvetica" panose="020B0604020202020204" pitchFamily="34" charset="0"/>
              <a:cs typeface="Helvetica" panose="020B0604020202020204" pitchFamily="34" charset="0"/>
            </a:endParaRPr>
          </a:p>
          <a:p>
            <a:endParaRPr lang="en-US" sz="2000" b="0" dirty="0">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654510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E6C5-984B-AC86-FABB-B7E4154F673C}"/>
              </a:ext>
            </a:extLst>
          </p:cNvPr>
          <p:cNvSpPr>
            <a:spLocks noGrp="1"/>
          </p:cNvSpPr>
          <p:nvPr>
            <p:ph type="title"/>
          </p:nvPr>
        </p:nvSpPr>
        <p:spPr/>
        <p:txBody>
          <a:bodyPr>
            <a:noAutofit/>
          </a:bodyPr>
          <a:lstStyle/>
          <a:p>
            <a:pPr marR="0" lvl="0" fontAlgn="base">
              <a:lnSpc>
                <a:spcPct val="107000"/>
              </a:lnSpc>
              <a:spcBef>
                <a:spcPts val="0"/>
              </a:spcBef>
              <a:spcAft>
                <a:spcPts val="0"/>
              </a:spcAft>
            </a:pPr>
            <a:r>
              <a:rPr lang="en-US" sz="5400" b="1" kern="100" dirty="0">
                <a:latin typeface="Helvetica" panose="020B0604020202020204" pitchFamily="34" charset="0"/>
                <a:ea typeface="DengXian" panose="02010600030101010101" pitchFamily="2" charset="-122"/>
                <a:cs typeface="Helvetica" panose="020B0604020202020204" pitchFamily="34" charset="0"/>
              </a:rPr>
              <a:t>Conclusion</a:t>
            </a:r>
            <a:endParaRPr lang="en-US" sz="5400" b="1" kern="100" dirty="0">
              <a:effectLst/>
              <a:latin typeface="Helvetica" panose="020B0604020202020204" pitchFamily="34" charset="0"/>
              <a:ea typeface="DengXian" panose="02010600030101010101" pitchFamily="2" charset="-122"/>
              <a:cs typeface="Helvetica" panose="020B0604020202020204" pitchFamily="34" charset="0"/>
            </a:endParaRPr>
          </a:p>
        </p:txBody>
      </p:sp>
      <p:sp>
        <p:nvSpPr>
          <p:cNvPr id="3" name="Content Placeholder 2">
            <a:extLst>
              <a:ext uri="{FF2B5EF4-FFF2-40B4-BE49-F238E27FC236}">
                <a16:creationId xmlns:a16="http://schemas.microsoft.com/office/drawing/2014/main" id="{BFA889CF-B5F3-07AD-0CD3-D3147BCC4612}"/>
              </a:ext>
            </a:extLst>
          </p:cNvPr>
          <p:cNvSpPr>
            <a:spLocks noGrp="1"/>
          </p:cNvSpPr>
          <p:nvPr>
            <p:ph idx="1"/>
          </p:nvPr>
        </p:nvSpPr>
        <p:spPr>
          <a:xfrm>
            <a:off x="1002100" y="1972298"/>
            <a:ext cx="9933315" cy="4716341"/>
          </a:xfrm>
        </p:spPr>
        <p:txBody>
          <a:bodyPr>
            <a:normAutofit/>
          </a:bodyPr>
          <a:lstStyle/>
          <a:p>
            <a:pPr marL="0" indent="0">
              <a:buNone/>
            </a:pPr>
            <a:r>
              <a:rPr lang="en-US" sz="2000" b="0" i="0" dirty="0">
                <a:effectLst/>
                <a:latin typeface="Helvetica" panose="020B0604020202020204" pitchFamily="34" charset="0"/>
                <a:cs typeface="Helvetica" panose="020B0604020202020204" pitchFamily="34" charset="0"/>
              </a:rPr>
              <a:t>The analysis that we have done is to help navigate someone who is new to anime and help them in being able to make a recommendation to get them started with what to watch. This could entail making a recommendation system based on the user ratings. </a:t>
            </a:r>
            <a:r>
              <a:rPr lang="en-US" sz="2000" dirty="0">
                <a:latin typeface="Helvetica" panose="020B0604020202020204" pitchFamily="34" charset="0"/>
                <a:cs typeface="Helvetica" panose="020B0604020202020204" pitchFamily="34" charset="0"/>
              </a:rPr>
              <a:t>​</a:t>
            </a:r>
          </a:p>
          <a:p>
            <a:endParaRPr lang="en-US" sz="2000" b="0" dirty="0">
              <a:effectLst/>
              <a:latin typeface="Helvetica" panose="020B0604020202020204" pitchFamily="34" charset="0"/>
              <a:cs typeface="Helvetica" panose="020B0604020202020204" pitchFamily="34" charset="0"/>
            </a:endParaRPr>
          </a:p>
          <a:p>
            <a:endParaRPr lang="en-US" sz="2000" b="0" dirty="0">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332896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08DC-A37B-87C5-62A6-520C5E66F26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8A381BE-975F-9E79-8926-03849D1083DA}"/>
              </a:ext>
            </a:extLst>
          </p:cNvPr>
          <p:cNvSpPr>
            <a:spLocks noGrp="1"/>
          </p:cNvSpPr>
          <p:nvPr>
            <p:ph idx="1"/>
          </p:nvPr>
        </p:nvSpPr>
        <p:spPr/>
        <p:txBody>
          <a:bodyPr/>
          <a:lstStyle/>
          <a:p>
            <a:r>
              <a:rPr lang="en-US" i="1" dirty="0">
                <a:effectLst/>
              </a:rPr>
              <a:t>Anime Industry Data: </a:t>
            </a:r>
            <a:r>
              <a:rPr lang="zh-CN" altLang="en-US" i="1" dirty="0">
                <a:effectLst/>
              </a:rPr>
              <a:t>日本動画協会</a:t>
            </a:r>
            <a:r>
              <a:rPr lang="en-US" altLang="zh-CN" dirty="0">
                <a:effectLst/>
              </a:rPr>
              <a:t>. </a:t>
            </a:r>
            <a:r>
              <a:rPr lang="en-US" dirty="0">
                <a:effectLst/>
              </a:rPr>
              <a:t>The Association of Japanese Animations. (n.d.). https://aja.gr.jp/english/japan-anime-data </a:t>
            </a:r>
          </a:p>
          <a:p>
            <a:r>
              <a:rPr lang="en-US" i="1" dirty="0">
                <a:effectLst/>
              </a:rPr>
              <a:t>Welcome to anime-planet</a:t>
            </a:r>
            <a:r>
              <a:rPr lang="en-US" dirty="0">
                <a:effectLst/>
              </a:rPr>
              <a:t>. Anime. (n.d.). https://www.anime-planet.com/ </a:t>
            </a:r>
          </a:p>
          <a:p>
            <a:r>
              <a:rPr lang="en-US" dirty="0">
                <a:effectLst/>
              </a:rPr>
              <a:t>Mane, V. (2022, January 16). </a:t>
            </a:r>
            <a:r>
              <a:rPr lang="en-US" i="1" dirty="0">
                <a:effectLst/>
              </a:rPr>
              <a:t>Anime dataset 2022</a:t>
            </a:r>
            <a:r>
              <a:rPr lang="en-US" dirty="0">
                <a:effectLst/>
              </a:rPr>
              <a:t>. Kaggle. https://www.kaggle.com/datasets/vishalmane10/anime-dataset-2022/data </a:t>
            </a:r>
          </a:p>
          <a:p>
            <a:endParaRPr lang="en-US" dirty="0">
              <a:effectLst/>
            </a:endParaRPr>
          </a:p>
          <a:p>
            <a:pPr marL="0" indent="0">
              <a:buNone/>
            </a:pPr>
            <a:endParaRPr lang="en-US" dirty="0">
              <a:effectLst/>
            </a:endParaRPr>
          </a:p>
          <a:p>
            <a:endParaRPr lang="en-US" dirty="0"/>
          </a:p>
        </p:txBody>
      </p:sp>
    </p:spTree>
    <p:extLst>
      <p:ext uri="{BB962C8B-B14F-4D97-AF65-F5344CB8AC3E}">
        <p14:creationId xmlns:p14="http://schemas.microsoft.com/office/powerpoint/2010/main" val="1712275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7AD2-FB7D-66E1-AF21-87EC3C3A129E}"/>
              </a:ext>
            </a:extLst>
          </p:cNvPr>
          <p:cNvSpPr>
            <a:spLocks noGrp="1"/>
          </p:cNvSpPr>
          <p:nvPr>
            <p:ph type="ctrTitle"/>
          </p:nvPr>
        </p:nvSpPr>
        <p:spPr/>
        <p:txBody>
          <a:bodyPr>
            <a:normAutofit/>
          </a:bodyPr>
          <a:lstStyle/>
          <a:p>
            <a:r>
              <a:rPr lang="en-US" sz="6000" b="1" dirty="0">
                <a:latin typeface="Helvetica" panose="020B0604020202020204" pitchFamily="34" charset="0"/>
                <a:cs typeface="Helvetica" panose="020B0604020202020204" pitchFamily="34" charset="0"/>
              </a:rPr>
              <a:t>Thank you</a:t>
            </a:r>
          </a:p>
        </p:txBody>
      </p:sp>
    </p:spTree>
    <p:extLst>
      <p:ext uri="{BB962C8B-B14F-4D97-AF65-F5344CB8AC3E}">
        <p14:creationId xmlns:p14="http://schemas.microsoft.com/office/powerpoint/2010/main" val="103630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E6C5-984B-AC86-FABB-B7E4154F673C}"/>
              </a:ext>
            </a:extLst>
          </p:cNvPr>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What is anime?</a:t>
            </a:r>
          </a:p>
        </p:txBody>
      </p:sp>
      <p:sp>
        <p:nvSpPr>
          <p:cNvPr id="3" name="Content Placeholder 2">
            <a:extLst>
              <a:ext uri="{FF2B5EF4-FFF2-40B4-BE49-F238E27FC236}">
                <a16:creationId xmlns:a16="http://schemas.microsoft.com/office/drawing/2014/main" id="{BFA889CF-B5F3-07AD-0CD3-D3147BCC4612}"/>
              </a:ext>
            </a:extLst>
          </p:cNvPr>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Anime, also known as Japanese animation, is a genre of entertainment originating in Japan but has become popularized throughout the world, especially internationally in the last 20 years (</a:t>
            </a:r>
            <a:r>
              <a:rPr lang="en-US" sz="2000" dirty="0">
                <a:effectLst/>
                <a:latin typeface="Helvetica" panose="020B0604020202020204" pitchFamily="34" charset="0"/>
                <a:cs typeface="Helvetica" panose="020B0604020202020204" pitchFamily="34" charset="0"/>
              </a:rPr>
              <a:t>Anime Industry Data, n.d.).</a:t>
            </a:r>
            <a:endParaRPr lang="en-US" sz="2000" dirty="0">
              <a:latin typeface="Helvetica" panose="020B0604020202020204" pitchFamily="34" charset="0"/>
              <a:cs typeface="Helvetica" panose="020B0604020202020204" pitchFamily="34" charset="0"/>
            </a:endParaRPr>
          </a:p>
          <a:p>
            <a:pPr marL="0" indent="0">
              <a:buNone/>
            </a:pPr>
            <a:endParaRPr lang="en-US" sz="2000" dirty="0">
              <a:latin typeface="Helvetica" panose="020B0604020202020204" pitchFamily="34" charset="0"/>
              <a:cs typeface="Helvetica" panose="020B0604020202020204" pitchFamily="34" charset="0"/>
            </a:endParaRPr>
          </a:p>
          <a:p>
            <a:pPr marL="0" indent="0">
              <a:buNone/>
            </a:pPr>
            <a:r>
              <a:rPr lang="en-US" sz="2000" dirty="0">
                <a:latin typeface="Helvetica" panose="020B0604020202020204" pitchFamily="34" charset="0"/>
                <a:cs typeface="Helvetica" panose="020B0604020202020204" pitchFamily="34" charset="0"/>
              </a:rPr>
              <a:t>The data used in the following exploration and analysis comes from Anime Planet, a place where you can “</a:t>
            </a:r>
            <a:r>
              <a:rPr lang="en-US" sz="2000" dirty="0">
                <a:solidFill>
                  <a:srgbClr val="FFFFFF"/>
                </a:solidFill>
                <a:latin typeface="Helvetica" panose="020B0604020202020204" pitchFamily="34" charset="0"/>
                <a:cs typeface="Helvetica" panose="020B0604020202020204" pitchFamily="34" charset="0"/>
              </a:rPr>
              <a:t>d</a:t>
            </a:r>
            <a:r>
              <a:rPr lang="en-US" sz="2000" b="0" i="0" dirty="0">
                <a:solidFill>
                  <a:srgbClr val="FFFFFF"/>
                </a:solidFill>
                <a:effectLst/>
                <a:latin typeface="Helvetica" panose="020B0604020202020204" pitchFamily="34" charset="0"/>
                <a:cs typeface="Helvetica" panose="020B0604020202020204" pitchFamily="34" charset="0"/>
              </a:rPr>
              <a:t>iscover anime and manga, track your progress, watch anime, read manga” (Anime Planet, n.d.). </a:t>
            </a:r>
          </a:p>
          <a:p>
            <a:pPr marL="0" indent="0">
              <a:buNone/>
            </a:pPr>
            <a:endParaRPr lang="en-US" sz="2000" dirty="0">
              <a:solidFill>
                <a:srgbClr val="FFFFFF"/>
              </a:solidFill>
              <a:latin typeface="Helvetica" panose="020B0604020202020204" pitchFamily="34" charset="0"/>
              <a:cs typeface="Helvetica" panose="020B0604020202020204" pitchFamily="34" charset="0"/>
            </a:endParaRPr>
          </a:p>
          <a:p>
            <a:pPr marL="0" indent="0">
              <a:buNone/>
            </a:pPr>
            <a:r>
              <a:rPr lang="en-US" sz="2000" b="0" i="0" dirty="0">
                <a:solidFill>
                  <a:srgbClr val="FFFFFF"/>
                </a:solidFill>
                <a:effectLst/>
                <a:latin typeface="Helvetica" panose="020B0604020202020204" pitchFamily="34" charset="0"/>
                <a:cs typeface="Helvetica" panose="020B0604020202020204" pitchFamily="34" charset="0"/>
              </a:rPr>
              <a:t>The dataset itself comes from Kaggle and contains over 18,000 anime entries over the last 100 years and contains a diverse set of variables.</a:t>
            </a:r>
            <a:endParaRPr lang="en-US" sz="2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89654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E6C5-984B-AC86-FABB-B7E4154F673C}"/>
              </a:ext>
            </a:extLst>
          </p:cNvPr>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The dataset</a:t>
            </a:r>
          </a:p>
        </p:txBody>
      </p:sp>
      <p:sp>
        <p:nvSpPr>
          <p:cNvPr id="3" name="Content Placeholder 2">
            <a:extLst>
              <a:ext uri="{FF2B5EF4-FFF2-40B4-BE49-F238E27FC236}">
                <a16:creationId xmlns:a16="http://schemas.microsoft.com/office/drawing/2014/main" id="{BFA889CF-B5F3-07AD-0CD3-D3147BCC4612}"/>
              </a:ext>
            </a:extLst>
          </p:cNvPr>
          <p:cNvSpPr>
            <a:spLocks noGrp="1"/>
          </p:cNvSpPr>
          <p:nvPr>
            <p:ph idx="1"/>
          </p:nvPr>
        </p:nvSpPr>
        <p:spPr>
          <a:xfrm>
            <a:off x="685802" y="2142067"/>
            <a:ext cx="4533180" cy="3649133"/>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The data contains 18,495 entries with the following columns available:</a:t>
            </a:r>
          </a:p>
        </p:txBody>
      </p:sp>
      <p:pic>
        <p:nvPicPr>
          <p:cNvPr id="6" name="Picture 5">
            <a:extLst>
              <a:ext uri="{FF2B5EF4-FFF2-40B4-BE49-F238E27FC236}">
                <a16:creationId xmlns:a16="http://schemas.microsoft.com/office/drawing/2014/main" id="{F48C8A00-C222-AAB0-8D45-1BF3D2E9F853}"/>
              </a:ext>
            </a:extLst>
          </p:cNvPr>
          <p:cNvPicPr>
            <a:picLocks noChangeAspect="1"/>
          </p:cNvPicPr>
          <p:nvPr/>
        </p:nvPicPr>
        <p:blipFill>
          <a:blip r:embed="rId2"/>
          <a:stretch>
            <a:fillRect/>
          </a:stretch>
        </p:blipFill>
        <p:spPr>
          <a:xfrm>
            <a:off x="6869479" y="911322"/>
            <a:ext cx="4334230" cy="5035356"/>
          </a:xfrm>
          <a:prstGeom prst="rect">
            <a:avLst/>
          </a:prstGeom>
        </p:spPr>
      </p:pic>
    </p:spTree>
    <p:extLst>
      <p:ext uri="{BB962C8B-B14F-4D97-AF65-F5344CB8AC3E}">
        <p14:creationId xmlns:p14="http://schemas.microsoft.com/office/powerpoint/2010/main" val="72130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E6C5-984B-AC86-FABB-B7E4154F673C}"/>
              </a:ext>
            </a:extLst>
          </p:cNvPr>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Missing Values</a:t>
            </a:r>
          </a:p>
        </p:txBody>
      </p:sp>
      <p:sp>
        <p:nvSpPr>
          <p:cNvPr id="3" name="Content Placeholder 2">
            <a:extLst>
              <a:ext uri="{FF2B5EF4-FFF2-40B4-BE49-F238E27FC236}">
                <a16:creationId xmlns:a16="http://schemas.microsoft.com/office/drawing/2014/main" id="{BFA889CF-B5F3-07AD-0CD3-D3147BCC4612}"/>
              </a:ext>
            </a:extLst>
          </p:cNvPr>
          <p:cNvSpPr>
            <a:spLocks noGrp="1"/>
          </p:cNvSpPr>
          <p:nvPr>
            <p:ph idx="1"/>
          </p:nvPr>
        </p:nvSpPr>
        <p:spPr>
          <a:xfrm>
            <a:off x="685802" y="2142067"/>
            <a:ext cx="4533180" cy="3649133"/>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As seen in the previous table, the number of  non-null values is inconsistent in the columns, meaning the dataset needs to be cleaned and reformatted</a:t>
            </a:r>
          </a:p>
        </p:txBody>
      </p:sp>
      <p:pic>
        <p:nvPicPr>
          <p:cNvPr id="4" name="Picture 3">
            <a:extLst>
              <a:ext uri="{FF2B5EF4-FFF2-40B4-BE49-F238E27FC236}">
                <a16:creationId xmlns:a16="http://schemas.microsoft.com/office/drawing/2014/main" id="{3AFD5C8B-7313-04E8-EECB-6296C280F88D}"/>
              </a:ext>
            </a:extLst>
          </p:cNvPr>
          <p:cNvPicPr>
            <a:picLocks noChangeAspect="1"/>
          </p:cNvPicPr>
          <p:nvPr/>
        </p:nvPicPr>
        <p:blipFill>
          <a:blip r:embed="rId2"/>
          <a:stretch>
            <a:fillRect/>
          </a:stretch>
        </p:blipFill>
        <p:spPr>
          <a:xfrm>
            <a:off x="7893015" y="1337733"/>
            <a:ext cx="2924211" cy="4783847"/>
          </a:xfrm>
          <a:prstGeom prst="rect">
            <a:avLst/>
          </a:prstGeom>
        </p:spPr>
      </p:pic>
      <p:sp>
        <p:nvSpPr>
          <p:cNvPr id="5" name="Content Placeholder 2">
            <a:extLst>
              <a:ext uri="{FF2B5EF4-FFF2-40B4-BE49-F238E27FC236}">
                <a16:creationId xmlns:a16="http://schemas.microsoft.com/office/drawing/2014/main" id="{777BDE43-2BB0-584B-9DDA-8306AA2968D6}"/>
              </a:ext>
            </a:extLst>
          </p:cNvPr>
          <p:cNvSpPr txBox="1">
            <a:spLocks/>
          </p:cNvSpPr>
          <p:nvPr/>
        </p:nvSpPr>
        <p:spPr>
          <a:xfrm>
            <a:off x="6842285" y="609600"/>
            <a:ext cx="5025669" cy="744387"/>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000" u="sng" dirty="0">
                <a:latin typeface="Helvetica" panose="020B0604020202020204" pitchFamily="34" charset="0"/>
                <a:cs typeface="Helvetica" panose="020B0604020202020204" pitchFamily="34" charset="0"/>
              </a:rPr>
              <a:t>Number of Missing Values in each Column</a:t>
            </a:r>
          </a:p>
        </p:txBody>
      </p:sp>
    </p:spTree>
    <p:extLst>
      <p:ext uri="{BB962C8B-B14F-4D97-AF65-F5344CB8AC3E}">
        <p14:creationId xmlns:p14="http://schemas.microsoft.com/office/powerpoint/2010/main" val="990235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E6C5-984B-AC86-FABB-B7E4154F673C}"/>
              </a:ext>
            </a:extLst>
          </p:cNvPr>
          <p:cNvSpPr>
            <a:spLocks noGrp="1"/>
          </p:cNvSpPr>
          <p:nvPr>
            <p:ph type="title"/>
          </p:nvPr>
        </p:nvSpPr>
        <p:spPr/>
        <p:txBody>
          <a:bodyPr>
            <a:normAutofit fontScale="90000"/>
          </a:bodyPr>
          <a:lstStyle/>
          <a:p>
            <a:r>
              <a:rPr lang="en-US" sz="5400" dirty="0">
                <a:latin typeface="Helvetica" panose="020B0604020202020204" pitchFamily="34" charset="0"/>
                <a:cs typeface="Helvetica" panose="020B0604020202020204" pitchFamily="34" charset="0"/>
              </a:rPr>
              <a:t>Removal of missing values</a:t>
            </a:r>
          </a:p>
        </p:txBody>
      </p:sp>
      <p:sp>
        <p:nvSpPr>
          <p:cNvPr id="3" name="Content Placeholder 2">
            <a:extLst>
              <a:ext uri="{FF2B5EF4-FFF2-40B4-BE49-F238E27FC236}">
                <a16:creationId xmlns:a16="http://schemas.microsoft.com/office/drawing/2014/main" id="{BFA889CF-B5F3-07AD-0CD3-D3147BCC4612}"/>
              </a:ext>
            </a:extLst>
          </p:cNvPr>
          <p:cNvSpPr>
            <a:spLocks noGrp="1"/>
          </p:cNvSpPr>
          <p:nvPr>
            <p:ph idx="1"/>
          </p:nvPr>
        </p:nvSpPr>
        <p:spPr>
          <a:xfrm>
            <a:off x="685802" y="2142067"/>
            <a:ext cx="4533180" cy="3649133"/>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The easiest way to clean the data is to remove all the rows with null values if it does not affect the dataset too much. However, as seen here, we are only left with 40 entries if all null values are removed so this is not a reasonable method of cleaning the data</a:t>
            </a:r>
          </a:p>
        </p:txBody>
      </p:sp>
      <p:pic>
        <p:nvPicPr>
          <p:cNvPr id="6" name="Picture 5">
            <a:extLst>
              <a:ext uri="{FF2B5EF4-FFF2-40B4-BE49-F238E27FC236}">
                <a16:creationId xmlns:a16="http://schemas.microsoft.com/office/drawing/2014/main" id="{FB9BEDF3-D1E1-63FC-BEB0-532AA7E28E9A}"/>
              </a:ext>
            </a:extLst>
          </p:cNvPr>
          <p:cNvPicPr>
            <a:picLocks noChangeAspect="1"/>
          </p:cNvPicPr>
          <p:nvPr/>
        </p:nvPicPr>
        <p:blipFill>
          <a:blip r:embed="rId2"/>
          <a:stretch>
            <a:fillRect/>
          </a:stretch>
        </p:blipFill>
        <p:spPr>
          <a:xfrm>
            <a:off x="7525024" y="1768415"/>
            <a:ext cx="3733052" cy="4720063"/>
          </a:xfrm>
          <a:prstGeom prst="rect">
            <a:avLst/>
          </a:prstGeom>
        </p:spPr>
      </p:pic>
    </p:spTree>
    <p:extLst>
      <p:ext uri="{BB962C8B-B14F-4D97-AF65-F5344CB8AC3E}">
        <p14:creationId xmlns:p14="http://schemas.microsoft.com/office/powerpoint/2010/main" val="2305257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E6C5-984B-AC86-FABB-B7E4154F673C}"/>
              </a:ext>
            </a:extLst>
          </p:cNvPr>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Feature engineering</a:t>
            </a:r>
          </a:p>
        </p:txBody>
      </p:sp>
      <p:sp>
        <p:nvSpPr>
          <p:cNvPr id="3" name="Content Placeholder 2">
            <a:extLst>
              <a:ext uri="{FF2B5EF4-FFF2-40B4-BE49-F238E27FC236}">
                <a16:creationId xmlns:a16="http://schemas.microsoft.com/office/drawing/2014/main" id="{BFA889CF-B5F3-07AD-0CD3-D3147BCC4612}"/>
              </a:ext>
            </a:extLst>
          </p:cNvPr>
          <p:cNvSpPr>
            <a:spLocks noGrp="1"/>
          </p:cNvSpPr>
          <p:nvPr>
            <p:ph idx="1"/>
          </p:nvPr>
        </p:nvSpPr>
        <p:spPr>
          <a:xfrm>
            <a:off x="685801" y="2142067"/>
            <a:ext cx="5687289" cy="4360333"/>
          </a:xfrm>
        </p:spPr>
        <p:txBody>
          <a:bodyPr>
            <a:normAutofit fontScale="85000" lnSpcReduction="10000"/>
          </a:bodyPr>
          <a:lstStyle/>
          <a:p>
            <a:r>
              <a:rPr lang="en-US" dirty="0">
                <a:latin typeface="Helvetica" panose="020B0604020202020204" pitchFamily="34" charset="0"/>
                <a:cs typeface="Helvetica" panose="020B0604020202020204" pitchFamily="34" charset="0"/>
              </a:rPr>
              <a:t>‘</a:t>
            </a:r>
            <a:r>
              <a:rPr lang="en-US" dirty="0" err="1">
                <a:latin typeface="Helvetica" panose="020B0604020202020204" pitchFamily="34" charset="0"/>
                <a:cs typeface="Helvetica" panose="020B0604020202020204" pitchFamily="34" charset="0"/>
              </a:rPr>
              <a:t>Japanese_name</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End_year</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Content_Warning</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Related_Mange</a:t>
            </a:r>
            <a:r>
              <a:rPr lang="en-US" dirty="0">
                <a:latin typeface="Helvetica" panose="020B0604020202020204" pitchFamily="34" charset="0"/>
                <a:cs typeface="Helvetica" panose="020B0604020202020204" pitchFamily="34" charset="0"/>
              </a:rPr>
              <a:t>’ were removed due to more than 50% of the columns being null values and are not relevant to our current analysis</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Unnecessary spaces were removed from ‘Type’</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Count columns were created for ‘</a:t>
            </a:r>
            <a:r>
              <a:rPr lang="en-US" dirty="0" err="1">
                <a:latin typeface="Helvetica" panose="020B0604020202020204" pitchFamily="34" charset="0"/>
                <a:cs typeface="Helvetica" panose="020B0604020202020204" pitchFamily="34" charset="0"/>
              </a:rPr>
              <a:t>Voice_actors</a:t>
            </a:r>
            <a:r>
              <a:rPr lang="en-US" dirty="0">
                <a:latin typeface="Helvetica" panose="020B0604020202020204" pitchFamily="34" charset="0"/>
                <a:cs typeface="Helvetica" panose="020B0604020202020204" pitchFamily="34" charset="0"/>
              </a:rPr>
              <a:t>’, ‘staff’,‘</a:t>
            </a:r>
            <a:r>
              <a:rPr lang="en-US" dirty="0" err="1">
                <a:latin typeface="Helvetica" panose="020B0604020202020204" pitchFamily="34" charset="0"/>
                <a:cs typeface="Helvetica" panose="020B0604020202020204" pitchFamily="34" charset="0"/>
              </a:rPr>
              <a:t>Related_anime</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Related_Mange</a:t>
            </a:r>
            <a:r>
              <a:rPr lang="en-US" dirty="0">
                <a:latin typeface="Helvetica" panose="020B0604020202020204" pitchFamily="34" charset="0"/>
                <a:cs typeface="Helvetica" panose="020B0604020202020204" pitchFamily="34" charset="0"/>
              </a:rPr>
              <a:t>’, and ‘Tags’</a:t>
            </a:r>
          </a:p>
          <a:p>
            <a:pPr lvl="1"/>
            <a:r>
              <a:rPr lang="en-US" dirty="0">
                <a:latin typeface="Helvetica" panose="020B0604020202020204" pitchFamily="34" charset="0"/>
                <a:cs typeface="Helvetica" panose="020B0604020202020204" pitchFamily="34" charset="0"/>
              </a:rPr>
              <a:t>the original columns were then removed </a:t>
            </a:r>
          </a:p>
          <a:p>
            <a:pPr lvl="1"/>
            <a:r>
              <a:rPr lang="en-US" dirty="0">
                <a:latin typeface="Helvetica" panose="020B0604020202020204" pitchFamily="34" charset="0"/>
                <a:cs typeface="Helvetica" panose="020B0604020202020204" pitchFamily="34" charset="0"/>
              </a:rPr>
              <a:t>This creates columns based on integers instead of strings</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a:t>
            </a:r>
            <a:r>
              <a:rPr lang="en-US" dirty="0" err="1">
                <a:latin typeface="Helvetica" panose="020B0604020202020204" pitchFamily="34" charset="0"/>
                <a:cs typeface="Helvetica" panose="020B0604020202020204" pitchFamily="34" charset="0"/>
              </a:rPr>
              <a:t>Related_anime</a:t>
            </a:r>
            <a:r>
              <a:rPr lang="en-US" dirty="0">
                <a:latin typeface="Helvetica" panose="020B0604020202020204" pitchFamily="34" charset="0"/>
                <a:cs typeface="Helvetica" panose="020B0604020202020204" pitchFamily="34" charset="0"/>
              </a:rPr>
              <a:t>’ and ‘</a:t>
            </a:r>
            <a:r>
              <a:rPr lang="en-US" dirty="0" err="1">
                <a:latin typeface="Helvetica" panose="020B0604020202020204" pitchFamily="34" charset="0"/>
                <a:cs typeface="Helvetica" panose="020B0604020202020204" pitchFamily="34" charset="0"/>
              </a:rPr>
              <a:t>Related_Mange</a:t>
            </a:r>
            <a:r>
              <a:rPr lang="en-US" dirty="0">
                <a:latin typeface="Helvetica" panose="020B0604020202020204" pitchFamily="34" charset="0"/>
                <a:cs typeface="Helvetica" panose="020B0604020202020204" pitchFamily="34" charset="0"/>
              </a:rPr>
              <a:t>’ counts were also added together to create a ‘</a:t>
            </a:r>
            <a:r>
              <a:rPr lang="en-US" dirty="0" err="1">
                <a:latin typeface="Helvetica" panose="020B0604020202020204" pitchFamily="34" charset="0"/>
                <a:cs typeface="Helvetica" panose="020B0604020202020204" pitchFamily="34" charset="0"/>
              </a:rPr>
              <a:t>rel_media_count</a:t>
            </a:r>
            <a:r>
              <a:rPr lang="en-US" dirty="0">
                <a:latin typeface="Helvetica" panose="020B0604020202020204" pitchFamily="34" charset="0"/>
                <a:cs typeface="Helvetica" panose="020B0604020202020204" pitchFamily="34" charset="0"/>
              </a:rPr>
              <a:t>’ column</a:t>
            </a:r>
          </a:p>
          <a:p>
            <a:endParaRPr lang="en-US" dirty="0">
              <a:latin typeface="Helvetica" panose="020B0604020202020204" pitchFamily="34" charset="0"/>
              <a:cs typeface="Helvetica" panose="020B0604020202020204" pitchFamily="34" charset="0"/>
            </a:endParaRPr>
          </a:p>
        </p:txBody>
      </p:sp>
      <p:pic>
        <p:nvPicPr>
          <p:cNvPr id="8" name="Picture 7">
            <a:extLst>
              <a:ext uri="{FF2B5EF4-FFF2-40B4-BE49-F238E27FC236}">
                <a16:creationId xmlns:a16="http://schemas.microsoft.com/office/drawing/2014/main" id="{55EF67A5-11AD-2986-144C-BCAE36575B1A}"/>
              </a:ext>
            </a:extLst>
          </p:cNvPr>
          <p:cNvPicPr>
            <a:picLocks noChangeAspect="1"/>
          </p:cNvPicPr>
          <p:nvPr/>
        </p:nvPicPr>
        <p:blipFill>
          <a:blip r:embed="rId2"/>
          <a:stretch>
            <a:fillRect/>
          </a:stretch>
        </p:blipFill>
        <p:spPr>
          <a:xfrm>
            <a:off x="7436278" y="1723207"/>
            <a:ext cx="4069921" cy="4964409"/>
          </a:xfrm>
          <a:prstGeom prst="rect">
            <a:avLst/>
          </a:prstGeom>
        </p:spPr>
      </p:pic>
    </p:spTree>
    <p:extLst>
      <p:ext uri="{BB962C8B-B14F-4D97-AF65-F5344CB8AC3E}">
        <p14:creationId xmlns:p14="http://schemas.microsoft.com/office/powerpoint/2010/main" val="987021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7D20F-B879-BCEE-65AA-0F46D50104D5}"/>
              </a:ext>
            </a:extLst>
          </p:cNvPr>
          <p:cNvSpPr>
            <a:spLocks noGrp="1"/>
          </p:cNvSpPr>
          <p:nvPr>
            <p:ph type="title"/>
          </p:nvPr>
        </p:nvSpPr>
        <p:spPr/>
        <p:txBody>
          <a:bodyPr>
            <a:normAutofit fontScale="90000"/>
          </a:bodyPr>
          <a:lstStyle/>
          <a:p>
            <a:r>
              <a:rPr lang="en-US" sz="5400" b="1" dirty="0">
                <a:latin typeface="Helvetica" panose="020B0604020202020204" pitchFamily="34" charset="0"/>
                <a:cs typeface="Helvetica" panose="020B0604020202020204" pitchFamily="34" charset="0"/>
              </a:rPr>
              <a:t>Exploratory data analysis</a:t>
            </a:r>
          </a:p>
        </p:txBody>
      </p:sp>
    </p:spTree>
    <p:extLst>
      <p:ext uri="{BB962C8B-B14F-4D97-AF65-F5344CB8AC3E}">
        <p14:creationId xmlns:p14="http://schemas.microsoft.com/office/powerpoint/2010/main" val="336518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E6C5-984B-AC86-FABB-B7E4154F673C}"/>
              </a:ext>
            </a:extLst>
          </p:cNvPr>
          <p:cNvSpPr>
            <a:spLocks noGrp="1"/>
          </p:cNvSpPr>
          <p:nvPr>
            <p:ph type="title"/>
          </p:nvPr>
        </p:nvSpPr>
        <p:spPr/>
        <p:txBody>
          <a:bodyPr>
            <a:normAutofit/>
          </a:bodyPr>
          <a:lstStyle/>
          <a:p>
            <a:r>
              <a:rPr lang="en-US" sz="5400" dirty="0">
                <a:latin typeface="Helvetica" panose="020B0604020202020204" pitchFamily="34" charset="0"/>
                <a:cs typeface="Helvetica" panose="020B0604020202020204" pitchFamily="34" charset="0"/>
              </a:rPr>
              <a:t>Anime Ratings</a:t>
            </a:r>
          </a:p>
        </p:txBody>
      </p:sp>
      <p:sp>
        <p:nvSpPr>
          <p:cNvPr id="3" name="Content Placeholder 2">
            <a:extLst>
              <a:ext uri="{FF2B5EF4-FFF2-40B4-BE49-F238E27FC236}">
                <a16:creationId xmlns:a16="http://schemas.microsoft.com/office/drawing/2014/main" id="{BFA889CF-B5F3-07AD-0CD3-D3147BCC4612}"/>
              </a:ext>
            </a:extLst>
          </p:cNvPr>
          <p:cNvSpPr>
            <a:spLocks noGrp="1"/>
          </p:cNvSpPr>
          <p:nvPr>
            <p:ph idx="1"/>
          </p:nvPr>
        </p:nvSpPr>
        <p:spPr>
          <a:xfrm>
            <a:off x="685802" y="2142067"/>
            <a:ext cx="5300124" cy="4360333"/>
          </a:xfrm>
        </p:spPr>
        <p:txBody>
          <a:bodyPr>
            <a:normAutofit/>
          </a:bodyPr>
          <a:lstStyle/>
          <a:p>
            <a:pPr marL="0" indent="0">
              <a:buNone/>
            </a:pPr>
            <a:r>
              <a:rPr lang="en-US" sz="2000" b="0" dirty="0">
                <a:effectLst/>
                <a:latin typeface="Helvetica" panose="020B0604020202020204" pitchFamily="34" charset="0"/>
                <a:cs typeface="Helvetica" panose="020B0604020202020204" pitchFamily="34" charset="0"/>
              </a:rPr>
              <a:t>The majority of anime tend to fall within the rating range of 3 to 4, indicating that only a small number of anime received exceptionally high ratings.</a:t>
            </a:r>
          </a:p>
          <a:p>
            <a:endParaRPr lang="en-US" sz="2000" dirty="0">
              <a:latin typeface="Helvetica" panose="020B0604020202020204" pitchFamily="34" charset="0"/>
              <a:cs typeface="Helvetica" panose="020B0604020202020204" pitchFamily="34" charset="0"/>
            </a:endParaRPr>
          </a:p>
        </p:txBody>
      </p:sp>
      <p:pic>
        <p:nvPicPr>
          <p:cNvPr id="8" name="Picture 7">
            <a:extLst>
              <a:ext uri="{FF2B5EF4-FFF2-40B4-BE49-F238E27FC236}">
                <a16:creationId xmlns:a16="http://schemas.microsoft.com/office/drawing/2014/main" id="{416E5D20-7BFB-428C-5D40-6EA3ED03D111}"/>
              </a:ext>
            </a:extLst>
          </p:cNvPr>
          <p:cNvPicPr>
            <a:picLocks noChangeAspect="1"/>
          </p:cNvPicPr>
          <p:nvPr/>
        </p:nvPicPr>
        <p:blipFill>
          <a:blip r:embed="rId2"/>
          <a:stretch>
            <a:fillRect/>
          </a:stretch>
        </p:blipFill>
        <p:spPr>
          <a:xfrm>
            <a:off x="6395858" y="1933575"/>
            <a:ext cx="5438775" cy="4314825"/>
          </a:xfrm>
          <a:prstGeom prst="rect">
            <a:avLst/>
          </a:prstGeom>
        </p:spPr>
      </p:pic>
    </p:spTree>
    <p:extLst>
      <p:ext uri="{BB962C8B-B14F-4D97-AF65-F5344CB8AC3E}">
        <p14:creationId xmlns:p14="http://schemas.microsoft.com/office/powerpoint/2010/main" val="932638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lanet">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Planet" id="{1EE6B2D5-BF21-4211-A789-94FCA34E0A88}" vid="{5FFD3D8D-8B9D-4F22-B056-5F44728466DA}"/>
    </a:ext>
  </a:extLst>
</a:theme>
</file>

<file path=docProps/app.xml><?xml version="1.0" encoding="utf-8"?>
<Properties xmlns="http://schemas.openxmlformats.org/officeDocument/2006/extended-properties" xmlns:vt="http://schemas.openxmlformats.org/officeDocument/2006/docPropsVTypes">
  <Template>Planet</Template>
  <TotalTime>304</TotalTime>
  <Words>1227</Words>
  <Application>Microsoft Office PowerPoint</Application>
  <PresentationFormat>Widescreen</PresentationFormat>
  <Paragraphs>94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Helvetica</vt:lpstr>
      <vt:lpstr>Planet</vt:lpstr>
      <vt:lpstr>Into the world of anime an exploration and analysis</vt:lpstr>
      <vt:lpstr>Outline</vt:lpstr>
      <vt:lpstr>What is anime?</vt:lpstr>
      <vt:lpstr>The dataset</vt:lpstr>
      <vt:lpstr>Missing Values</vt:lpstr>
      <vt:lpstr>Removal of missing values</vt:lpstr>
      <vt:lpstr>Feature engineering</vt:lpstr>
      <vt:lpstr>Exploratory data analysis</vt:lpstr>
      <vt:lpstr>Anime Ratings</vt:lpstr>
      <vt:lpstr>Anime Release year</vt:lpstr>
      <vt:lpstr>Anime media type</vt:lpstr>
      <vt:lpstr>Top 15 anime studios</vt:lpstr>
      <vt:lpstr>Anime ratings by type</vt:lpstr>
      <vt:lpstr>Number of episodes</vt:lpstr>
      <vt:lpstr>Ratings by Season</vt:lpstr>
      <vt:lpstr>correlation</vt:lpstr>
      <vt:lpstr>Anime Type by top studios</vt:lpstr>
      <vt:lpstr>Smart Questions</vt:lpstr>
      <vt:lpstr>How does the type of anime (e.g., TV series, movie, OVA) relate to the average user ratings on Anime Planet? Are there significant differences in ratings based on the type of anime?</vt:lpstr>
      <vt:lpstr>2. Can we predict the user ratings of anime based on the available information such as the studio, release season, and tags? What factors have the most significant impact on an anime's rating, and can we build a predictive model for anime popularity?</vt:lpstr>
      <vt:lpstr>Filling missing values</vt:lpstr>
      <vt:lpstr>Model</vt:lpstr>
      <vt:lpstr>Summary</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Into the world of anime an exploration and analysis of anime</dc:title>
  <dc:creator>Crystal Kao</dc:creator>
  <cp:lastModifiedBy>Crystal Kao</cp:lastModifiedBy>
  <cp:revision>2</cp:revision>
  <dcterms:created xsi:type="dcterms:W3CDTF">2023-12-03T21:59:18Z</dcterms:created>
  <dcterms:modified xsi:type="dcterms:W3CDTF">2023-12-04T03:06:08Z</dcterms:modified>
</cp:coreProperties>
</file>