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ephan-osterburg.gitbook.io/coding/coding/ml-dl/tensorfow/untitled-2/squeezenet-architecture-design" TargetMode="External"/><Relationship Id="rId3" Type="http://schemas.openxmlformats.org/officeDocument/2006/relationships/hyperlink" Target="https://medium.com/@avidrishik/squeezenets-architecture-compressed-neural-network-7741d24ca56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ephan-osterburg.gitbook.io/coding/coding/ml-dl/tensorfow/untitled-2/squeezenet-architecture-design" TargetMode="External"/><Relationship Id="rId3" Type="http://schemas.openxmlformats.org/officeDocument/2006/relationships/hyperlink" Target="https://medium.com/@avidrishik/squeezenets-architecture-compressed-neural-network-7741d24ca56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contrastive-loss-explaned-159f2d4a87ec"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contrastive-loss-explaned-159f2d4a87ec"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a-friendly-introduction-to-siamese-networks-85ab17522942"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5c30b565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5c30b565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5c30b56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5c30b56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https://stephan-osterburg.gitbook.io/coding/coding/ml-dl/tensorfow/untitled-2/squeezenet-architecture-design</a:t>
            </a:r>
            <a:endParaRPr/>
          </a:p>
          <a:p>
            <a:pPr indent="0" lvl="0" marL="0" rtl="0" algn="l">
              <a:spcBef>
                <a:spcPts val="0"/>
              </a:spcBef>
              <a:spcAft>
                <a:spcPts val="0"/>
              </a:spcAft>
              <a:buNone/>
            </a:pPr>
            <a:r>
              <a:rPr lang="en" u="sng">
                <a:solidFill>
                  <a:schemeClr val="hlink"/>
                </a:solidFill>
                <a:hlinkClick r:id="rId3"/>
              </a:rPr>
              <a:t>https://medium.com/@avidrishik/squeezenets-architecture-compressed-neural-network-7741d24ca56f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fae9c3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fae9c3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https://stephan-osterburg.gitbook.io/coding/coding/ml-dl/tensorfow/untitled-2/squeezenet-architecture-design</a:t>
            </a:r>
            <a:endParaRPr/>
          </a:p>
          <a:p>
            <a:pPr indent="0" lvl="0" marL="0" rtl="0" algn="l">
              <a:spcBef>
                <a:spcPts val="0"/>
              </a:spcBef>
              <a:spcAft>
                <a:spcPts val="0"/>
              </a:spcAft>
              <a:buNone/>
            </a:pPr>
            <a:r>
              <a:rPr lang="en" u="sng">
                <a:solidFill>
                  <a:schemeClr val="hlink"/>
                </a:solidFill>
                <a:hlinkClick r:id="rId3"/>
              </a:rPr>
              <a:t>https://medium.com/@avidrishik/squeezenets-architecture-compressed-neural-network-7741d24ca56f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5c30b565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5c30b565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49775263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49775263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Contrastive Loss: is a popular loss function used highly nowadays, It is a distance-based(pairwise) loss as opposed to more conventional error-prediction losses. This loss is used to learn embeddings in which two similar points have a low Euclidean distance and two dissimilar points have a large Euclidean distance.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5c30b56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5c30b56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 0 → Similar inputs</a:t>
            </a:r>
            <a:endParaRPr/>
          </a:p>
          <a:p>
            <a:pPr indent="0" lvl="0" marL="0" rtl="0" algn="l">
              <a:spcBef>
                <a:spcPts val="0"/>
              </a:spcBef>
              <a:spcAft>
                <a:spcPts val="0"/>
              </a:spcAft>
              <a:buNone/>
            </a:pPr>
            <a:r>
              <a:rPr lang="en"/>
              <a:t>Y = 1 → Dissimilar inputs → Negative Pairs</a:t>
            </a:r>
            <a:endParaRPr/>
          </a:p>
          <a:p>
            <a:pPr indent="0" lvl="0" marL="0" rtl="0" algn="l">
              <a:spcBef>
                <a:spcPts val="0"/>
              </a:spcBef>
              <a:spcAft>
                <a:spcPts val="0"/>
              </a:spcAft>
              <a:buNone/>
            </a:pPr>
            <a:r>
              <a:rPr lang="en"/>
              <a:t>Dw is euclidean distance between pairs squared</a:t>
            </a:r>
            <a:endParaRPr/>
          </a:p>
          <a:p>
            <a:pPr indent="0" lvl="0" marL="0" rtl="0" algn="l">
              <a:spcBef>
                <a:spcPts val="0"/>
              </a:spcBef>
              <a:spcAft>
                <a:spcPts val="0"/>
              </a:spcAft>
              <a:buNone/>
            </a:pPr>
            <a:r>
              <a:rPr lang="en"/>
              <a:t>If Y = 1 → Similar inputs → Positive Pairs</a:t>
            </a:r>
            <a:endParaRPr/>
          </a:p>
          <a:p>
            <a:pPr indent="0" lvl="0" marL="0" rtl="0" algn="l">
              <a:spcBef>
                <a:spcPts val="0"/>
              </a:spcBef>
              <a:spcAft>
                <a:spcPts val="0"/>
              </a:spcAft>
              <a:buNone/>
            </a:pPr>
            <a:r>
              <a:rPr lang="en"/>
              <a:t>we need to establish margin i.e. the minimum distance we need </a:t>
            </a:r>
            <a:r>
              <a:rPr lang="en"/>
              <a:t>dissimilar</a:t>
            </a:r>
            <a:r>
              <a:rPr lang="en"/>
              <a:t> vectors to be in</a:t>
            </a:r>
            <a:endParaRPr/>
          </a:p>
          <a:p>
            <a:pPr indent="0" lvl="0" marL="0" rtl="0" algn="l">
              <a:spcBef>
                <a:spcPts val="0"/>
              </a:spcBef>
              <a:spcAft>
                <a:spcPts val="0"/>
              </a:spcAft>
              <a:buClr>
                <a:schemeClr val="dk1"/>
              </a:buClr>
              <a:buSzPts val="1100"/>
              <a:buFont typeface="Arial"/>
              <a:buNone/>
            </a:pPr>
            <a:r>
              <a:rPr lang="en"/>
              <a:t>Contrastive Loss: is a popular loss function used highly nowadays, It is a distance-based loss as opposed to more conventional error-prediction losses.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some training, the network is able to map faces into 128-dimensional arrays, such that pictures of the same person are grouped together, while being far from pictures of other persons. This means that, to unlock your device, the network just needs to compute the distance between the picture it takes during the unlocking with the pictures stored during the registration phase. If the distance is under a certain threshold, (the more little it is, the more secure it is) the device unlocks.</a:t>
            </a:r>
            <a:endParaRPr/>
          </a:p>
          <a:p>
            <a:pPr indent="0" lvl="0" marL="0" rtl="0" algn="l">
              <a:spcBef>
                <a:spcPts val="0"/>
              </a:spcBef>
              <a:spcAft>
                <a:spcPts val="0"/>
              </a:spcAft>
              <a:buNone/>
            </a:pPr>
            <a:r>
              <a:rPr lang="en" u="sng">
                <a:solidFill>
                  <a:schemeClr val="hlink"/>
                </a:solidFill>
                <a:hlinkClick r:id="rId2"/>
              </a:rPr>
              <a:t>https://towardsdatascience.com/contrastive-loss-explaned-159f2d4a87ec</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3fae9c3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3fae9c3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 0 → Similar inputs</a:t>
            </a:r>
            <a:endParaRPr/>
          </a:p>
          <a:p>
            <a:pPr indent="0" lvl="0" marL="0" rtl="0" algn="l">
              <a:spcBef>
                <a:spcPts val="0"/>
              </a:spcBef>
              <a:spcAft>
                <a:spcPts val="0"/>
              </a:spcAft>
              <a:buNone/>
            </a:pPr>
            <a:r>
              <a:rPr lang="en"/>
              <a:t>Y = 1 → Dissimilar inputs → Negative Pairs</a:t>
            </a:r>
            <a:endParaRPr/>
          </a:p>
          <a:p>
            <a:pPr indent="0" lvl="0" marL="0" rtl="0" algn="l">
              <a:spcBef>
                <a:spcPts val="0"/>
              </a:spcBef>
              <a:spcAft>
                <a:spcPts val="0"/>
              </a:spcAft>
              <a:buNone/>
            </a:pPr>
            <a:r>
              <a:rPr lang="en"/>
              <a:t>Dw is euclidean distance between pairs squared</a:t>
            </a:r>
            <a:endParaRPr/>
          </a:p>
          <a:p>
            <a:pPr indent="0" lvl="0" marL="0" rtl="0" algn="l">
              <a:spcBef>
                <a:spcPts val="0"/>
              </a:spcBef>
              <a:spcAft>
                <a:spcPts val="0"/>
              </a:spcAft>
              <a:buNone/>
            </a:pPr>
            <a:r>
              <a:rPr lang="en"/>
              <a:t>If Y = 1 → Similar inputs → Positive Pairs</a:t>
            </a:r>
            <a:endParaRPr/>
          </a:p>
          <a:p>
            <a:pPr indent="0" lvl="0" marL="0" rtl="0" algn="l">
              <a:spcBef>
                <a:spcPts val="0"/>
              </a:spcBef>
              <a:spcAft>
                <a:spcPts val="0"/>
              </a:spcAft>
              <a:buNone/>
            </a:pPr>
            <a:r>
              <a:rPr lang="en"/>
              <a:t>we need to establish margin i.e. the minimum distance we need dissimilar vectors to be in</a:t>
            </a:r>
            <a:endParaRPr/>
          </a:p>
          <a:p>
            <a:pPr indent="0" lvl="0" marL="0" rtl="0" algn="l">
              <a:spcBef>
                <a:spcPts val="0"/>
              </a:spcBef>
              <a:spcAft>
                <a:spcPts val="0"/>
              </a:spcAft>
              <a:buNone/>
            </a:pPr>
            <a:r>
              <a:rPr lang="en"/>
              <a:t>Contrastive Loss: is a popular loss function used highly nowadays, It is a distance-based loss as opposed to more conventional error-prediction losses.</a:t>
            </a:r>
            <a:endParaRPr/>
          </a:p>
          <a:p>
            <a:pPr indent="0" lvl="0" marL="0" rtl="0" algn="l">
              <a:spcBef>
                <a:spcPts val="0"/>
              </a:spcBef>
              <a:spcAft>
                <a:spcPts val="0"/>
              </a:spcAft>
              <a:buNone/>
            </a:pPr>
            <a:r>
              <a:rPr lang="en"/>
              <a:t>Since training of Siamese networks involves pairwise learning usual, Cross entropy loss cannot be used in this case</a:t>
            </a:r>
            <a:endParaRPr/>
          </a:p>
          <a:p>
            <a:pPr indent="0" lvl="0" marL="0" rtl="0" algn="l">
              <a:spcBef>
                <a:spcPts val="0"/>
              </a:spcBef>
              <a:spcAft>
                <a:spcPts val="0"/>
              </a:spcAft>
              <a:buNone/>
            </a:pPr>
            <a:r>
              <a:rPr lang="en"/>
              <a:t>After some training, the network is able to map faces into 128-dimensional arrays, such that pictures of the same person are grouped together, while being far from pictures of other persons. This means that, to unlock your device, the network just needs to compute the distance between the picture it takes during the unlocking with the pictures stored during the registration phase. If the distance is under a certain threshold, (the more little it is, the more secure it is) the device unlocks.</a:t>
            </a:r>
            <a:endParaRPr/>
          </a:p>
          <a:p>
            <a:pPr indent="0" lvl="0" marL="0" rtl="0" algn="l">
              <a:spcBef>
                <a:spcPts val="0"/>
              </a:spcBef>
              <a:spcAft>
                <a:spcPts val="0"/>
              </a:spcAft>
              <a:buNone/>
            </a:pPr>
            <a:r>
              <a:rPr lang="en" u="sng">
                <a:solidFill>
                  <a:schemeClr val="hlink"/>
                </a:solidFill>
                <a:hlinkClick r:id="rId2"/>
              </a:rPr>
              <a:t>https://towardsdatascience.com/contrastive-loss-explaned-159f2d4a87ec</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49775263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4977526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constructing the datasets, the authors focused their efforts on reaching a very low label noise and a high pose and age diversity thus, making the VGGFace2 dataset a suitable choice to train state-of-the-art deep learning models on face-related tasks. The images of the training set have an average resolution of 137x180 pixels, with less than 1% at a resolution below 32 pixels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4977526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4977526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fae9c3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3fae9c3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5c30b56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5c30b56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5c30b56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5c30b56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0bebddc9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0bebddc9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 just looks at the phone as he\she would normally do, and then slowly rotates the head following a circle, thus registering the face from different poses.</a:t>
            </a:r>
            <a:endParaRPr/>
          </a:p>
          <a:p>
            <a:pPr indent="0" lvl="0" marL="0" rtl="0" algn="l">
              <a:spcBef>
                <a:spcPts val="0"/>
              </a:spcBef>
              <a:spcAft>
                <a:spcPts val="0"/>
              </a:spcAft>
              <a:buNone/>
            </a:pPr>
            <a:r>
              <a:rPr lang="en"/>
              <a:t>The neural networks powering FaceID are not just performing classifications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3a24ae4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3a24ae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FaceID is powered by a siamese-like convolutional neural network that is trained “offline” by Apple to map faces into a low-dimensional latent space shaped to maximize distances between faces of different people, using a contrastive loss.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4977526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4977526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c30b56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c30b56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4977526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4977526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Siamese Neural Network is a class of neural network architectures that contain two or more identical subnetworks. ‘identical’ here means, they have the same configuration with the same parameters and weights. Parameter updating is mirrored across both sub-networks. It is used to find the similarity of the inputs by comparing its feature vectors, so these networks are used in many applications.It uses only a few numbers of images to get better predictions. </a:t>
            </a:r>
            <a:endParaRPr/>
          </a:p>
          <a:p>
            <a:pPr indent="0" lvl="0" marL="0" rtl="0" algn="l">
              <a:spcBef>
                <a:spcPts val="0"/>
              </a:spcBef>
              <a:spcAft>
                <a:spcPts val="0"/>
              </a:spcAft>
              <a:buNone/>
            </a:pPr>
            <a:r>
              <a:rPr lang="en"/>
              <a:t>Traditionally, a neural network learns to predict multiple classes. This poses a problem when we need to add/remove new classes to the data. In this case, we have to update the neural network and retrain it on the whole dataset. Also, deep neural networks need a large volume of data to train on. SNNs, on the other hand, learn a similarity function. Thus, we can train it to see if the two images are the same (which we will do here). This enables us to classify new classes of data without training the network again.</a:t>
            </a:r>
            <a:endParaRPr/>
          </a:p>
          <a:p>
            <a:pPr indent="0" lvl="0" marL="0" rtl="0" algn="l">
              <a:spcBef>
                <a:spcPts val="0"/>
              </a:spcBef>
              <a:spcAft>
                <a:spcPts val="0"/>
              </a:spcAft>
              <a:buNone/>
            </a:pPr>
            <a:r>
              <a:rPr lang="en" u="sng">
                <a:solidFill>
                  <a:schemeClr val="hlink"/>
                </a:solidFill>
                <a:hlinkClick r:id="rId2"/>
              </a:rPr>
              <a:t>https://towardsdatascience.com/a-friendly-introduction-to-siamese-networks-85ab17522942</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5c30b56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5c30b56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fae9c3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fae9c3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IDENTIFICATION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19PD29 - SAI KRISHNA</a:t>
            </a:r>
            <a:endParaRPr/>
          </a:p>
          <a:p>
            <a:pPr indent="0" lvl="0" marL="0" rtl="0" algn="ctr">
              <a:spcBef>
                <a:spcPts val="0"/>
              </a:spcBef>
              <a:spcAft>
                <a:spcPts val="0"/>
              </a:spcAft>
              <a:buNone/>
            </a:pPr>
            <a:r>
              <a:rPr lang="en"/>
              <a:t>19PD38 - SWATHI PRATHAA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of Siamese Networks:</a:t>
            </a:r>
            <a:endParaRPr/>
          </a:p>
        </p:txBody>
      </p:sp>
      <p:sp>
        <p:nvSpPr>
          <p:cNvPr id="116" name="Google Shape;116;p22"/>
          <p:cNvSpPr txBox="1"/>
          <p:nvPr>
            <p:ph idx="1" type="body"/>
          </p:nvPr>
        </p:nvSpPr>
        <p:spPr>
          <a:xfrm>
            <a:off x="132975" y="1225225"/>
            <a:ext cx="8876400" cy="36762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b="1" lang="en" sz="1700">
                <a:latin typeface="Arial"/>
                <a:ea typeface="Arial"/>
                <a:cs typeface="Arial"/>
                <a:sym typeface="Arial"/>
              </a:rPr>
              <a:t>More Robust to class Imbalance: </a:t>
            </a:r>
            <a:r>
              <a:rPr lang="en" sz="1700">
                <a:latin typeface="Arial"/>
                <a:ea typeface="Arial"/>
                <a:cs typeface="Arial"/>
                <a:sym typeface="Arial"/>
              </a:rPr>
              <a:t>With the aid of One-shot learning, given a few images per class is sufficient for Siamese Networks to recognize those images in the future</a:t>
            </a:r>
            <a:endParaRPr sz="1700">
              <a:latin typeface="Arial"/>
              <a:ea typeface="Arial"/>
              <a:cs typeface="Arial"/>
              <a:sym typeface="Arial"/>
            </a:endParaRPr>
          </a:p>
          <a:p>
            <a:pPr indent="-336550" lvl="0" marL="457200" rtl="0" algn="l">
              <a:lnSpc>
                <a:spcPct val="150000"/>
              </a:lnSpc>
              <a:spcBef>
                <a:spcPts val="0"/>
              </a:spcBef>
              <a:spcAft>
                <a:spcPts val="0"/>
              </a:spcAft>
              <a:buSzPts val="1700"/>
              <a:buChar char="●"/>
            </a:pPr>
            <a:r>
              <a:rPr b="1" lang="en" sz="1700">
                <a:latin typeface="Arial"/>
                <a:ea typeface="Arial"/>
                <a:cs typeface="Arial"/>
                <a:sym typeface="Arial"/>
              </a:rPr>
              <a:t>Nice to an ensemble with the best classifier: </a:t>
            </a:r>
            <a:r>
              <a:rPr lang="en" sz="1700">
                <a:latin typeface="Arial"/>
                <a:ea typeface="Arial"/>
                <a:cs typeface="Arial"/>
                <a:sym typeface="Arial"/>
              </a:rPr>
              <a:t>Given that its learning mechanism is somewhat different from Classification, simple averaging of it with a Classifier can do much better than average 2 correlated Supervised models (e.g. GBM &amp; RF classifier)</a:t>
            </a:r>
            <a:endParaRPr sz="1700">
              <a:latin typeface="Arial"/>
              <a:ea typeface="Arial"/>
              <a:cs typeface="Arial"/>
              <a:sym typeface="Arial"/>
            </a:endParaRPr>
          </a:p>
          <a:p>
            <a:pPr indent="-336550" lvl="0" marL="457200" rtl="0" algn="l">
              <a:lnSpc>
                <a:spcPct val="150000"/>
              </a:lnSpc>
              <a:spcBef>
                <a:spcPts val="0"/>
              </a:spcBef>
              <a:spcAft>
                <a:spcPts val="0"/>
              </a:spcAft>
              <a:buSzPts val="1700"/>
              <a:buChar char="●"/>
            </a:pPr>
            <a:r>
              <a:rPr b="1" lang="en" sz="1700">
                <a:latin typeface="Arial"/>
                <a:ea typeface="Arial"/>
                <a:cs typeface="Arial"/>
                <a:sym typeface="Arial"/>
              </a:rPr>
              <a:t>Learning from Semantic Similarity: </a:t>
            </a:r>
            <a:r>
              <a:rPr lang="en" sz="1700">
                <a:latin typeface="Arial"/>
                <a:ea typeface="Arial"/>
                <a:cs typeface="Arial"/>
                <a:sym typeface="Arial"/>
              </a:rPr>
              <a:t>Siamese focuses on learning embeddings (in the deeper layer) that place the same classes/concepts close together. Hence, can learn semantic similarity.</a:t>
            </a:r>
            <a:endParaRPr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SqueezeNet Architecture:</a:t>
            </a:r>
            <a:endParaRPr/>
          </a:p>
        </p:txBody>
      </p:sp>
      <p:sp>
        <p:nvSpPr>
          <p:cNvPr id="122" name="Google Shape;122;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A</a:t>
            </a:r>
            <a:r>
              <a:rPr lang="en" sz="1700">
                <a:latin typeface="Arial"/>
                <a:ea typeface="Arial"/>
                <a:cs typeface="Arial"/>
                <a:sym typeface="Arial"/>
              </a:rPr>
              <a:t> deep convolutional neural network (CNN)</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Compressed architecture design</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Model contains relatively small amount of parameters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Achieves AlexNet-level accuracy on ImageNet dataset with 50x fewer parameters.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AlexNet is a leading architecture for any object-detection task and may have huge applications in the computer vision sector of artificial intelligence problems</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785225" y="145025"/>
            <a:ext cx="2741300" cy="4853450"/>
          </a:xfrm>
          <a:prstGeom prst="rect">
            <a:avLst/>
          </a:prstGeom>
          <a:noFill/>
          <a:ln>
            <a:noFill/>
          </a:ln>
        </p:spPr>
      </p:pic>
      <p:pic>
        <p:nvPicPr>
          <p:cNvPr id="128" name="Google Shape;128;p24"/>
          <p:cNvPicPr preferRelativeResize="0"/>
          <p:nvPr/>
        </p:nvPicPr>
        <p:blipFill>
          <a:blip r:embed="rId4">
            <a:alphaModFix/>
          </a:blip>
          <a:stretch>
            <a:fillRect/>
          </a:stretch>
        </p:blipFill>
        <p:spPr>
          <a:xfrm>
            <a:off x="2785750" y="560025"/>
            <a:ext cx="6203575" cy="3578000"/>
          </a:xfrm>
          <a:prstGeom prst="rect">
            <a:avLst/>
          </a:prstGeom>
          <a:noFill/>
          <a:ln>
            <a:noFill/>
          </a:ln>
        </p:spPr>
      </p:pic>
      <p:sp>
        <p:nvSpPr>
          <p:cNvPr id="129" name="Google Shape;129;p24"/>
          <p:cNvSpPr txBox="1"/>
          <p:nvPr/>
        </p:nvSpPr>
        <p:spPr>
          <a:xfrm>
            <a:off x="5452900" y="4266925"/>
            <a:ext cx="25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Fire Module</a:t>
            </a:r>
            <a:endParaRPr>
              <a:latin typeface="Open Sans"/>
              <a:ea typeface="Open Sans"/>
              <a:cs typeface="Open Sans"/>
              <a:sym typeface="Open Sans"/>
            </a:endParaRPr>
          </a:p>
        </p:txBody>
      </p:sp>
      <p:sp>
        <p:nvSpPr>
          <p:cNvPr id="130" name="Google Shape;130;p24"/>
          <p:cNvSpPr txBox="1"/>
          <p:nvPr/>
        </p:nvSpPr>
        <p:spPr>
          <a:xfrm>
            <a:off x="257825" y="2371650"/>
            <a:ext cx="14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SqueezeNet</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of </a:t>
            </a:r>
            <a:r>
              <a:rPr lang="en"/>
              <a:t>compressed networks:</a:t>
            </a:r>
            <a:endParaRPr/>
          </a:p>
        </p:txBody>
      </p:sp>
      <p:sp>
        <p:nvSpPr>
          <p:cNvPr id="136" name="Google Shape;136;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Smaller CNNs require less communication across servers during distributed training.</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Smaller CNNs require less bandwidth to export a new model from the cloud to an remote system (take for example an autonomous car or a home security and threat detection system).</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Smaller CNNs are more feasible to deploy on hardware with limited memory.</a:t>
            </a:r>
            <a:endParaRPr sz="17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311700" y="1296550"/>
            <a:ext cx="8520600" cy="35337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Contrastive loss takes the output of the network for a positive example and calculates its distance to an example of the same class and contrasts that with the distance to negative examples.</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The convolutional network is trained with a </a:t>
            </a:r>
            <a:r>
              <a:rPr lang="en" sz="1700">
                <a:latin typeface="Arial"/>
                <a:ea typeface="Arial"/>
                <a:cs typeface="Arial"/>
                <a:sym typeface="Arial"/>
              </a:rPr>
              <a:t>contrastive</a:t>
            </a:r>
            <a:r>
              <a:rPr lang="en" sz="1700">
                <a:latin typeface="Arial"/>
                <a:ea typeface="Arial"/>
                <a:cs typeface="Arial"/>
                <a:sym typeface="Arial"/>
              </a:rPr>
              <a:t> loss, that minimizes distances between pictures of the same person and maximizes the distance between pictures of different persons.</a:t>
            </a:r>
            <a:endParaRPr sz="1700"/>
          </a:p>
        </p:txBody>
      </p:sp>
      <p:sp>
        <p:nvSpPr>
          <p:cNvPr id="142" name="Google Shape;142;p26"/>
          <p:cNvSpPr txBox="1"/>
          <p:nvPr>
            <p:ph type="title"/>
          </p:nvPr>
        </p:nvSpPr>
        <p:spPr>
          <a:xfrm>
            <a:off x="382950" y="265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Contrastive Loss</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296550"/>
            <a:ext cx="8520600" cy="3533700"/>
          </a:xfrm>
          <a:prstGeom prst="rect">
            <a:avLst/>
          </a:prstGeom>
        </p:spPr>
        <p:txBody>
          <a:bodyPr anchorCtr="0" anchor="t" bIns="91425" lIns="91425" spcFirstLastPara="1" rIns="91425" wrap="square" tIns="91425">
            <a:noAutofit/>
          </a:bodyPr>
          <a:lstStyle/>
          <a:p>
            <a:pPr indent="0" lvl="0" marL="457200" rtl="0" algn="l">
              <a:lnSpc>
                <a:spcPct val="130000"/>
              </a:lnSpc>
              <a:spcBef>
                <a:spcPts val="0"/>
              </a:spcBef>
              <a:spcAft>
                <a:spcPts val="0"/>
              </a:spcAft>
              <a:buSzPts val="852"/>
              <a:buNone/>
            </a:pPr>
            <a:r>
              <a:t/>
            </a:r>
            <a:endParaRPr sz="1695">
              <a:latin typeface="Arial"/>
              <a:ea typeface="Arial"/>
              <a:cs typeface="Arial"/>
              <a:sym typeface="Arial"/>
            </a:endParaRPr>
          </a:p>
          <a:p>
            <a:pPr indent="0" lvl="0" marL="457200" rtl="0" algn="l">
              <a:lnSpc>
                <a:spcPct val="130000"/>
              </a:lnSpc>
              <a:spcBef>
                <a:spcPts val="1200"/>
              </a:spcBef>
              <a:spcAft>
                <a:spcPts val="0"/>
              </a:spcAft>
              <a:buSzPts val="852"/>
              <a:buNone/>
            </a:pPr>
            <a:r>
              <a:t/>
            </a:r>
            <a:endParaRPr sz="1695">
              <a:latin typeface="Arial"/>
              <a:ea typeface="Arial"/>
              <a:cs typeface="Arial"/>
              <a:sym typeface="Arial"/>
            </a:endParaRPr>
          </a:p>
          <a:p>
            <a:pPr indent="0" lvl="0" marL="457200" rtl="0" algn="l">
              <a:lnSpc>
                <a:spcPct val="130000"/>
              </a:lnSpc>
              <a:spcBef>
                <a:spcPts val="1200"/>
              </a:spcBef>
              <a:spcAft>
                <a:spcPts val="0"/>
              </a:spcAft>
              <a:buSzPts val="852"/>
              <a:buNone/>
            </a:pPr>
            <a:r>
              <a:rPr lang="en" sz="1695">
                <a:latin typeface="Arial"/>
                <a:ea typeface="Arial"/>
                <a:cs typeface="Arial"/>
                <a:sym typeface="Arial"/>
              </a:rPr>
              <a:t>And we defined D</a:t>
            </a:r>
            <a:r>
              <a:rPr baseline="-25000" lang="en" sz="1850">
                <a:latin typeface="Arial"/>
                <a:ea typeface="Arial"/>
                <a:cs typeface="Arial"/>
                <a:sym typeface="Arial"/>
              </a:rPr>
              <a:t>w</a:t>
            </a:r>
            <a:r>
              <a:rPr lang="en" sz="1695">
                <a:latin typeface="Arial"/>
                <a:ea typeface="Arial"/>
                <a:cs typeface="Arial"/>
                <a:sym typeface="Arial"/>
              </a:rPr>
              <a:t> which is just the Euclidean distance as :</a:t>
            </a:r>
            <a:endParaRPr sz="1695">
              <a:latin typeface="Arial"/>
              <a:ea typeface="Arial"/>
              <a:cs typeface="Arial"/>
              <a:sym typeface="Arial"/>
            </a:endParaRPr>
          </a:p>
          <a:p>
            <a:pPr indent="0" lvl="0" marL="457200" rtl="0" algn="l">
              <a:lnSpc>
                <a:spcPct val="130000"/>
              </a:lnSpc>
              <a:spcBef>
                <a:spcPts val="1200"/>
              </a:spcBef>
              <a:spcAft>
                <a:spcPts val="0"/>
              </a:spcAft>
              <a:buSzPts val="852"/>
              <a:buNone/>
            </a:pPr>
            <a:r>
              <a:t/>
            </a:r>
            <a:endParaRPr sz="1695">
              <a:latin typeface="Arial"/>
              <a:ea typeface="Arial"/>
              <a:cs typeface="Arial"/>
              <a:sym typeface="Arial"/>
            </a:endParaRPr>
          </a:p>
          <a:p>
            <a:pPr indent="0" lvl="0" marL="0" rtl="0" algn="l">
              <a:lnSpc>
                <a:spcPct val="130000"/>
              </a:lnSpc>
              <a:spcBef>
                <a:spcPts val="1200"/>
              </a:spcBef>
              <a:spcAft>
                <a:spcPts val="0"/>
              </a:spcAft>
              <a:buSzPts val="852"/>
              <a:buNone/>
            </a:pPr>
            <a:r>
              <a:t/>
            </a:r>
            <a:endParaRPr sz="1695">
              <a:latin typeface="Arial"/>
              <a:ea typeface="Arial"/>
              <a:cs typeface="Arial"/>
              <a:sym typeface="Arial"/>
            </a:endParaRPr>
          </a:p>
          <a:p>
            <a:pPr indent="0" lvl="0" marL="457200" rtl="0" algn="l">
              <a:lnSpc>
                <a:spcPct val="130000"/>
              </a:lnSpc>
              <a:spcBef>
                <a:spcPts val="1200"/>
              </a:spcBef>
              <a:spcAft>
                <a:spcPts val="0"/>
              </a:spcAft>
              <a:buClr>
                <a:schemeClr val="dk1"/>
              </a:buClr>
              <a:buSzPts val="852"/>
              <a:buFont typeface="Arial"/>
              <a:buNone/>
            </a:pPr>
            <a:r>
              <a:rPr lang="en" sz="1695">
                <a:latin typeface="Arial"/>
                <a:ea typeface="Arial"/>
                <a:cs typeface="Arial"/>
                <a:sym typeface="Arial"/>
              </a:rPr>
              <a:t>G</a:t>
            </a:r>
            <a:r>
              <a:rPr baseline="-25000" lang="en" sz="1995">
                <a:latin typeface="Arial"/>
                <a:ea typeface="Arial"/>
                <a:cs typeface="Arial"/>
                <a:sym typeface="Arial"/>
              </a:rPr>
              <a:t>w</a:t>
            </a:r>
            <a:r>
              <a:rPr lang="en" sz="1695">
                <a:latin typeface="Arial"/>
                <a:ea typeface="Arial"/>
                <a:cs typeface="Arial"/>
                <a:sym typeface="Arial"/>
              </a:rPr>
              <a:t> is the output of our network for one image.</a:t>
            </a:r>
            <a:endParaRPr sz="1695">
              <a:latin typeface="Arial"/>
              <a:ea typeface="Arial"/>
              <a:cs typeface="Arial"/>
              <a:sym typeface="Arial"/>
            </a:endParaRPr>
          </a:p>
          <a:p>
            <a:pPr indent="0" lvl="0" marL="457200" rtl="0" algn="l">
              <a:lnSpc>
                <a:spcPct val="130000"/>
              </a:lnSpc>
              <a:spcBef>
                <a:spcPts val="1200"/>
              </a:spcBef>
              <a:spcAft>
                <a:spcPts val="1200"/>
              </a:spcAft>
              <a:buSzPts val="852"/>
              <a:buNone/>
            </a:pPr>
            <a:r>
              <a:t/>
            </a:r>
            <a:endParaRPr sz="1695">
              <a:latin typeface="Arial"/>
              <a:ea typeface="Arial"/>
              <a:cs typeface="Arial"/>
              <a:sym typeface="Arial"/>
            </a:endParaRPr>
          </a:p>
        </p:txBody>
      </p:sp>
      <p:sp>
        <p:nvSpPr>
          <p:cNvPr id="148" name="Google Shape;148;p27"/>
          <p:cNvSpPr txBox="1"/>
          <p:nvPr>
            <p:ph type="title"/>
          </p:nvPr>
        </p:nvSpPr>
        <p:spPr>
          <a:xfrm>
            <a:off x="382950" y="265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Contrastive Loss:</a:t>
            </a:r>
            <a:endParaRPr/>
          </a:p>
        </p:txBody>
      </p:sp>
      <p:pic>
        <p:nvPicPr>
          <p:cNvPr id="149" name="Google Shape;149;p27"/>
          <p:cNvPicPr preferRelativeResize="0"/>
          <p:nvPr/>
        </p:nvPicPr>
        <p:blipFill>
          <a:blip r:embed="rId3">
            <a:alphaModFix/>
          </a:blip>
          <a:stretch>
            <a:fillRect/>
          </a:stretch>
        </p:blipFill>
        <p:spPr>
          <a:xfrm>
            <a:off x="1040100" y="1447830"/>
            <a:ext cx="4948776" cy="769325"/>
          </a:xfrm>
          <a:prstGeom prst="rect">
            <a:avLst/>
          </a:prstGeom>
          <a:noFill/>
          <a:ln>
            <a:noFill/>
          </a:ln>
        </p:spPr>
      </p:pic>
      <p:pic>
        <p:nvPicPr>
          <p:cNvPr id="150" name="Google Shape;150;p27"/>
          <p:cNvPicPr preferRelativeResize="0"/>
          <p:nvPr/>
        </p:nvPicPr>
        <p:blipFill>
          <a:blip r:embed="rId4">
            <a:alphaModFix/>
          </a:blip>
          <a:stretch>
            <a:fillRect/>
          </a:stretch>
        </p:blipFill>
        <p:spPr>
          <a:xfrm>
            <a:off x="480075" y="2795850"/>
            <a:ext cx="5137363" cy="83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296550"/>
            <a:ext cx="8520600" cy="3533700"/>
          </a:xfrm>
          <a:prstGeom prst="rect">
            <a:avLst/>
          </a:prstGeom>
        </p:spPr>
        <p:txBody>
          <a:bodyPr anchorCtr="0" anchor="t" bIns="91425" lIns="91425" spcFirstLastPara="1" rIns="91425" wrap="square" tIns="91425">
            <a:noAutofit/>
          </a:bodyPr>
          <a:lstStyle/>
          <a:p>
            <a:pPr indent="0" lvl="0" marL="457200" rtl="0" algn="l">
              <a:lnSpc>
                <a:spcPct val="130000"/>
              </a:lnSpc>
              <a:spcBef>
                <a:spcPts val="0"/>
              </a:spcBef>
              <a:spcAft>
                <a:spcPts val="1200"/>
              </a:spcAft>
              <a:buSzPts val="852"/>
              <a:buNone/>
            </a:pPr>
            <a:r>
              <a:t/>
            </a:r>
            <a:endParaRPr sz="1695">
              <a:latin typeface="Arial"/>
              <a:ea typeface="Arial"/>
              <a:cs typeface="Arial"/>
              <a:sym typeface="Arial"/>
            </a:endParaRPr>
          </a:p>
        </p:txBody>
      </p:sp>
      <p:sp>
        <p:nvSpPr>
          <p:cNvPr id="156" name="Google Shape;156;p28"/>
          <p:cNvSpPr txBox="1"/>
          <p:nvPr>
            <p:ph type="title"/>
          </p:nvPr>
        </p:nvSpPr>
        <p:spPr>
          <a:xfrm>
            <a:off x="382950" y="265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Contrastive Loss:</a:t>
            </a:r>
            <a:endParaRPr/>
          </a:p>
        </p:txBody>
      </p:sp>
      <p:pic>
        <p:nvPicPr>
          <p:cNvPr id="157" name="Google Shape;157;p28"/>
          <p:cNvPicPr preferRelativeResize="0"/>
          <p:nvPr/>
        </p:nvPicPr>
        <p:blipFill>
          <a:blip r:embed="rId3">
            <a:alphaModFix/>
          </a:blip>
          <a:stretch>
            <a:fillRect/>
          </a:stretch>
        </p:blipFill>
        <p:spPr>
          <a:xfrm>
            <a:off x="311700" y="1398725"/>
            <a:ext cx="8591850" cy="27207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734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VGGFace2 Dataset:</a:t>
            </a:r>
            <a:endParaRPr/>
          </a:p>
        </p:txBody>
      </p:sp>
      <p:sp>
        <p:nvSpPr>
          <p:cNvPr id="163" name="Google Shape;163;p29"/>
          <p:cNvSpPr txBox="1"/>
          <p:nvPr>
            <p:ph idx="1" type="body"/>
          </p:nvPr>
        </p:nvSpPr>
        <p:spPr>
          <a:xfrm>
            <a:off x="311700" y="1097100"/>
            <a:ext cx="8520600" cy="3482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VGGFace2 is a large-scale face recognition dataset. </a:t>
            </a:r>
            <a:endParaRPr sz="1700"/>
          </a:p>
          <a:p>
            <a:pPr indent="0" lvl="0" marL="0" rtl="0" algn="l">
              <a:spcBef>
                <a:spcPts val="1200"/>
              </a:spcBef>
              <a:spcAft>
                <a:spcPts val="1200"/>
              </a:spcAft>
              <a:buNone/>
            </a:pPr>
            <a:r>
              <a:t/>
            </a:r>
            <a:endParaRPr sz="1700"/>
          </a:p>
        </p:txBody>
      </p:sp>
      <p:pic>
        <p:nvPicPr>
          <p:cNvPr id="164" name="Google Shape;164;p29"/>
          <p:cNvPicPr preferRelativeResize="0"/>
          <p:nvPr/>
        </p:nvPicPr>
        <p:blipFill>
          <a:blip r:embed="rId3">
            <a:alphaModFix/>
          </a:blip>
          <a:stretch>
            <a:fillRect/>
          </a:stretch>
        </p:blipFill>
        <p:spPr>
          <a:xfrm>
            <a:off x="1474600" y="1652775"/>
            <a:ext cx="3097400" cy="3191101"/>
          </a:xfrm>
          <a:prstGeom prst="rect">
            <a:avLst/>
          </a:prstGeom>
          <a:noFill/>
          <a:ln>
            <a:noFill/>
          </a:ln>
        </p:spPr>
      </p:pic>
      <p:pic>
        <p:nvPicPr>
          <p:cNvPr id="165" name="Google Shape;165;p29"/>
          <p:cNvPicPr preferRelativeResize="0"/>
          <p:nvPr/>
        </p:nvPicPr>
        <p:blipFill>
          <a:blip r:embed="rId4">
            <a:alphaModFix/>
          </a:blip>
          <a:stretch>
            <a:fillRect/>
          </a:stretch>
        </p:blipFill>
        <p:spPr>
          <a:xfrm>
            <a:off x="4938475" y="1652775"/>
            <a:ext cx="2929675" cy="3291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Haar cascade classifier:</a:t>
            </a:r>
            <a:endParaRPr/>
          </a:p>
        </p:txBody>
      </p:sp>
      <p:sp>
        <p:nvSpPr>
          <p:cNvPr id="171" name="Google Shape;17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After training the model, we need to check whether the given image has a human face or not.</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It is done using Object Detection Algorithm.</a:t>
            </a:r>
            <a:endParaRPr sz="1700">
              <a:latin typeface="Arial"/>
              <a:ea typeface="Arial"/>
              <a:cs typeface="Arial"/>
              <a:sym typeface="Arial"/>
            </a:endParaRPr>
          </a:p>
          <a:p>
            <a:pPr indent="-336550" lvl="0" marL="457200" rtl="0" algn="l">
              <a:lnSpc>
                <a:spcPct val="150000"/>
              </a:lnSpc>
              <a:spcBef>
                <a:spcPts val="0"/>
              </a:spcBef>
              <a:spcAft>
                <a:spcPts val="0"/>
              </a:spcAft>
              <a:buSzPts val="1700"/>
              <a:buFont typeface="Arial"/>
              <a:buChar char="●"/>
            </a:pPr>
            <a:r>
              <a:rPr lang="en" sz="1700">
                <a:latin typeface="Arial"/>
                <a:ea typeface="Arial"/>
                <a:cs typeface="Arial"/>
                <a:sym typeface="Arial"/>
              </a:rPr>
              <a:t>The algorithm is trained by a lot of positive images (images of faces) and negative images (images without faces).</a:t>
            </a:r>
            <a:endParaRPr sz="17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Steps in deploying the model:</a:t>
            </a:r>
            <a:endParaRPr/>
          </a:p>
        </p:txBody>
      </p:sp>
      <p:sp>
        <p:nvSpPr>
          <p:cNvPr id="177" name="Google Shape;177;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startAt="0"/>
            </a:pPr>
            <a:r>
              <a:rPr lang="en"/>
              <a:t>Training the network using VGGFace2 dataset.</a:t>
            </a:r>
            <a:endParaRPr/>
          </a:p>
          <a:p>
            <a:pPr indent="-342900" lvl="0" marL="457200" rtl="0" algn="l">
              <a:lnSpc>
                <a:spcPct val="150000"/>
              </a:lnSpc>
              <a:spcBef>
                <a:spcPts val="0"/>
              </a:spcBef>
              <a:spcAft>
                <a:spcPts val="0"/>
              </a:spcAft>
              <a:buSzPts val="1800"/>
              <a:buAutoNum type="arabicPeriod" startAt="0"/>
            </a:pPr>
            <a:r>
              <a:rPr lang="en"/>
              <a:t>Image input ( single image or video)</a:t>
            </a:r>
            <a:endParaRPr/>
          </a:p>
          <a:p>
            <a:pPr indent="-342900" lvl="0" marL="457200" rtl="0" algn="l">
              <a:lnSpc>
                <a:spcPct val="150000"/>
              </a:lnSpc>
              <a:spcBef>
                <a:spcPts val="0"/>
              </a:spcBef>
              <a:spcAft>
                <a:spcPts val="0"/>
              </a:spcAft>
              <a:buSzPts val="1800"/>
              <a:buAutoNum type="arabicPeriod" startAt="0"/>
            </a:pPr>
            <a:r>
              <a:rPr lang="en"/>
              <a:t>Detect presence of a face in the Input : Haar Cascade Classifier</a:t>
            </a:r>
            <a:endParaRPr/>
          </a:p>
          <a:p>
            <a:pPr indent="-342900" lvl="0" marL="457200" rtl="0" algn="l">
              <a:lnSpc>
                <a:spcPct val="150000"/>
              </a:lnSpc>
              <a:spcBef>
                <a:spcPts val="0"/>
              </a:spcBef>
              <a:spcAft>
                <a:spcPts val="0"/>
              </a:spcAft>
              <a:buSzPts val="1800"/>
              <a:buAutoNum type="arabicPeriod" startAt="0"/>
            </a:pPr>
            <a:r>
              <a:rPr lang="en"/>
              <a:t>Crop the face and input it to the Trained Model to get the Image Vector</a:t>
            </a:r>
            <a:endParaRPr/>
          </a:p>
          <a:p>
            <a:pPr indent="-342900" lvl="0" marL="457200" rtl="0" algn="l">
              <a:lnSpc>
                <a:spcPct val="150000"/>
              </a:lnSpc>
              <a:spcBef>
                <a:spcPts val="0"/>
              </a:spcBef>
              <a:spcAft>
                <a:spcPts val="0"/>
              </a:spcAft>
              <a:buSzPts val="1800"/>
              <a:buAutoNum type="arabicPeriod" startAt="0"/>
            </a:pPr>
            <a:r>
              <a:rPr lang="en"/>
              <a:t>For Registration, store the image vector in a database</a:t>
            </a:r>
            <a:endParaRPr/>
          </a:p>
          <a:p>
            <a:pPr indent="-342900" lvl="0" marL="457200" rtl="0" algn="l">
              <a:lnSpc>
                <a:spcPct val="150000"/>
              </a:lnSpc>
              <a:spcBef>
                <a:spcPts val="0"/>
              </a:spcBef>
              <a:spcAft>
                <a:spcPts val="0"/>
              </a:spcAft>
              <a:buSzPts val="1800"/>
              <a:buAutoNum type="arabicPeriod" startAt="0"/>
            </a:pPr>
            <a:r>
              <a:rPr lang="en"/>
              <a:t>For identification, find the closest Vector from the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Inspiration: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latin typeface="Arial"/>
                <a:ea typeface="Arial"/>
                <a:cs typeface="Arial"/>
                <a:sym typeface="Arial"/>
              </a:rPr>
              <a:t>FACE UNLOCK FEATURE IN MOBILE PHONES!</a:t>
            </a:r>
            <a:endParaRPr b="1" sz="2000">
              <a:latin typeface="Arial"/>
              <a:ea typeface="Arial"/>
              <a:cs typeface="Arial"/>
              <a:sym typeface="Arial"/>
            </a:endParaRPr>
          </a:p>
        </p:txBody>
      </p:sp>
      <p:pic>
        <p:nvPicPr>
          <p:cNvPr id="70" name="Google Shape;70;p14"/>
          <p:cNvPicPr preferRelativeResize="0"/>
          <p:nvPr/>
        </p:nvPicPr>
        <p:blipFill>
          <a:blip r:embed="rId3">
            <a:alphaModFix/>
          </a:blip>
          <a:stretch>
            <a:fillRect/>
          </a:stretch>
        </p:blipFill>
        <p:spPr>
          <a:xfrm>
            <a:off x="3638588" y="18306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50" y="0"/>
            <a:ext cx="9144000" cy="502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6" name="Google Shape;76;p15"/>
          <p:cNvSpPr txBox="1"/>
          <p:nvPr>
            <p:ph idx="1" type="body"/>
          </p:nvPr>
        </p:nvSpPr>
        <p:spPr>
          <a:xfrm>
            <a:off x="311700" y="1382050"/>
            <a:ext cx="8520600" cy="31971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Identify a person after their face has been registered in the database.</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The registered faces will not be present in the training corpus.</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Multiple people can be registered on the go.</a:t>
            </a:r>
            <a:endParaRPr sz="1900">
              <a:latin typeface="Arial"/>
              <a:ea typeface="Arial"/>
              <a:cs typeface="Arial"/>
              <a:sym typeface="Arial"/>
            </a:endParaRPr>
          </a:p>
          <a:p>
            <a:pPr indent="-349250" lvl="0" marL="457200" rtl="0" algn="l">
              <a:lnSpc>
                <a:spcPct val="150000"/>
              </a:lnSpc>
              <a:spcBef>
                <a:spcPts val="0"/>
              </a:spcBef>
              <a:spcAft>
                <a:spcPts val="0"/>
              </a:spcAft>
              <a:buSzPts val="1900"/>
              <a:buFont typeface="Arial"/>
              <a:buChar char="●"/>
            </a:pPr>
            <a:r>
              <a:rPr lang="en" sz="1900">
                <a:latin typeface="Arial"/>
                <a:ea typeface="Arial"/>
                <a:cs typeface="Arial"/>
                <a:sym typeface="Arial"/>
              </a:rPr>
              <a:t>Model should be </a:t>
            </a:r>
            <a:r>
              <a:rPr lang="en" sz="1900">
                <a:latin typeface="Arial"/>
                <a:ea typeface="Arial"/>
                <a:cs typeface="Arial"/>
                <a:sym typeface="Arial"/>
              </a:rPr>
              <a:t>lightweight</a:t>
            </a:r>
            <a:r>
              <a:rPr lang="en" sz="1900">
                <a:latin typeface="Arial"/>
                <a:ea typeface="Arial"/>
                <a:cs typeface="Arial"/>
                <a:sym typeface="Arial"/>
              </a:rPr>
              <a:t> and able to run on mobile devices.</a:t>
            </a:r>
            <a:endParaRPr sz="19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773700" y="1693625"/>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neural networks powering FaceID are not simply performing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 behind FaceID:</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Performing classification, for a neural network, means learning to predict if the face it has seen it’s the </a:t>
            </a:r>
            <a:r>
              <a:rPr lang="en">
                <a:latin typeface="Arial"/>
                <a:ea typeface="Arial"/>
                <a:cs typeface="Arial"/>
                <a:sym typeface="Arial"/>
              </a:rPr>
              <a:t>user's</a:t>
            </a:r>
            <a:r>
              <a:rPr lang="en">
                <a:latin typeface="Arial"/>
                <a:ea typeface="Arial"/>
                <a:cs typeface="Arial"/>
                <a:sym typeface="Arial"/>
              </a:rPr>
              <a:t> one or not.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So, it should use some training data to </a:t>
            </a:r>
            <a:r>
              <a:rPr b="1" lang="en">
                <a:latin typeface="Arial"/>
                <a:ea typeface="Arial"/>
                <a:cs typeface="Arial"/>
                <a:sym typeface="Arial"/>
              </a:rPr>
              <a:t>predict “true” or “false”</a:t>
            </a:r>
            <a:r>
              <a:rPr lang="en">
                <a:latin typeface="Arial"/>
                <a:ea typeface="Arial"/>
                <a:cs typeface="Arial"/>
                <a:sym typeface="Arial"/>
              </a:rPr>
              <a:t>, here this approach </a:t>
            </a:r>
            <a:r>
              <a:rPr b="1" lang="en">
                <a:latin typeface="Arial"/>
                <a:ea typeface="Arial"/>
                <a:cs typeface="Arial"/>
                <a:sym typeface="Arial"/>
              </a:rPr>
              <a:t>would not work</a:t>
            </a:r>
            <a:r>
              <a:rPr lang="en">
                <a:latin typeface="Arial"/>
                <a:ea typeface="Arial"/>
                <a:cs typeface="Arial"/>
                <a:sym typeface="Arial"/>
              </a:rPr>
              <a: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First, the network should retrain from scratch using the new obtained data from the user’s face.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This would </a:t>
            </a:r>
            <a:r>
              <a:rPr b="1" lang="en">
                <a:latin typeface="Arial"/>
                <a:ea typeface="Arial"/>
                <a:cs typeface="Arial"/>
                <a:sym typeface="Arial"/>
              </a:rPr>
              <a:t>require a lot of time</a:t>
            </a:r>
            <a:r>
              <a:rPr lang="en">
                <a:latin typeface="Arial"/>
                <a:ea typeface="Arial"/>
                <a:cs typeface="Arial"/>
                <a:sym typeface="Arial"/>
              </a:rPr>
              <a:t>, </a:t>
            </a:r>
            <a:r>
              <a:rPr b="1" lang="en">
                <a:latin typeface="Arial"/>
                <a:ea typeface="Arial"/>
                <a:cs typeface="Arial"/>
                <a:sym typeface="Arial"/>
              </a:rPr>
              <a:t>energy consumption</a:t>
            </a:r>
            <a:r>
              <a:rPr lang="en">
                <a:latin typeface="Arial"/>
                <a:ea typeface="Arial"/>
                <a:cs typeface="Arial"/>
                <a:sym typeface="Arial"/>
              </a:rPr>
              <a:t>, and impractical </a:t>
            </a:r>
            <a:r>
              <a:rPr b="1" lang="en">
                <a:latin typeface="Arial"/>
                <a:ea typeface="Arial"/>
                <a:cs typeface="Arial"/>
                <a:sym typeface="Arial"/>
              </a:rPr>
              <a:t>availability of training data</a:t>
            </a:r>
            <a:r>
              <a:rPr lang="en">
                <a:latin typeface="Arial"/>
                <a:ea typeface="Arial"/>
                <a:cs typeface="Arial"/>
                <a:sym typeface="Arial"/>
              </a:rPr>
              <a:t> of different faces to have negative examples (little would change in case of transfer learning and fine tuning of an already trained network).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 behind FaceID:</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Instead, we can map faces into a </a:t>
            </a:r>
            <a:r>
              <a:rPr i="1" lang="en">
                <a:latin typeface="Arial"/>
                <a:ea typeface="Arial"/>
                <a:cs typeface="Arial"/>
                <a:sym typeface="Arial"/>
              </a:rPr>
              <a:t>low-dimensional vector space</a:t>
            </a:r>
            <a:r>
              <a:rPr lang="en">
                <a:latin typeface="Arial"/>
                <a:ea typeface="Arial"/>
                <a:cs typeface="Arial"/>
                <a:sym typeface="Arial"/>
              </a:rPr>
              <a:t> shaped to maximize distances between faces of different people, using a </a:t>
            </a:r>
            <a:r>
              <a:rPr i="1" lang="en">
                <a:latin typeface="Arial"/>
                <a:ea typeface="Arial"/>
                <a:cs typeface="Arial"/>
                <a:sym typeface="Arial"/>
              </a:rPr>
              <a:t>contrastive loss</a:t>
            </a:r>
            <a:r>
              <a:rPr lang="en">
                <a:latin typeface="Arial"/>
                <a:ea typeface="Arial"/>
                <a:cs typeface="Arial"/>
                <a:sym typeface="Arial"/>
              </a:rPr>
              <a: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This way we can use a trained model to identify faces simply by storing the user’s face vector representation and compare it with all future faces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This can be achieved using Siamese Neural Network</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t>
            </a:r>
            <a:r>
              <a:rPr lang="en"/>
              <a:t>iamese neural network:</a:t>
            </a:r>
            <a:endParaRPr/>
          </a:p>
        </p:txBody>
      </p:sp>
      <p:sp>
        <p:nvSpPr>
          <p:cNvPr id="99" name="Google Shape;99;p19"/>
          <p:cNvSpPr txBox="1"/>
          <p:nvPr>
            <p:ph idx="1" type="body"/>
          </p:nvPr>
        </p:nvSpPr>
        <p:spPr>
          <a:xfrm>
            <a:off x="90225" y="1225225"/>
            <a:ext cx="8976300" cy="36618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A </a:t>
            </a:r>
            <a:r>
              <a:rPr b="1" lang="en">
                <a:latin typeface="Arial"/>
                <a:ea typeface="Arial"/>
                <a:cs typeface="Arial"/>
                <a:sym typeface="Arial"/>
              </a:rPr>
              <a:t>siamese neural network</a:t>
            </a:r>
            <a:r>
              <a:rPr lang="en">
                <a:latin typeface="Arial"/>
                <a:ea typeface="Arial"/>
                <a:cs typeface="Arial"/>
                <a:sym typeface="Arial"/>
              </a:rPr>
              <a:t> is basically composed by two </a:t>
            </a:r>
            <a:r>
              <a:rPr i="1" lang="en">
                <a:latin typeface="Arial"/>
                <a:ea typeface="Arial"/>
                <a:cs typeface="Arial"/>
                <a:sym typeface="Arial"/>
              </a:rPr>
              <a:t>identical</a:t>
            </a:r>
            <a:r>
              <a:rPr lang="en">
                <a:latin typeface="Arial"/>
                <a:ea typeface="Arial"/>
                <a:cs typeface="Arial"/>
                <a:sym typeface="Arial"/>
              </a:rPr>
              <a:t> neural networks that also share all the weights. </a:t>
            </a:r>
            <a:endParaRPr>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This architecture can learn to </a:t>
            </a:r>
            <a:r>
              <a:rPr i="1" lang="en">
                <a:latin typeface="Arial"/>
                <a:ea typeface="Arial"/>
                <a:cs typeface="Arial"/>
                <a:sym typeface="Arial"/>
              </a:rPr>
              <a:t>compute distances</a:t>
            </a:r>
            <a:r>
              <a:rPr lang="en">
                <a:latin typeface="Arial"/>
                <a:ea typeface="Arial"/>
                <a:cs typeface="Arial"/>
                <a:sym typeface="Arial"/>
              </a:rPr>
              <a:t> between particular kind of data, such as images. </a:t>
            </a:r>
            <a:endParaRPr>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The idea is to pass couples of data through the siamese networks, the network maps it in a </a:t>
            </a:r>
            <a:r>
              <a:rPr i="1" lang="en">
                <a:latin typeface="Arial"/>
                <a:ea typeface="Arial"/>
                <a:cs typeface="Arial"/>
                <a:sym typeface="Arial"/>
              </a:rPr>
              <a:t>low dimensional feature space</a:t>
            </a:r>
            <a:r>
              <a:rPr lang="en">
                <a:latin typeface="Arial"/>
                <a:ea typeface="Arial"/>
                <a:cs typeface="Arial"/>
                <a:sym typeface="Arial"/>
              </a:rPr>
              <a:t>, like a n-dimensional array, and then train the network to make this mapping so that data points from different classes are </a:t>
            </a:r>
            <a:r>
              <a:rPr b="1" lang="en">
                <a:latin typeface="Arial"/>
                <a:ea typeface="Arial"/>
                <a:cs typeface="Arial"/>
                <a:sym typeface="Arial"/>
              </a:rPr>
              <a:t>as far as possible</a:t>
            </a:r>
            <a:r>
              <a:rPr lang="en">
                <a:latin typeface="Arial"/>
                <a:ea typeface="Arial"/>
                <a:cs typeface="Arial"/>
                <a:sym typeface="Arial"/>
              </a:rPr>
              <a:t>, while data points from the same class are </a:t>
            </a:r>
            <a:r>
              <a:rPr b="1" lang="en">
                <a:latin typeface="Arial"/>
                <a:ea typeface="Arial"/>
                <a:cs typeface="Arial"/>
                <a:sym typeface="Arial"/>
              </a:rPr>
              <a:t>as close as possible</a:t>
            </a:r>
            <a:r>
              <a:rPr lang="en">
                <a:latin typeface="Arial"/>
                <a:ea typeface="Arial"/>
                <a:cs typeface="Arial"/>
                <a:sym typeface="Arial"/>
              </a:rPr>
              <a:t>. </a:t>
            </a:r>
            <a:endParaRPr>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In the long run, the network will learn to extract the most meaningful features from data, and compress it into an array, creating an meaningful mapping.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328025" y="152400"/>
            <a:ext cx="4487939"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334175"/>
            <a:ext cx="8520600" cy="424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406000" y="220788"/>
            <a:ext cx="6498151" cy="470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