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07"/>
  </p:normalViewPr>
  <p:slideViewPr>
    <p:cSldViewPr snapToGrid="0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549CC3-E2AB-4F36-96D9-89054CE5011B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2AD492-A43A-475F-9F4E-F49FA2FB2B7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Libraries used: NLTK (Natural Language Toolkit)</a:t>
          </a:r>
          <a:endParaRPr lang="en-US"/>
        </a:p>
      </dgm:t>
    </dgm:pt>
    <dgm:pt modelId="{A63E66F0-924E-41F2-A6FA-62DF841DA739}" type="parTrans" cxnId="{738BAE5F-DDED-4FC5-8469-4D31906D0C62}">
      <dgm:prSet/>
      <dgm:spPr/>
      <dgm:t>
        <a:bodyPr/>
        <a:lstStyle/>
        <a:p>
          <a:endParaRPr lang="en-US"/>
        </a:p>
      </dgm:t>
    </dgm:pt>
    <dgm:pt modelId="{19289A21-7753-455F-B2FC-2904239B965E}" type="sibTrans" cxnId="{738BAE5F-DDED-4FC5-8469-4D31906D0C62}">
      <dgm:prSet/>
      <dgm:spPr/>
      <dgm:t>
        <a:bodyPr/>
        <a:lstStyle/>
        <a:p>
          <a:endParaRPr lang="en-US"/>
        </a:p>
      </dgm:t>
    </dgm:pt>
    <dgm:pt modelId="{415D027C-AE38-4E3F-986F-93BA5B30C65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Preprocessing steps:</a:t>
          </a:r>
          <a:endParaRPr lang="en-US"/>
        </a:p>
      </dgm:t>
    </dgm:pt>
    <dgm:pt modelId="{D752C169-D16E-40F6-A01C-B201B88527D6}" type="parTrans" cxnId="{55CEAC79-0C21-4E73-8200-E87480B18F98}">
      <dgm:prSet/>
      <dgm:spPr/>
      <dgm:t>
        <a:bodyPr/>
        <a:lstStyle/>
        <a:p>
          <a:endParaRPr lang="en-US"/>
        </a:p>
      </dgm:t>
    </dgm:pt>
    <dgm:pt modelId="{996A4AB2-018F-4420-B688-EC247527565C}" type="sibTrans" cxnId="{55CEAC79-0C21-4E73-8200-E87480B18F98}">
      <dgm:prSet/>
      <dgm:spPr/>
      <dgm:t>
        <a:bodyPr/>
        <a:lstStyle/>
        <a:p>
          <a:endParaRPr lang="en-US"/>
        </a:p>
      </dgm:t>
    </dgm:pt>
    <dgm:pt modelId="{A926533F-B559-4E2F-9476-6511F382D5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Convert text to lowercase. Example : The quick BROWN fox JUMPS over the LAZY dog -&gt; the quick brown fox jumps over the lazy dog</a:t>
          </a:r>
          <a:endParaRPr lang="en-US"/>
        </a:p>
      </dgm:t>
    </dgm:pt>
    <dgm:pt modelId="{64EAA007-824F-401E-A21E-C28673494D63}" type="parTrans" cxnId="{518C043F-49EB-478C-B68E-5045A01B2234}">
      <dgm:prSet/>
      <dgm:spPr/>
      <dgm:t>
        <a:bodyPr/>
        <a:lstStyle/>
        <a:p>
          <a:endParaRPr lang="en-US"/>
        </a:p>
      </dgm:t>
    </dgm:pt>
    <dgm:pt modelId="{94D08149-509C-499B-AA02-E4976DA6B9E2}" type="sibTrans" cxnId="{518C043F-49EB-478C-B68E-5045A01B2234}">
      <dgm:prSet/>
      <dgm:spPr/>
      <dgm:t>
        <a:bodyPr/>
        <a:lstStyle/>
        <a:p>
          <a:endParaRPr lang="en-US"/>
        </a:p>
      </dgm:t>
    </dgm:pt>
    <dgm:pt modelId="{0275344B-6C9B-4008-8B58-6112D5358F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Tokenize text into words. Example : the quick brown fox jumps over the lazy dog -&gt; ["The", "quick", "brown", "fox", "jumps", "over", "the", "lazy", "dog"]</a:t>
          </a:r>
          <a:endParaRPr lang="en-US"/>
        </a:p>
      </dgm:t>
    </dgm:pt>
    <dgm:pt modelId="{E0EEC12A-C1B1-4E8D-BDC3-578582545E5F}" type="parTrans" cxnId="{B7919A65-6022-4615-AA0D-43751FE7BF65}">
      <dgm:prSet/>
      <dgm:spPr/>
      <dgm:t>
        <a:bodyPr/>
        <a:lstStyle/>
        <a:p>
          <a:endParaRPr lang="en-US"/>
        </a:p>
      </dgm:t>
    </dgm:pt>
    <dgm:pt modelId="{F9AB2500-2710-432C-A012-5A38B4AEA4E9}" type="sibTrans" cxnId="{B7919A65-6022-4615-AA0D-43751FE7BF65}">
      <dgm:prSet/>
      <dgm:spPr/>
      <dgm:t>
        <a:bodyPr/>
        <a:lstStyle/>
        <a:p>
          <a:endParaRPr lang="en-US"/>
        </a:p>
      </dgm:t>
    </dgm:pt>
    <dgm:pt modelId="{86839ABF-7BBA-475A-952C-80FD503DDA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Remove stop words (common words such as "the", "and", "of", etc.) -&gt; ["quick", "brown", "fox", "jumps", "over", "lazy", "dog"]</a:t>
          </a:r>
          <a:endParaRPr lang="en-US"/>
        </a:p>
      </dgm:t>
    </dgm:pt>
    <dgm:pt modelId="{82F02DC5-B59C-4958-B2B6-67D0CBF8771F}" type="parTrans" cxnId="{E5DC24F6-7CDB-4FAB-9C3F-FA6C002A816A}">
      <dgm:prSet/>
      <dgm:spPr/>
      <dgm:t>
        <a:bodyPr/>
        <a:lstStyle/>
        <a:p>
          <a:endParaRPr lang="en-US"/>
        </a:p>
      </dgm:t>
    </dgm:pt>
    <dgm:pt modelId="{52D71A94-3E60-4769-B14E-B77BBD8A2E4E}" type="sibTrans" cxnId="{E5DC24F6-7CDB-4FAB-9C3F-FA6C002A816A}">
      <dgm:prSet/>
      <dgm:spPr/>
      <dgm:t>
        <a:bodyPr/>
        <a:lstStyle/>
        <a:p>
          <a:endParaRPr lang="en-US"/>
        </a:p>
      </dgm:t>
    </dgm:pt>
    <dgm:pt modelId="{C1FCD4B3-2237-41EC-A3EC-91C26CD03A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Stem the words (reduce them to their root form, such as "running" to "run"). </a:t>
          </a:r>
          <a:endParaRPr lang="en-US"/>
        </a:p>
      </dgm:t>
    </dgm:pt>
    <dgm:pt modelId="{6864F8CC-0646-4E68-BACA-ECD38EB2C12D}" type="parTrans" cxnId="{88C7D9AF-29AD-4F15-B559-84C0FE871F26}">
      <dgm:prSet/>
      <dgm:spPr/>
      <dgm:t>
        <a:bodyPr/>
        <a:lstStyle/>
        <a:p>
          <a:endParaRPr lang="en-US"/>
        </a:p>
      </dgm:t>
    </dgm:pt>
    <dgm:pt modelId="{14676BE6-C5B0-44BE-B78D-0340E904DF6A}" type="sibTrans" cxnId="{88C7D9AF-29AD-4F15-B559-84C0FE871F26}">
      <dgm:prSet/>
      <dgm:spPr/>
      <dgm:t>
        <a:bodyPr/>
        <a:lstStyle/>
        <a:p>
          <a:endParaRPr lang="en-US"/>
        </a:p>
      </dgm:t>
    </dgm:pt>
    <dgm:pt modelId="{1CAD8125-E103-40E5-9214-F9317B85B4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Fill any missing values with an empty string using ‘fillna’.</a:t>
          </a:r>
          <a:endParaRPr lang="en-US"/>
        </a:p>
      </dgm:t>
    </dgm:pt>
    <dgm:pt modelId="{E9E6953A-0548-4586-A45A-BFEE29F676A8}" type="parTrans" cxnId="{6C39D2A1-AC48-4FA2-9319-14A4A0598DC0}">
      <dgm:prSet/>
      <dgm:spPr/>
      <dgm:t>
        <a:bodyPr/>
        <a:lstStyle/>
        <a:p>
          <a:endParaRPr lang="en-US"/>
        </a:p>
      </dgm:t>
    </dgm:pt>
    <dgm:pt modelId="{6EEFDF60-C44B-4D42-8E58-17B1DFFB6BBC}" type="sibTrans" cxnId="{6C39D2A1-AC48-4FA2-9319-14A4A0598DC0}">
      <dgm:prSet/>
      <dgm:spPr/>
      <dgm:t>
        <a:bodyPr/>
        <a:lstStyle/>
        <a:p>
          <a:endParaRPr lang="en-US"/>
        </a:p>
      </dgm:t>
    </dgm:pt>
    <dgm:pt modelId="{C8212B92-503E-4437-AE23-735B3896E6C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Preprocessed data saved to CSV files </a:t>
          </a:r>
          <a:endParaRPr lang="en-US"/>
        </a:p>
      </dgm:t>
    </dgm:pt>
    <dgm:pt modelId="{A45897F8-FF34-4F93-8613-FF64783D7BC4}" type="parTrans" cxnId="{74A6F1A1-FE3A-4DB9-80FB-AAE3991A60D9}">
      <dgm:prSet/>
      <dgm:spPr/>
      <dgm:t>
        <a:bodyPr/>
        <a:lstStyle/>
        <a:p>
          <a:endParaRPr lang="en-US"/>
        </a:p>
      </dgm:t>
    </dgm:pt>
    <dgm:pt modelId="{47558237-3773-45CC-A309-03A7D198F5CB}" type="sibTrans" cxnId="{74A6F1A1-FE3A-4DB9-80FB-AAE3991A60D9}">
      <dgm:prSet/>
      <dgm:spPr/>
      <dgm:t>
        <a:bodyPr/>
        <a:lstStyle/>
        <a:p>
          <a:endParaRPr lang="en-US"/>
        </a:p>
      </dgm:t>
    </dgm:pt>
    <dgm:pt modelId="{F2C64649-1B5D-4C0E-8EE7-DCF117524FD3}" type="pres">
      <dgm:prSet presAssocID="{81549CC3-E2AB-4F36-96D9-89054CE5011B}" presName="root" presStyleCnt="0">
        <dgm:presLayoutVars>
          <dgm:dir/>
          <dgm:resizeHandles val="exact"/>
        </dgm:presLayoutVars>
      </dgm:prSet>
      <dgm:spPr/>
    </dgm:pt>
    <dgm:pt modelId="{2F8F3815-A2F6-4BDC-A9E5-A1227E70D2D6}" type="pres">
      <dgm:prSet presAssocID="{412AD492-A43A-475F-9F4E-F49FA2FB2B7A}" presName="compNode" presStyleCnt="0"/>
      <dgm:spPr/>
    </dgm:pt>
    <dgm:pt modelId="{0A6420EF-D9B4-4B19-A68F-92C460157A2F}" type="pres">
      <dgm:prSet presAssocID="{412AD492-A43A-475F-9F4E-F49FA2FB2B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7FFA4CF-9A89-4CE7-BA5B-8A962797AB18}" type="pres">
      <dgm:prSet presAssocID="{412AD492-A43A-475F-9F4E-F49FA2FB2B7A}" presName="iconSpace" presStyleCnt="0"/>
      <dgm:spPr/>
    </dgm:pt>
    <dgm:pt modelId="{99F036BB-E9F0-43D0-B232-2D79F4ABA216}" type="pres">
      <dgm:prSet presAssocID="{412AD492-A43A-475F-9F4E-F49FA2FB2B7A}" presName="parTx" presStyleLbl="revTx" presStyleIdx="0" presStyleCnt="6">
        <dgm:presLayoutVars>
          <dgm:chMax val="0"/>
          <dgm:chPref val="0"/>
        </dgm:presLayoutVars>
      </dgm:prSet>
      <dgm:spPr/>
    </dgm:pt>
    <dgm:pt modelId="{10FE56AD-0506-464F-A462-5391B7E41F11}" type="pres">
      <dgm:prSet presAssocID="{412AD492-A43A-475F-9F4E-F49FA2FB2B7A}" presName="txSpace" presStyleCnt="0"/>
      <dgm:spPr/>
    </dgm:pt>
    <dgm:pt modelId="{02D143BA-8948-4FAE-A0C9-57029F523B23}" type="pres">
      <dgm:prSet presAssocID="{412AD492-A43A-475F-9F4E-F49FA2FB2B7A}" presName="desTx" presStyleLbl="revTx" presStyleIdx="1" presStyleCnt="6">
        <dgm:presLayoutVars/>
      </dgm:prSet>
      <dgm:spPr/>
    </dgm:pt>
    <dgm:pt modelId="{691D5944-196B-4EAE-A96B-0338B115FDFD}" type="pres">
      <dgm:prSet presAssocID="{19289A21-7753-455F-B2FC-2904239B965E}" presName="sibTrans" presStyleCnt="0"/>
      <dgm:spPr/>
    </dgm:pt>
    <dgm:pt modelId="{58FDFECE-D8CC-4C09-8F71-1E31CD1F0184}" type="pres">
      <dgm:prSet presAssocID="{415D027C-AE38-4E3F-986F-93BA5B30C653}" presName="compNode" presStyleCnt="0"/>
      <dgm:spPr/>
    </dgm:pt>
    <dgm:pt modelId="{052DD2AE-DB2D-4CA7-AEAE-39889A7C780E}" type="pres">
      <dgm:prSet presAssocID="{415D027C-AE38-4E3F-986F-93BA5B30C65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1C8D7E56-032D-4BCF-92D1-30AC993AF65C}" type="pres">
      <dgm:prSet presAssocID="{415D027C-AE38-4E3F-986F-93BA5B30C653}" presName="iconSpace" presStyleCnt="0"/>
      <dgm:spPr/>
    </dgm:pt>
    <dgm:pt modelId="{156BD854-54BF-4CF5-9B3B-5313BA51D4A0}" type="pres">
      <dgm:prSet presAssocID="{415D027C-AE38-4E3F-986F-93BA5B30C653}" presName="parTx" presStyleLbl="revTx" presStyleIdx="2" presStyleCnt="6">
        <dgm:presLayoutVars>
          <dgm:chMax val="0"/>
          <dgm:chPref val="0"/>
        </dgm:presLayoutVars>
      </dgm:prSet>
      <dgm:spPr/>
    </dgm:pt>
    <dgm:pt modelId="{F63C81AC-780D-4066-9B5F-D9071BB3C6DF}" type="pres">
      <dgm:prSet presAssocID="{415D027C-AE38-4E3F-986F-93BA5B30C653}" presName="txSpace" presStyleCnt="0"/>
      <dgm:spPr/>
    </dgm:pt>
    <dgm:pt modelId="{AFC37FC9-6A14-4533-85E6-439894A6A4D8}" type="pres">
      <dgm:prSet presAssocID="{415D027C-AE38-4E3F-986F-93BA5B30C653}" presName="desTx" presStyleLbl="revTx" presStyleIdx="3" presStyleCnt="6">
        <dgm:presLayoutVars/>
      </dgm:prSet>
      <dgm:spPr/>
    </dgm:pt>
    <dgm:pt modelId="{B5C7A99B-B86C-482D-8354-AD20C9563DB9}" type="pres">
      <dgm:prSet presAssocID="{996A4AB2-018F-4420-B688-EC247527565C}" presName="sibTrans" presStyleCnt="0"/>
      <dgm:spPr/>
    </dgm:pt>
    <dgm:pt modelId="{044264D0-0122-46E6-AE4D-2AA52CAC1A6C}" type="pres">
      <dgm:prSet presAssocID="{C8212B92-503E-4437-AE23-735B3896E6C5}" presName="compNode" presStyleCnt="0"/>
      <dgm:spPr/>
    </dgm:pt>
    <dgm:pt modelId="{6F0808F7-E01C-4474-9545-AC693E2A0C82}" type="pres">
      <dgm:prSet presAssocID="{C8212B92-503E-4437-AE23-735B3896E6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91FABC5F-9447-4D38-922D-88689EE1572A}" type="pres">
      <dgm:prSet presAssocID="{C8212B92-503E-4437-AE23-735B3896E6C5}" presName="iconSpace" presStyleCnt="0"/>
      <dgm:spPr/>
    </dgm:pt>
    <dgm:pt modelId="{1017B87C-1FA0-458F-9236-A8B89BB35E01}" type="pres">
      <dgm:prSet presAssocID="{C8212B92-503E-4437-AE23-735B3896E6C5}" presName="parTx" presStyleLbl="revTx" presStyleIdx="4" presStyleCnt="6">
        <dgm:presLayoutVars>
          <dgm:chMax val="0"/>
          <dgm:chPref val="0"/>
        </dgm:presLayoutVars>
      </dgm:prSet>
      <dgm:spPr/>
    </dgm:pt>
    <dgm:pt modelId="{AB91B3A8-58CD-4421-BC37-A85CEBC008FC}" type="pres">
      <dgm:prSet presAssocID="{C8212B92-503E-4437-AE23-735B3896E6C5}" presName="txSpace" presStyleCnt="0"/>
      <dgm:spPr/>
    </dgm:pt>
    <dgm:pt modelId="{1C480EA0-BA9F-4CE5-81A6-13EB077422E9}" type="pres">
      <dgm:prSet presAssocID="{C8212B92-503E-4437-AE23-735B3896E6C5}" presName="desTx" presStyleLbl="revTx" presStyleIdx="5" presStyleCnt="6">
        <dgm:presLayoutVars/>
      </dgm:prSet>
      <dgm:spPr/>
    </dgm:pt>
  </dgm:ptLst>
  <dgm:cxnLst>
    <dgm:cxn modelId="{518C043F-49EB-478C-B68E-5045A01B2234}" srcId="{415D027C-AE38-4E3F-986F-93BA5B30C653}" destId="{A926533F-B559-4E2F-9476-6511F382D576}" srcOrd="0" destOrd="0" parTransId="{64EAA007-824F-401E-A21E-C28673494D63}" sibTransId="{94D08149-509C-499B-AA02-E4976DA6B9E2}"/>
    <dgm:cxn modelId="{550C6554-7036-448C-A737-EDDE02C262FA}" type="presOf" srcId="{1CAD8125-E103-40E5-9214-F9317B85B4D1}" destId="{AFC37FC9-6A14-4533-85E6-439894A6A4D8}" srcOrd="0" destOrd="4" presId="urn:microsoft.com/office/officeart/2018/2/layout/IconLabelDescriptionList"/>
    <dgm:cxn modelId="{738BAE5F-DDED-4FC5-8469-4D31906D0C62}" srcId="{81549CC3-E2AB-4F36-96D9-89054CE5011B}" destId="{412AD492-A43A-475F-9F4E-F49FA2FB2B7A}" srcOrd="0" destOrd="0" parTransId="{A63E66F0-924E-41F2-A6FA-62DF841DA739}" sibTransId="{19289A21-7753-455F-B2FC-2904239B965E}"/>
    <dgm:cxn modelId="{B7919A65-6022-4615-AA0D-43751FE7BF65}" srcId="{415D027C-AE38-4E3F-986F-93BA5B30C653}" destId="{0275344B-6C9B-4008-8B58-6112D5358F2F}" srcOrd="1" destOrd="0" parTransId="{E0EEC12A-C1B1-4E8D-BDC3-578582545E5F}" sibTransId="{F9AB2500-2710-432C-A012-5A38B4AEA4E9}"/>
    <dgm:cxn modelId="{58EC6A71-0456-4588-BF35-E94576580728}" type="presOf" srcId="{C8212B92-503E-4437-AE23-735B3896E6C5}" destId="{1017B87C-1FA0-458F-9236-A8B89BB35E01}" srcOrd="0" destOrd="0" presId="urn:microsoft.com/office/officeart/2018/2/layout/IconLabelDescriptionList"/>
    <dgm:cxn modelId="{55CEAC79-0C21-4E73-8200-E87480B18F98}" srcId="{81549CC3-E2AB-4F36-96D9-89054CE5011B}" destId="{415D027C-AE38-4E3F-986F-93BA5B30C653}" srcOrd="1" destOrd="0" parTransId="{D752C169-D16E-40F6-A01C-B201B88527D6}" sibTransId="{996A4AB2-018F-4420-B688-EC247527565C}"/>
    <dgm:cxn modelId="{6BF8B683-DC7F-4723-8FA6-0ABAF763829E}" type="presOf" srcId="{412AD492-A43A-475F-9F4E-F49FA2FB2B7A}" destId="{99F036BB-E9F0-43D0-B232-2D79F4ABA216}" srcOrd="0" destOrd="0" presId="urn:microsoft.com/office/officeart/2018/2/layout/IconLabelDescriptionList"/>
    <dgm:cxn modelId="{C08A2595-8BFC-41A4-9045-5715BAB30FCA}" type="presOf" srcId="{A926533F-B559-4E2F-9476-6511F382D576}" destId="{AFC37FC9-6A14-4533-85E6-439894A6A4D8}" srcOrd="0" destOrd="0" presId="urn:microsoft.com/office/officeart/2018/2/layout/IconLabelDescriptionList"/>
    <dgm:cxn modelId="{6C39D2A1-AC48-4FA2-9319-14A4A0598DC0}" srcId="{415D027C-AE38-4E3F-986F-93BA5B30C653}" destId="{1CAD8125-E103-40E5-9214-F9317B85B4D1}" srcOrd="4" destOrd="0" parTransId="{E9E6953A-0548-4586-A45A-BFEE29F676A8}" sibTransId="{6EEFDF60-C44B-4D42-8E58-17B1DFFB6BBC}"/>
    <dgm:cxn modelId="{74A6F1A1-FE3A-4DB9-80FB-AAE3991A60D9}" srcId="{81549CC3-E2AB-4F36-96D9-89054CE5011B}" destId="{C8212B92-503E-4437-AE23-735B3896E6C5}" srcOrd="2" destOrd="0" parTransId="{A45897F8-FF34-4F93-8613-FF64783D7BC4}" sibTransId="{47558237-3773-45CC-A309-03A7D198F5CB}"/>
    <dgm:cxn modelId="{23FF60A5-EDEC-483B-99E8-BF698F8708EE}" type="presOf" srcId="{415D027C-AE38-4E3F-986F-93BA5B30C653}" destId="{156BD854-54BF-4CF5-9B3B-5313BA51D4A0}" srcOrd="0" destOrd="0" presId="urn:microsoft.com/office/officeart/2018/2/layout/IconLabelDescriptionList"/>
    <dgm:cxn modelId="{429DADA5-6688-4754-A74F-0510F0CAE0F2}" type="presOf" srcId="{86839ABF-7BBA-475A-952C-80FD503DDAC7}" destId="{AFC37FC9-6A14-4533-85E6-439894A6A4D8}" srcOrd="0" destOrd="2" presId="urn:microsoft.com/office/officeart/2018/2/layout/IconLabelDescriptionList"/>
    <dgm:cxn modelId="{88C7D9AF-29AD-4F15-B559-84C0FE871F26}" srcId="{415D027C-AE38-4E3F-986F-93BA5B30C653}" destId="{C1FCD4B3-2237-41EC-A3EC-91C26CD03A4D}" srcOrd="3" destOrd="0" parTransId="{6864F8CC-0646-4E68-BACA-ECD38EB2C12D}" sibTransId="{14676BE6-C5B0-44BE-B78D-0340E904DF6A}"/>
    <dgm:cxn modelId="{25E027C2-13A6-46F5-83F2-8B8DC5EB6AFE}" type="presOf" srcId="{C1FCD4B3-2237-41EC-A3EC-91C26CD03A4D}" destId="{AFC37FC9-6A14-4533-85E6-439894A6A4D8}" srcOrd="0" destOrd="3" presId="urn:microsoft.com/office/officeart/2018/2/layout/IconLabelDescriptionList"/>
    <dgm:cxn modelId="{B877ECC4-7494-4AFC-B30A-F519733C3716}" type="presOf" srcId="{0275344B-6C9B-4008-8B58-6112D5358F2F}" destId="{AFC37FC9-6A14-4533-85E6-439894A6A4D8}" srcOrd="0" destOrd="1" presId="urn:microsoft.com/office/officeart/2018/2/layout/IconLabelDescriptionList"/>
    <dgm:cxn modelId="{A4493AC6-2809-40A1-9303-9A237515749E}" type="presOf" srcId="{81549CC3-E2AB-4F36-96D9-89054CE5011B}" destId="{F2C64649-1B5D-4C0E-8EE7-DCF117524FD3}" srcOrd="0" destOrd="0" presId="urn:microsoft.com/office/officeart/2018/2/layout/IconLabelDescriptionList"/>
    <dgm:cxn modelId="{E5DC24F6-7CDB-4FAB-9C3F-FA6C002A816A}" srcId="{415D027C-AE38-4E3F-986F-93BA5B30C653}" destId="{86839ABF-7BBA-475A-952C-80FD503DDAC7}" srcOrd="2" destOrd="0" parTransId="{82F02DC5-B59C-4958-B2B6-67D0CBF8771F}" sibTransId="{52D71A94-3E60-4769-B14E-B77BBD8A2E4E}"/>
    <dgm:cxn modelId="{9BFBBA0F-665B-4C91-B9CF-BD9CB0C59E6D}" type="presParOf" srcId="{F2C64649-1B5D-4C0E-8EE7-DCF117524FD3}" destId="{2F8F3815-A2F6-4BDC-A9E5-A1227E70D2D6}" srcOrd="0" destOrd="0" presId="urn:microsoft.com/office/officeart/2018/2/layout/IconLabelDescriptionList"/>
    <dgm:cxn modelId="{1BD65672-FC4C-44A8-A632-79B8E329B2B8}" type="presParOf" srcId="{2F8F3815-A2F6-4BDC-A9E5-A1227E70D2D6}" destId="{0A6420EF-D9B4-4B19-A68F-92C460157A2F}" srcOrd="0" destOrd="0" presId="urn:microsoft.com/office/officeart/2018/2/layout/IconLabelDescriptionList"/>
    <dgm:cxn modelId="{1F39B503-1B58-411C-A304-225A8E4B57B3}" type="presParOf" srcId="{2F8F3815-A2F6-4BDC-A9E5-A1227E70D2D6}" destId="{67FFA4CF-9A89-4CE7-BA5B-8A962797AB18}" srcOrd="1" destOrd="0" presId="urn:microsoft.com/office/officeart/2018/2/layout/IconLabelDescriptionList"/>
    <dgm:cxn modelId="{B99D4568-0DD7-4291-9558-C983C6F82C88}" type="presParOf" srcId="{2F8F3815-A2F6-4BDC-A9E5-A1227E70D2D6}" destId="{99F036BB-E9F0-43D0-B232-2D79F4ABA216}" srcOrd="2" destOrd="0" presId="urn:microsoft.com/office/officeart/2018/2/layout/IconLabelDescriptionList"/>
    <dgm:cxn modelId="{10F9D128-A1FC-4D6C-BBB4-DBCAF9C08FFA}" type="presParOf" srcId="{2F8F3815-A2F6-4BDC-A9E5-A1227E70D2D6}" destId="{10FE56AD-0506-464F-A462-5391B7E41F11}" srcOrd="3" destOrd="0" presId="urn:microsoft.com/office/officeart/2018/2/layout/IconLabelDescriptionList"/>
    <dgm:cxn modelId="{37D4C25B-4DAC-4AFA-847A-5C3414AFD9D1}" type="presParOf" srcId="{2F8F3815-A2F6-4BDC-A9E5-A1227E70D2D6}" destId="{02D143BA-8948-4FAE-A0C9-57029F523B23}" srcOrd="4" destOrd="0" presId="urn:microsoft.com/office/officeart/2018/2/layout/IconLabelDescriptionList"/>
    <dgm:cxn modelId="{E83AA9A2-92E9-4EEE-8457-21ACC794302C}" type="presParOf" srcId="{F2C64649-1B5D-4C0E-8EE7-DCF117524FD3}" destId="{691D5944-196B-4EAE-A96B-0338B115FDFD}" srcOrd="1" destOrd="0" presId="urn:microsoft.com/office/officeart/2018/2/layout/IconLabelDescriptionList"/>
    <dgm:cxn modelId="{20D8A359-28B6-432B-8E35-F82BBC41DAF6}" type="presParOf" srcId="{F2C64649-1B5D-4C0E-8EE7-DCF117524FD3}" destId="{58FDFECE-D8CC-4C09-8F71-1E31CD1F0184}" srcOrd="2" destOrd="0" presId="urn:microsoft.com/office/officeart/2018/2/layout/IconLabelDescriptionList"/>
    <dgm:cxn modelId="{98AA3C2E-21E5-4B61-9A9B-0A470675D7F2}" type="presParOf" srcId="{58FDFECE-D8CC-4C09-8F71-1E31CD1F0184}" destId="{052DD2AE-DB2D-4CA7-AEAE-39889A7C780E}" srcOrd="0" destOrd="0" presId="urn:microsoft.com/office/officeart/2018/2/layout/IconLabelDescriptionList"/>
    <dgm:cxn modelId="{34647D30-E334-4E21-9E48-6DCE1E2BAB55}" type="presParOf" srcId="{58FDFECE-D8CC-4C09-8F71-1E31CD1F0184}" destId="{1C8D7E56-032D-4BCF-92D1-30AC993AF65C}" srcOrd="1" destOrd="0" presId="urn:microsoft.com/office/officeart/2018/2/layout/IconLabelDescriptionList"/>
    <dgm:cxn modelId="{7E2AAD74-FCFF-444F-987B-0D4F54E1D078}" type="presParOf" srcId="{58FDFECE-D8CC-4C09-8F71-1E31CD1F0184}" destId="{156BD854-54BF-4CF5-9B3B-5313BA51D4A0}" srcOrd="2" destOrd="0" presId="urn:microsoft.com/office/officeart/2018/2/layout/IconLabelDescriptionList"/>
    <dgm:cxn modelId="{73ECC367-3371-4C47-A86D-B5F9FBE40289}" type="presParOf" srcId="{58FDFECE-D8CC-4C09-8F71-1E31CD1F0184}" destId="{F63C81AC-780D-4066-9B5F-D9071BB3C6DF}" srcOrd="3" destOrd="0" presId="urn:microsoft.com/office/officeart/2018/2/layout/IconLabelDescriptionList"/>
    <dgm:cxn modelId="{268ED7FD-49D9-40C9-AF80-CBCC064190A6}" type="presParOf" srcId="{58FDFECE-D8CC-4C09-8F71-1E31CD1F0184}" destId="{AFC37FC9-6A14-4533-85E6-439894A6A4D8}" srcOrd="4" destOrd="0" presId="urn:microsoft.com/office/officeart/2018/2/layout/IconLabelDescriptionList"/>
    <dgm:cxn modelId="{E96C1F6C-07FB-4016-A859-86011A8AC555}" type="presParOf" srcId="{F2C64649-1B5D-4C0E-8EE7-DCF117524FD3}" destId="{B5C7A99B-B86C-482D-8354-AD20C9563DB9}" srcOrd="3" destOrd="0" presId="urn:microsoft.com/office/officeart/2018/2/layout/IconLabelDescriptionList"/>
    <dgm:cxn modelId="{58444F53-58DD-49C4-A8FB-13A24687B841}" type="presParOf" srcId="{F2C64649-1B5D-4C0E-8EE7-DCF117524FD3}" destId="{044264D0-0122-46E6-AE4D-2AA52CAC1A6C}" srcOrd="4" destOrd="0" presId="urn:microsoft.com/office/officeart/2018/2/layout/IconLabelDescriptionList"/>
    <dgm:cxn modelId="{BD3AB740-0D96-4349-B2BA-3C2A5A3DFD29}" type="presParOf" srcId="{044264D0-0122-46E6-AE4D-2AA52CAC1A6C}" destId="{6F0808F7-E01C-4474-9545-AC693E2A0C82}" srcOrd="0" destOrd="0" presId="urn:microsoft.com/office/officeart/2018/2/layout/IconLabelDescriptionList"/>
    <dgm:cxn modelId="{9E8085B9-43D1-44F3-B850-0435BEFC5DBB}" type="presParOf" srcId="{044264D0-0122-46E6-AE4D-2AA52CAC1A6C}" destId="{91FABC5F-9447-4D38-922D-88689EE1572A}" srcOrd="1" destOrd="0" presId="urn:microsoft.com/office/officeart/2018/2/layout/IconLabelDescriptionList"/>
    <dgm:cxn modelId="{55D8775E-EC49-43FE-809F-EAA7BCC56F8C}" type="presParOf" srcId="{044264D0-0122-46E6-AE4D-2AA52CAC1A6C}" destId="{1017B87C-1FA0-458F-9236-A8B89BB35E01}" srcOrd="2" destOrd="0" presId="urn:microsoft.com/office/officeart/2018/2/layout/IconLabelDescriptionList"/>
    <dgm:cxn modelId="{6A9FE10D-19FE-4D91-A25E-404F055EB4C4}" type="presParOf" srcId="{044264D0-0122-46E6-AE4D-2AA52CAC1A6C}" destId="{AB91B3A8-58CD-4421-BC37-A85CEBC008FC}" srcOrd="3" destOrd="0" presId="urn:microsoft.com/office/officeart/2018/2/layout/IconLabelDescriptionList"/>
    <dgm:cxn modelId="{4425C1D5-7031-44F6-ABBA-D816471579BE}" type="presParOf" srcId="{044264D0-0122-46E6-AE4D-2AA52CAC1A6C}" destId="{1C480EA0-BA9F-4CE5-81A6-13EB077422E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B8C842-C4D2-4BDC-8776-ECD84F8EE7D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AD1318C-B1F8-46CB-B54E-59AEA6463E62}">
      <dgm:prSet/>
      <dgm:spPr/>
      <dgm:t>
        <a:bodyPr/>
        <a:lstStyle/>
        <a:p>
          <a:r>
            <a:rPr lang="en-US" b="1" i="0"/>
            <a:t>Libraries used: scikit-learn (sklearn)</a:t>
          </a:r>
          <a:endParaRPr lang="en-US"/>
        </a:p>
      </dgm:t>
    </dgm:pt>
    <dgm:pt modelId="{C8A19E16-6103-4D0C-B880-7AEC0AD9755E}" type="parTrans" cxnId="{EDD54884-AD9D-4304-82A4-6C4290D291F5}">
      <dgm:prSet/>
      <dgm:spPr/>
      <dgm:t>
        <a:bodyPr/>
        <a:lstStyle/>
        <a:p>
          <a:endParaRPr lang="en-US"/>
        </a:p>
      </dgm:t>
    </dgm:pt>
    <dgm:pt modelId="{200FF9EC-BD6B-4A69-BB7C-B7FA93B2EC99}" type="sibTrans" cxnId="{EDD54884-AD9D-4304-82A4-6C4290D291F5}">
      <dgm:prSet/>
      <dgm:spPr/>
      <dgm:t>
        <a:bodyPr/>
        <a:lstStyle/>
        <a:p>
          <a:endParaRPr lang="en-US"/>
        </a:p>
      </dgm:t>
    </dgm:pt>
    <dgm:pt modelId="{B145418E-555E-4EAD-8EFF-957A99AD5040}">
      <dgm:prSet/>
      <dgm:spPr/>
      <dgm:t>
        <a:bodyPr/>
        <a:lstStyle/>
        <a:p>
          <a:r>
            <a:rPr lang="en-US" b="1" i="0"/>
            <a:t>Feature extraction method: TF-IDF (Term Frequency-Inverse Document Frequency)</a:t>
          </a:r>
          <a:endParaRPr lang="en-US"/>
        </a:p>
      </dgm:t>
    </dgm:pt>
    <dgm:pt modelId="{54BDBD34-13CA-4D4C-9EC3-7BCBF29D7EC8}" type="parTrans" cxnId="{CF00A304-1193-437A-A301-A96FD6B86301}">
      <dgm:prSet/>
      <dgm:spPr/>
      <dgm:t>
        <a:bodyPr/>
        <a:lstStyle/>
        <a:p>
          <a:endParaRPr lang="en-US"/>
        </a:p>
      </dgm:t>
    </dgm:pt>
    <dgm:pt modelId="{14D47937-60EB-47F9-848B-FEFBA0090718}" type="sibTrans" cxnId="{CF00A304-1193-437A-A301-A96FD6B86301}">
      <dgm:prSet/>
      <dgm:spPr/>
      <dgm:t>
        <a:bodyPr/>
        <a:lstStyle/>
        <a:p>
          <a:endParaRPr lang="en-US"/>
        </a:p>
      </dgm:t>
    </dgm:pt>
    <dgm:pt modelId="{13839E60-7F66-44DF-B41B-9FEDC045DC38}">
      <dgm:prSet/>
      <dgm:spPr/>
      <dgm:t>
        <a:bodyPr/>
        <a:lstStyle/>
        <a:p>
          <a:r>
            <a:rPr lang="en-US" b="1" i="0"/>
            <a:t>TF-IDF measures the importance of each word in a document (title1 and title2) by calculating its frequency in the document and inversely scaling it by its frequency in the corpus (all documents)</a:t>
          </a:r>
          <a:endParaRPr lang="en-US"/>
        </a:p>
      </dgm:t>
    </dgm:pt>
    <dgm:pt modelId="{CF679D97-D33F-4D4C-BA57-34FE73170CC9}" type="parTrans" cxnId="{FB18BEEE-B2CA-42A2-BF03-7B5B6D0BF3A1}">
      <dgm:prSet/>
      <dgm:spPr/>
      <dgm:t>
        <a:bodyPr/>
        <a:lstStyle/>
        <a:p>
          <a:endParaRPr lang="en-US"/>
        </a:p>
      </dgm:t>
    </dgm:pt>
    <dgm:pt modelId="{EE86F03C-A004-4C14-93B1-B2B6B81B79BC}" type="sibTrans" cxnId="{FB18BEEE-B2CA-42A2-BF03-7B5B6D0BF3A1}">
      <dgm:prSet/>
      <dgm:spPr/>
      <dgm:t>
        <a:bodyPr/>
        <a:lstStyle/>
        <a:p>
          <a:endParaRPr lang="en-US"/>
        </a:p>
      </dgm:t>
    </dgm:pt>
    <dgm:pt modelId="{5E4163BA-8A13-489A-AD29-00910264B098}">
      <dgm:prSet/>
      <dgm:spPr/>
      <dgm:t>
        <a:bodyPr/>
        <a:lstStyle/>
        <a:p>
          <a:r>
            <a:rPr lang="en-US" b="1" i="0"/>
            <a:t>The resulting TF-IDF matrix represents each document (title pair) as a vector of numerical features that can be used for machine learning</a:t>
          </a:r>
          <a:endParaRPr lang="en-US"/>
        </a:p>
      </dgm:t>
    </dgm:pt>
    <dgm:pt modelId="{D3812B1F-D280-483D-A9BA-164067E33884}" type="parTrans" cxnId="{FDF4B434-7762-4345-A82C-3F1E7752393B}">
      <dgm:prSet/>
      <dgm:spPr/>
      <dgm:t>
        <a:bodyPr/>
        <a:lstStyle/>
        <a:p>
          <a:endParaRPr lang="en-US"/>
        </a:p>
      </dgm:t>
    </dgm:pt>
    <dgm:pt modelId="{F123A9C5-3CAF-4DBD-B2DE-10FCD2901C0B}" type="sibTrans" cxnId="{FDF4B434-7762-4345-A82C-3F1E7752393B}">
      <dgm:prSet/>
      <dgm:spPr/>
      <dgm:t>
        <a:bodyPr/>
        <a:lstStyle/>
        <a:p>
          <a:endParaRPr lang="en-US"/>
        </a:p>
      </dgm:t>
    </dgm:pt>
    <dgm:pt modelId="{948A5EE3-B2A7-BD44-8AFE-E1AD94EB7045}" type="pres">
      <dgm:prSet presAssocID="{69B8C842-C4D2-4BDC-8776-ECD84F8EE7D0}" presName="linear" presStyleCnt="0">
        <dgm:presLayoutVars>
          <dgm:animLvl val="lvl"/>
          <dgm:resizeHandles val="exact"/>
        </dgm:presLayoutVars>
      </dgm:prSet>
      <dgm:spPr/>
    </dgm:pt>
    <dgm:pt modelId="{F66B5E13-5C3F-3F4F-9143-873C2A2FF53F}" type="pres">
      <dgm:prSet presAssocID="{3AD1318C-B1F8-46CB-B54E-59AEA6463E6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3C223A8-04C2-B145-9815-2A6520CC96FF}" type="pres">
      <dgm:prSet presAssocID="{200FF9EC-BD6B-4A69-BB7C-B7FA93B2EC99}" presName="spacer" presStyleCnt="0"/>
      <dgm:spPr/>
    </dgm:pt>
    <dgm:pt modelId="{660A0C0F-4C2D-774B-B924-33278FFD0EFF}" type="pres">
      <dgm:prSet presAssocID="{B145418E-555E-4EAD-8EFF-957A99AD504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71F3923-9194-A74A-B59F-D4457B224B11}" type="pres">
      <dgm:prSet presAssocID="{14D47937-60EB-47F9-848B-FEFBA0090718}" presName="spacer" presStyleCnt="0"/>
      <dgm:spPr/>
    </dgm:pt>
    <dgm:pt modelId="{918EAF4B-1365-664D-B6F1-11734AA07FD7}" type="pres">
      <dgm:prSet presAssocID="{13839E60-7F66-44DF-B41B-9FEDC045DC3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A684656-D794-6346-B8BC-8F318EB3DCE4}" type="pres">
      <dgm:prSet presAssocID="{EE86F03C-A004-4C14-93B1-B2B6B81B79BC}" presName="spacer" presStyleCnt="0"/>
      <dgm:spPr/>
    </dgm:pt>
    <dgm:pt modelId="{C9CF3DC9-BF70-3740-B788-3453F91ACEDD}" type="pres">
      <dgm:prSet presAssocID="{5E4163BA-8A13-489A-AD29-00910264B09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F00A304-1193-437A-A301-A96FD6B86301}" srcId="{69B8C842-C4D2-4BDC-8776-ECD84F8EE7D0}" destId="{B145418E-555E-4EAD-8EFF-957A99AD5040}" srcOrd="1" destOrd="0" parTransId="{54BDBD34-13CA-4D4C-9EC3-7BCBF29D7EC8}" sibTransId="{14D47937-60EB-47F9-848B-FEFBA0090718}"/>
    <dgm:cxn modelId="{A13E9908-A583-B646-B12D-0019E8EFC4F6}" type="presOf" srcId="{13839E60-7F66-44DF-B41B-9FEDC045DC38}" destId="{918EAF4B-1365-664D-B6F1-11734AA07FD7}" srcOrd="0" destOrd="0" presId="urn:microsoft.com/office/officeart/2005/8/layout/vList2"/>
    <dgm:cxn modelId="{FDF4B434-7762-4345-A82C-3F1E7752393B}" srcId="{69B8C842-C4D2-4BDC-8776-ECD84F8EE7D0}" destId="{5E4163BA-8A13-489A-AD29-00910264B098}" srcOrd="3" destOrd="0" parTransId="{D3812B1F-D280-483D-A9BA-164067E33884}" sibTransId="{F123A9C5-3CAF-4DBD-B2DE-10FCD2901C0B}"/>
    <dgm:cxn modelId="{CA1B4F71-AC26-D74E-9903-A280DF133419}" type="presOf" srcId="{B145418E-555E-4EAD-8EFF-957A99AD5040}" destId="{660A0C0F-4C2D-774B-B924-33278FFD0EFF}" srcOrd="0" destOrd="0" presId="urn:microsoft.com/office/officeart/2005/8/layout/vList2"/>
    <dgm:cxn modelId="{EDD54884-AD9D-4304-82A4-6C4290D291F5}" srcId="{69B8C842-C4D2-4BDC-8776-ECD84F8EE7D0}" destId="{3AD1318C-B1F8-46CB-B54E-59AEA6463E62}" srcOrd="0" destOrd="0" parTransId="{C8A19E16-6103-4D0C-B880-7AEC0AD9755E}" sibTransId="{200FF9EC-BD6B-4A69-BB7C-B7FA93B2EC99}"/>
    <dgm:cxn modelId="{BC0FFBAD-4E3B-AD43-B311-61889C815AAA}" type="presOf" srcId="{3AD1318C-B1F8-46CB-B54E-59AEA6463E62}" destId="{F66B5E13-5C3F-3F4F-9143-873C2A2FF53F}" srcOrd="0" destOrd="0" presId="urn:microsoft.com/office/officeart/2005/8/layout/vList2"/>
    <dgm:cxn modelId="{1FEF25D5-7FD7-7443-B329-690FA39C6282}" type="presOf" srcId="{5E4163BA-8A13-489A-AD29-00910264B098}" destId="{C9CF3DC9-BF70-3740-B788-3453F91ACEDD}" srcOrd="0" destOrd="0" presId="urn:microsoft.com/office/officeart/2005/8/layout/vList2"/>
    <dgm:cxn modelId="{FB18BEEE-B2CA-42A2-BF03-7B5B6D0BF3A1}" srcId="{69B8C842-C4D2-4BDC-8776-ECD84F8EE7D0}" destId="{13839E60-7F66-44DF-B41B-9FEDC045DC38}" srcOrd="2" destOrd="0" parTransId="{CF679D97-D33F-4D4C-BA57-34FE73170CC9}" sibTransId="{EE86F03C-A004-4C14-93B1-B2B6B81B79BC}"/>
    <dgm:cxn modelId="{EA0FBDF9-1864-0149-BAA2-48BC76C0221D}" type="presOf" srcId="{69B8C842-C4D2-4BDC-8776-ECD84F8EE7D0}" destId="{948A5EE3-B2A7-BD44-8AFE-E1AD94EB7045}" srcOrd="0" destOrd="0" presId="urn:microsoft.com/office/officeart/2005/8/layout/vList2"/>
    <dgm:cxn modelId="{045C3CDE-78D5-284F-9C04-14369CDD202E}" type="presParOf" srcId="{948A5EE3-B2A7-BD44-8AFE-E1AD94EB7045}" destId="{F66B5E13-5C3F-3F4F-9143-873C2A2FF53F}" srcOrd="0" destOrd="0" presId="urn:microsoft.com/office/officeart/2005/8/layout/vList2"/>
    <dgm:cxn modelId="{A4812B96-C11D-D942-97DC-0670C5943E07}" type="presParOf" srcId="{948A5EE3-B2A7-BD44-8AFE-E1AD94EB7045}" destId="{03C223A8-04C2-B145-9815-2A6520CC96FF}" srcOrd="1" destOrd="0" presId="urn:microsoft.com/office/officeart/2005/8/layout/vList2"/>
    <dgm:cxn modelId="{784C7B56-105C-F240-8F1B-7F10E1F9B0D8}" type="presParOf" srcId="{948A5EE3-B2A7-BD44-8AFE-E1AD94EB7045}" destId="{660A0C0F-4C2D-774B-B924-33278FFD0EFF}" srcOrd="2" destOrd="0" presId="urn:microsoft.com/office/officeart/2005/8/layout/vList2"/>
    <dgm:cxn modelId="{38128D9B-6F4A-6D43-A622-25832C4FA2A7}" type="presParOf" srcId="{948A5EE3-B2A7-BD44-8AFE-E1AD94EB7045}" destId="{D71F3923-9194-A74A-B59F-D4457B224B11}" srcOrd="3" destOrd="0" presId="urn:microsoft.com/office/officeart/2005/8/layout/vList2"/>
    <dgm:cxn modelId="{CA3B0B5D-2653-4A44-92F8-61CF38B67F2F}" type="presParOf" srcId="{948A5EE3-B2A7-BD44-8AFE-E1AD94EB7045}" destId="{918EAF4B-1365-664D-B6F1-11734AA07FD7}" srcOrd="4" destOrd="0" presId="urn:microsoft.com/office/officeart/2005/8/layout/vList2"/>
    <dgm:cxn modelId="{0BBF1458-16B8-A441-9259-BC072E023310}" type="presParOf" srcId="{948A5EE3-B2A7-BD44-8AFE-E1AD94EB7045}" destId="{3A684656-D794-6346-B8BC-8F318EB3DCE4}" srcOrd="5" destOrd="0" presId="urn:microsoft.com/office/officeart/2005/8/layout/vList2"/>
    <dgm:cxn modelId="{3A67DAE3-7D2F-3D46-8DF6-E22001B2FB1B}" type="presParOf" srcId="{948A5EE3-B2A7-BD44-8AFE-E1AD94EB7045}" destId="{C9CF3DC9-BF70-3740-B788-3453F91ACED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9081CD-2DD2-4851-A4B8-728B4856614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7E5B337-B117-4248-9935-9BD36C85DCC4}">
      <dgm:prSet custT="1"/>
      <dgm:spPr/>
      <dgm:t>
        <a:bodyPr/>
        <a:lstStyle/>
        <a:p>
          <a:r>
            <a:rPr lang="en-US" sz="2400" b="1" i="0" dirty="0"/>
            <a:t>Classifier used: logistic regression</a:t>
          </a:r>
          <a:endParaRPr lang="en-US" sz="2400" dirty="0"/>
        </a:p>
      </dgm:t>
    </dgm:pt>
    <dgm:pt modelId="{37A3F640-5629-45C4-B1D6-B81A752C93B2}" type="parTrans" cxnId="{86DF89DE-50DE-4B24-8140-3CE0A3DC4C52}">
      <dgm:prSet/>
      <dgm:spPr/>
      <dgm:t>
        <a:bodyPr/>
        <a:lstStyle/>
        <a:p>
          <a:endParaRPr lang="en-US"/>
        </a:p>
      </dgm:t>
    </dgm:pt>
    <dgm:pt modelId="{AC8D8A11-161F-4F3E-B045-54DDDC36DBB0}" type="sibTrans" cxnId="{86DF89DE-50DE-4B24-8140-3CE0A3DC4C52}">
      <dgm:prSet/>
      <dgm:spPr/>
      <dgm:t>
        <a:bodyPr/>
        <a:lstStyle/>
        <a:p>
          <a:endParaRPr lang="en-US"/>
        </a:p>
      </dgm:t>
    </dgm:pt>
    <dgm:pt modelId="{2BCE06EB-E2D2-43CE-81B6-B2685B2DF73D}">
      <dgm:prSet custT="1"/>
      <dgm:spPr/>
      <dgm:t>
        <a:bodyPr/>
        <a:lstStyle/>
        <a:p>
          <a:r>
            <a:rPr lang="en-US" sz="2400" b="1" i="0"/>
            <a:t>Logistic regression is a popular method for binary classification (two possible labels)</a:t>
          </a:r>
          <a:endParaRPr lang="en-US" sz="2400"/>
        </a:p>
      </dgm:t>
    </dgm:pt>
    <dgm:pt modelId="{E22B4FB0-A19C-4EBD-B5CD-72DD5AE05F88}" type="parTrans" cxnId="{BD9CC4FF-1FF5-459A-BE1C-B5909E549BDD}">
      <dgm:prSet/>
      <dgm:spPr/>
      <dgm:t>
        <a:bodyPr/>
        <a:lstStyle/>
        <a:p>
          <a:endParaRPr lang="en-US"/>
        </a:p>
      </dgm:t>
    </dgm:pt>
    <dgm:pt modelId="{E8B7C25D-F381-4247-8B89-77A18EBD1B58}" type="sibTrans" cxnId="{BD9CC4FF-1FF5-459A-BE1C-B5909E549BDD}">
      <dgm:prSet/>
      <dgm:spPr/>
      <dgm:t>
        <a:bodyPr/>
        <a:lstStyle/>
        <a:p>
          <a:endParaRPr lang="en-US"/>
        </a:p>
      </dgm:t>
    </dgm:pt>
    <dgm:pt modelId="{1E7B78C5-6EEF-4F10-9004-2731BE2C4B68}">
      <dgm:prSet custT="1"/>
      <dgm:spPr/>
      <dgm:t>
        <a:bodyPr/>
        <a:lstStyle/>
        <a:p>
          <a:r>
            <a:rPr lang="en-US" sz="2400" b="1" i="0"/>
            <a:t>The logistic regression model is trained on the preprocessed and feature-extracted training data</a:t>
          </a:r>
          <a:endParaRPr lang="en-US" sz="2400"/>
        </a:p>
      </dgm:t>
    </dgm:pt>
    <dgm:pt modelId="{FC80518C-84E4-4198-A336-3E91EDF51652}" type="parTrans" cxnId="{C46F15E7-3253-42C3-B6F9-530DC332B98B}">
      <dgm:prSet/>
      <dgm:spPr/>
      <dgm:t>
        <a:bodyPr/>
        <a:lstStyle/>
        <a:p>
          <a:endParaRPr lang="en-US"/>
        </a:p>
      </dgm:t>
    </dgm:pt>
    <dgm:pt modelId="{8F6F86BB-30C7-41F8-9828-D8B5F2067850}" type="sibTrans" cxnId="{C46F15E7-3253-42C3-B6F9-530DC332B98B}">
      <dgm:prSet/>
      <dgm:spPr/>
      <dgm:t>
        <a:bodyPr/>
        <a:lstStyle/>
        <a:p>
          <a:endParaRPr lang="en-US"/>
        </a:p>
      </dgm:t>
    </dgm:pt>
    <dgm:pt modelId="{A3E52B07-38B8-4154-B65C-5E8048824D08}">
      <dgm:prSet custT="1"/>
      <dgm:spPr/>
      <dgm:t>
        <a:bodyPr/>
        <a:lstStyle/>
        <a:p>
          <a:r>
            <a:rPr lang="en-US" sz="2400" b="1" i="0"/>
            <a:t>The model learns to predict the label based on the features extracted from the text</a:t>
          </a:r>
          <a:endParaRPr lang="en-US" sz="2400"/>
        </a:p>
      </dgm:t>
    </dgm:pt>
    <dgm:pt modelId="{637F4B28-FE86-43FD-B971-1C70ED637279}" type="parTrans" cxnId="{2A5D8223-7399-451F-B167-6301DEC0C6BB}">
      <dgm:prSet/>
      <dgm:spPr/>
      <dgm:t>
        <a:bodyPr/>
        <a:lstStyle/>
        <a:p>
          <a:endParaRPr lang="en-US"/>
        </a:p>
      </dgm:t>
    </dgm:pt>
    <dgm:pt modelId="{C37F0898-ED3E-48A7-A09B-D2124FA345D6}" type="sibTrans" cxnId="{2A5D8223-7399-451F-B167-6301DEC0C6BB}">
      <dgm:prSet/>
      <dgm:spPr/>
      <dgm:t>
        <a:bodyPr/>
        <a:lstStyle/>
        <a:p>
          <a:endParaRPr lang="en-US"/>
        </a:p>
      </dgm:t>
    </dgm:pt>
    <dgm:pt modelId="{A75025CE-F34B-4D2B-86E4-4B8B05DCE495}">
      <dgm:prSet custT="1"/>
      <dgm:spPr/>
      <dgm:t>
        <a:bodyPr/>
        <a:lstStyle/>
        <a:p>
          <a:r>
            <a:rPr lang="en-US" sz="2400" b="1" i="0"/>
            <a:t>Validation set: a portion of the training data reserved for evaluating the model during training</a:t>
          </a:r>
          <a:endParaRPr lang="en-US" sz="2400"/>
        </a:p>
      </dgm:t>
    </dgm:pt>
    <dgm:pt modelId="{6FAE1A94-FB4A-41AC-974A-ECA90580A12E}" type="parTrans" cxnId="{AA7F5FFF-ED76-4660-8E75-34C386AEA0DB}">
      <dgm:prSet/>
      <dgm:spPr/>
      <dgm:t>
        <a:bodyPr/>
        <a:lstStyle/>
        <a:p>
          <a:endParaRPr lang="en-US"/>
        </a:p>
      </dgm:t>
    </dgm:pt>
    <dgm:pt modelId="{8F97FCE6-BE67-4AF0-8472-8D1EBEDCFA22}" type="sibTrans" cxnId="{AA7F5FFF-ED76-4660-8E75-34C386AEA0DB}">
      <dgm:prSet/>
      <dgm:spPr/>
      <dgm:t>
        <a:bodyPr/>
        <a:lstStyle/>
        <a:p>
          <a:endParaRPr lang="en-US"/>
        </a:p>
      </dgm:t>
    </dgm:pt>
    <dgm:pt modelId="{406E0E09-13DF-4388-9065-BC3234E3266B}">
      <dgm:prSet custT="1"/>
      <dgm:spPr/>
      <dgm:t>
        <a:bodyPr/>
        <a:lstStyle/>
        <a:p>
          <a:r>
            <a:rPr lang="en-US" sz="2400" b="1" i="0"/>
            <a:t>Evaluation metric: accuracy, the percentage of correctly predicted labels</a:t>
          </a:r>
          <a:endParaRPr lang="en-US" sz="2400"/>
        </a:p>
      </dgm:t>
    </dgm:pt>
    <dgm:pt modelId="{8F122A79-EA81-4FC6-B57E-BD16011455D1}" type="parTrans" cxnId="{7EC84467-03DC-4812-9FD0-E920C2EBF2D1}">
      <dgm:prSet/>
      <dgm:spPr/>
      <dgm:t>
        <a:bodyPr/>
        <a:lstStyle/>
        <a:p>
          <a:endParaRPr lang="en-US"/>
        </a:p>
      </dgm:t>
    </dgm:pt>
    <dgm:pt modelId="{8678A260-365F-42D2-A61F-E036918FA0A8}" type="sibTrans" cxnId="{7EC84467-03DC-4812-9FD0-E920C2EBF2D1}">
      <dgm:prSet/>
      <dgm:spPr/>
      <dgm:t>
        <a:bodyPr/>
        <a:lstStyle/>
        <a:p>
          <a:endParaRPr lang="en-US"/>
        </a:p>
      </dgm:t>
    </dgm:pt>
    <dgm:pt modelId="{700261AA-31A6-4304-982F-93F2E98873E0}">
      <dgm:prSet custT="1"/>
      <dgm:spPr/>
      <dgm:t>
        <a:bodyPr/>
        <a:lstStyle/>
        <a:p>
          <a:r>
            <a:rPr lang="en-US" sz="2400" b="1" i="0"/>
            <a:t>The model is evaluated on the validation set to determine its performance</a:t>
          </a:r>
          <a:endParaRPr lang="en-US" sz="2400"/>
        </a:p>
      </dgm:t>
    </dgm:pt>
    <dgm:pt modelId="{AE463982-D126-4CE1-9CBB-6CD09C9D35E4}" type="parTrans" cxnId="{700BD600-6EE0-45C7-A67C-EB71557E9FC3}">
      <dgm:prSet/>
      <dgm:spPr/>
      <dgm:t>
        <a:bodyPr/>
        <a:lstStyle/>
        <a:p>
          <a:endParaRPr lang="en-US"/>
        </a:p>
      </dgm:t>
    </dgm:pt>
    <dgm:pt modelId="{2EDB4954-461D-41A8-8B77-B55B84E38F91}" type="sibTrans" cxnId="{700BD600-6EE0-45C7-A67C-EB71557E9FC3}">
      <dgm:prSet/>
      <dgm:spPr/>
      <dgm:t>
        <a:bodyPr/>
        <a:lstStyle/>
        <a:p>
          <a:endParaRPr lang="en-US"/>
        </a:p>
      </dgm:t>
    </dgm:pt>
    <dgm:pt modelId="{AFE7F8B2-B729-F14F-AB65-334448B09F32}" type="pres">
      <dgm:prSet presAssocID="{DB9081CD-2DD2-4851-A4B8-728B48566141}" presName="linear" presStyleCnt="0">
        <dgm:presLayoutVars>
          <dgm:animLvl val="lvl"/>
          <dgm:resizeHandles val="exact"/>
        </dgm:presLayoutVars>
      </dgm:prSet>
      <dgm:spPr/>
    </dgm:pt>
    <dgm:pt modelId="{313C2BE8-0509-FA41-9F91-DE85C9C53064}" type="pres">
      <dgm:prSet presAssocID="{47E5B337-B117-4248-9935-9BD36C85DCC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E46694A1-E453-1448-9E3C-C6BA204B8ECA}" type="pres">
      <dgm:prSet presAssocID="{AC8D8A11-161F-4F3E-B045-54DDDC36DBB0}" presName="spacer" presStyleCnt="0"/>
      <dgm:spPr/>
    </dgm:pt>
    <dgm:pt modelId="{0DBF6A06-B784-E042-B4F4-80F87B6B0412}" type="pres">
      <dgm:prSet presAssocID="{2BCE06EB-E2D2-43CE-81B6-B2685B2DF73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D07FA09-DB75-6D49-ACE1-32751472F0D7}" type="pres">
      <dgm:prSet presAssocID="{E8B7C25D-F381-4247-8B89-77A18EBD1B58}" presName="spacer" presStyleCnt="0"/>
      <dgm:spPr/>
    </dgm:pt>
    <dgm:pt modelId="{F83258C1-673B-624F-AB87-AFCA4AE99CD3}" type="pres">
      <dgm:prSet presAssocID="{1E7B78C5-6EEF-4F10-9004-2731BE2C4B68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0E4B59AB-ED43-0D4F-B9A6-33EF0B9A13FB}" type="pres">
      <dgm:prSet presAssocID="{8F6F86BB-30C7-41F8-9828-D8B5F2067850}" presName="spacer" presStyleCnt="0"/>
      <dgm:spPr/>
    </dgm:pt>
    <dgm:pt modelId="{2613E960-6277-FD43-B4EB-67120A7BE94E}" type="pres">
      <dgm:prSet presAssocID="{A3E52B07-38B8-4154-B65C-5E8048824D08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85A10D4-F39F-5D4D-BF08-3553577B8C5A}" type="pres">
      <dgm:prSet presAssocID="{C37F0898-ED3E-48A7-A09B-D2124FA345D6}" presName="spacer" presStyleCnt="0"/>
      <dgm:spPr/>
    </dgm:pt>
    <dgm:pt modelId="{119EFBD8-9B2D-6C4B-A2A7-DB21CB33C6CD}" type="pres">
      <dgm:prSet presAssocID="{A75025CE-F34B-4D2B-86E4-4B8B05DCE49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B92437A6-DB4E-8A4C-A307-6BB94A9FCC5C}" type="pres">
      <dgm:prSet presAssocID="{8F97FCE6-BE67-4AF0-8472-8D1EBEDCFA22}" presName="spacer" presStyleCnt="0"/>
      <dgm:spPr/>
    </dgm:pt>
    <dgm:pt modelId="{191219EA-6DD6-D743-997B-5D70EA5FEC06}" type="pres">
      <dgm:prSet presAssocID="{406E0E09-13DF-4388-9065-BC3234E3266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392181AF-42E3-8744-911E-E31507681BB6}" type="pres">
      <dgm:prSet presAssocID="{8678A260-365F-42D2-A61F-E036918FA0A8}" presName="spacer" presStyleCnt="0"/>
      <dgm:spPr/>
    </dgm:pt>
    <dgm:pt modelId="{6DA46124-6541-BF46-B444-E5A061FDE8CE}" type="pres">
      <dgm:prSet presAssocID="{700261AA-31A6-4304-982F-93F2E98873E0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700BD600-6EE0-45C7-A67C-EB71557E9FC3}" srcId="{DB9081CD-2DD2-4851-A4B8-728B48566141}" destId="{700261AA-31A6-4304-982F-93F2E98873E0}" srcOrd="6" destOrd="0" parTransId="{AE463982-D126-4CE1-9CBB-6CD09C9D35E4}" sibTransId="{2EDB4954-461D-41A8-8B77-B55B84E38F91}"/>
    <dgm:cxn modelId="{7CD1EE07-B15B-2E48-929A-960D61CDF403}" type="presOf" srcId="{700261AA-31A6-4304-982F-93F2E98873E0}" destId="{6DA46124-6541-BF46-B444-E5A061FDE8CE}" srcOrd="0" destOrd="0" presId="urn:microsoft.com/office/officeart/2005/8/layout/vList2"/>
    <dgm:cxn modelId="{2A5D8223-7399-451F-B167-6301DEC0C6BB}" srcId="{DB9081CD-2DD2-4851-A4B8-728B48566141}" destId="{A3E52B07-38B8-4154-B65C-5E8048824D08}" srcOrd="3" destOrd="0" parTransId="{637F4B28-FE86-43FD-B971-1C70ED637279}" sibTransId="{C37F0898-ED3E-48A7-A09B-D2124FA345D6}"/>
    <dgm:cxn modelId="{D7569E42-8CB3-5F4F-B11E-C75CB55EC3AC}" type="presOf" srcId="{1E7B78C5-6EEF-4F10-9004-2731BE2C4B68}" destId="{F83258C1-673B-624F-AB87-AFCA4AE99CD3}" srcOrd="0" destOrd="0" presId="urn:microsoft.com/office/officeart/2005/8/layout/vList2"/>
    <dgm:cxn modelId="{A054CA50-530A-144A-A5D7-FB11EE4D4CA2}" type="presOf" srcId="{A75025CE-F34B-4D2B-86E4-4B8B05DCE495}" destId="{119EFBD8-9B2D-6C4B-A2A7-DB21CB33C6CD}" srcOrd="0" destOrd="0" presId="urn:microsoft.com/office/officeart/2005/8/layout/vList2"/>
    <dgm:cxn modelId="{B0311552-D9D8-E54A-8A1F-71A1AA1B2189}" type="presOf" srcId="{A3E52B07-38B8-4154-B65C-5E8048824D08}" destId="{2613E960-6277-FD43-B4EB-67120A7BE94E}" srcOrd="0" destOrd="0" presId="urn:microsoft.com/office/officeart/2005/8/layout/vList2"/>
    <dgm:cxn modelId="{7EC84467-03DC-4812-9FD0-E920C2EBF2D1}" srcId="{DB9081CD-2DD2-4851-A4B8-728B48566141}" destId="{406E0E09-13DF-4388-9065-BC3234E3266B}" srcOrd="5" destOrd="0" parTransId="{8F122A79-EA81-4FC6-B57E-BD16011455D1}" sibTransId="{8678A260-365F-42D2-A61F-E036918FA0A8}"/>
    <dgm:cxn modelId="{C2B11185-206D-AE44-A83E-3BD1563C8FFF}" type="presOf" srcId="{47E5B337-B117-4248-9935-9BD36C85DCC4}" destId="{313C2BE8-0509-FA41-9F91-DE85C9C53064}" srcOrd="0" destOrd="0" presId="urn:microsoft.com/office/officeart/2005/8/layout/vList2"/>
    <dgm:cxn modelId="{2460EF92-1EEA-8D47-92FD-E3E279708463}" type="presOf" srcId="{2BCE06EB-E2D2-43CE-81B6-B2685B2DF73D}" destId="{0DBF6A06-B784-E042-B4F4-80F87B6B0412}" srcOrd="0" destOrd="0" presId="urn:microsoft.com/office/officeart/2005/8/layout/vList2"/>
    <dgm:cxn modelId="{C32743C6-F681-A74C-B774-9E5B21F1DBF7}" type="presOf" srcId="{406E0E09-13DF-4388-9065-BC3234E3266B}" destId="{191219EA-6DD6-D743-997B-5D70EA5FEC06}" srcOrd="0" destOrd="0" presId="urn:microsoft.com/office/officeart/2005/8/layout/vList2"/>
    <dgm:cxn modelId="{86DF89DE-50DE-4B24-8140-3CE0A3DC4C52}" srcId="{DB9081CD-2DD2-4851-A4B8-728B48566141}" destId="{47E5B337-B117-4248-9935-9BD36C85DCC4}" srcOrd="0" destOrd="0" parTransId="{37A3F640-5629-45C4-B1D6-B81A752C93B2}" sibTransId="{AC8D8A11-161F-4F3E-B045-54DDDC36DBB0}"/>
    <dgm:cxn modelId="{C46F15E7-3253-42C3-B6F9-530DC332B98B}" srcId="{DB9081CD-2DD2-4851-A4B8-728B48566141}" destId="{1E7B78C5-6EEF-4F10-9004-2731BE2C4B68}" srcOrd="2" destOrd="0" parTransId="{FC80518C-84E4-4198-A336-3E91EDF51652}" sibTransId="{8F6F86BB-30C7-41F8-9828-D8B5F2067850}"/>
    <dgm:cxn modelId="{E9A93BF4-402F-C14A-A487-E1B6BDD0BF7D}" type="presOf" srcId="{DB9081CD-2DD2-4851-A4B8-728B48566141}" destId="{AFE7F8B2-B729-F14F-AB65-334448B09F32}" srcOrd="0" destOrd="0" presId="urn:microsoft.com/office/officeart/2005/8/layout/vList2"/>
    <dgm:cxn modelId="{AA7F5FFF-ED76-4660-8E75-34C386AEA0DB}" srcId="{DB9081CD-2DD2-4851-A4B8-728B48566141}" destId="{A75025CE-F34B-4D2B-86E4-4B8B05DCE495}" srcOrd="4" destOrd="0" parTransId="{6FAE1A94-FB4A-41AC-974A-ECA90580A12E}" sibTransId="{8F97FCE6-BE67-4AF0-8472-8D1EBEDCFA22}"/>
    <dgm:cxn modelId="{BD9CC4FF-1FF5-459A-BE1C-B5909E549BDD}" srcId="{DB9081CD-2DD2-4851-A4B8-728B48566141}" destId="{2BCE06EB-E2D2-43CE-81B6-B2685B2DF73D}" srcOrd="1" destOrd="0" parTransId="{E22B4FB0-A19C-4EBD-B5CD-72DD5AE05F88}" sibTransId="{E8B7C25D-F381-4247-8B89-77A18EBD1B58}"/>
    <dgm:cxn modelId="{E6AB9692-F4CC-1141-BE6D-3264DD6C04DE}" type="presParOf" srcId="{AFE7F8B2-B729-F14F-AB65-334448B09F32}" destId="{313C2BE8-0509-FA41-9F91-DE85C9C53064}" srcOrd="0" destOrd="0" presId="urn:microsoft.com/office/officeart/2005/8/layout/vList2"/>
    <dgm:cxn modelId="{50F05D93-C150-0E44-A695-BE725764B801}" type="presParOf" srcId="{AFE7F8B2-B729-F14F-AB65-334448B09F32}" destId="{E46694A1-E453-1448-9E3C-C6BA204B8ECA}" srcOrd="1" destOrd="0" presId="urn:microsoft.com/office/officeart/2005/8/layout/vList2"/>
    <dgm:cxn modelId="{3E85F4F7-6129-6746-8C52-6FB71B552793}" type="presParOf" srcId="{AFE7F8B2-B729-F14F-AB65-334448B09F32}" destId="{0DBF6A06-B784-E042-B4F4-80F87B6B0412}" srcOrd="2" destOrd="0" presId="urn:microsoft.com/office/officeart/2005/8/layout/vList2"/>
    <dgm:cxn modelId="{EE377EAF-B4DB-BB41-AFBE-7281695CD2D6}" type="presParOf" srcId="{AFE7F8B2-B729-F14F-AB65-334448B09F32}" destId="{ED07FA09-DB75-6D49-ACE1-32751472F0D7}" srcOrd="3" destOrd="0" presId="urn:microsoft.com/office/officeart/2005/8/layout/vList2"/>
    <dgm:cxn modelId="{AD08AB8E-CB9E-F148-AEB4-AAA43758F314}" type="presParOf" srcId="{AFE7F8B2-B729-F14F-AB65-334448B09F32}" destId="{F83258C1-673B-624F-AB87-AFCA4AE99CD3}" srcOrd="4" destOrd="0" presId="urn:microsoft.com/office/officeart/2005/8/layout/vList2"/>
    <dgm:cxn modelId="{958681D9-FBF4-164F-BCFF-1402B47C770F}" type="presParOf" srcId="{AFE7F8B2-B729-F14F-AB65-334448B09F32}" destId="{0E4B59AB-ED43-0D4F-B9A6-33EF0B9A13FB}" srcOrd="5" destOrd="0" presId="urn:microsoft.com/office/officeart/2005/8/layout/vList2"/>
    <dgm:cxn modelId="{E2307C4A-21D3-2B40-8C86-2BD908449F28}" type="presParOf" srcId="{AFE7F8B2-B729-F14F-AB65-334448B09F32}" destId="{2613E960-6277-FD43-B4EB-67120A7BE94E}" srcOrd="6" destOrd="0" presId="urn:microsoft.com/office/officeart/2005/8/layout/vList2"/>
    <dgm:cxn modelId="{321DF79E-AA9B-8146-AC79-7FDBEC275197}" type="presParOf" srcId="{AFE7F8B2-B729-F14F-AB65-334448B09F32}" destId="{B85A10D4-F39F-5D4D-BF08-3553577B8C5A}" srcOrd="7" destOrd="0" presId="urn:microsoft.com/office/officeart/2005/8/layout/vList2"/>
    <dgm:cxn modelId="{95163604-3814-F345-9FDF-D182B583EF71}" type="presParOf" srcId="{AFE7F8B2-B729-F14F-AB65-334448B09F32}" destId="{119EFBD8-9B2D-6C4B-A2A7-DB21CB33C6CD}" srcOrd="8" destOrd="0" presId="urn:microsoft.com/office/officeart/2005/8/layout/vList2"/>
    <dgm:cxn modelId="{42FE5D0A-DAF2-1C40-BDAD-F2D3FE67D900}" type="presParOf" srcId="{AFE7F8B2-B729-F14F-AB65-334448B09F32}" destId="{B92437A6-DB4E-8A4C-A307-6BB94A9FCC5C}" srcOrd="9" destOrd="0" presId="urn:microsoft.com/office/officeart/2005/8/layout/vList2"/>
    <dgm:cxn modelId="{2DFE8797-8F58-EE46-8A8D-B69FD7E1C5B1}" type="presParOf" srcId="{AFE7F8B2-B729-F14F-AB65-334448B09F32}" destId="{191219EA-6DD6-D743-997B-5D70EA5FEC06}" srcOrd="10" destOrd="0" presId="urn:microsoft.com/office/officeart/2005/8/layout/vList2"/>
    <dgm:cxn modelId="{90B46389-C5B4-3D4E-A041-F6D215F0F2AE}" type="presParOf" srcId="{AFE7F8B2-B729-F14F-AB65-334448B09F32}" destId="{392181AF-42E3-8744-911E-E31507681BB6}" srcOrd="11" destOrd="0" presId="urn:microsoft.com/office/officeart/2005/8/layout/vList2"/>
    <dgm:cxn modelId="{1AC68827-F1EA-0A4F-B9AE-22E12BB4D528}" type="presParOf" srcId="{AFE7F8B2-B729-F14F-AB65-334448B09F32}" destId="{6DA46124-6541-BF46-B444-E5A061FDE8C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AA398F-2B81-4E14-B1C8-46793A4FD02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59C37B-6C45-4B8C-81EC-B10FB450367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i="0" dirty="0"/>
            <a:t>We have decided to go with the Logistic Regression classifier model, which achieved the highest accuracy score of 79.61% compared to the other two classifiers.</a:t>
          </a:r>
          <a:endParaRPr lang="en-US" sz="2400" dirty="0"/>
        </a:p>
      </dgm:t>
    </dgm:pt>
    <dgm:pt modelId="{57DE3D4A-DB43-4F31-8004-09CE66066EE8}" type="parTrans" cxnId="{ED873755-B4D8-4F8D-A759-D332FADED934}">
      <dgm:prSet/>
      <dgm:spPr/>
      <dgm:t>
        <a:bodyPr/>
        <a:lstStyle/>
        <a:p>
          <a:endParaRPr lang="en-US"/>
        </a:p>
      </dgm:t>
    </dgm:pt>
    <dgm:pt modelId="{3EF26DCD-190A-4D20-98D2-0FA2E9C17BC6}" type="sibTrans" cxnId="{ED873755-B4D8-4F8D-A759-D332FADED93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CED8942-A676-4E58-8E52-6D00DFB257A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Using Logistic regression, we can predict the news from article A to be 79.61% accurate with respect to article A. </a:t>
          </a:r>
          <a:endParaRPr lang="en-US" sz="2400" dirty="0"/>
        </a:p>
      </dgm:t>
    </dgm:pt>
    <dgm:pt modelId="{3102BD7B-5FE3-4D30-95E7-16B7D7477A83}" type="parTrans" cxnId="{883E67ED-CBE7-423E-8999-83191A24A822}">
      <dgm:prSet/>
      <dgm:spPr/>
      <dgm:t>
        <a:bodyPr/>
        <a:lstStyle/>
        <a:p>
          <a:endParaRPr lang="en-US"/>
        </a:p>
      </dgm:t>
    </dgm:pt>
    <dgm:pt modelId="{1020F2BF-B839-47BA-9E3B-EBD554DBDB35}" type="sibTrans" cxnId="{883E67ED-CBE7-423E-8999-83191A24A822}">
      <dgm:prSet/>
      <dgm:spPr/>
      <dgm:t>
        <a:bodyPr/>
        <a:lstStyle/>
        <a:p>
          <a:endParaRPr lang="en-US"/>
        </a:p>
      </dgm:t>
    </dgm:pt>
    <dgm:pt modelId="{719D4AE0-AF3E-4AE9-A713-0497E167BE20}" type="pres">
      <dgm:prSet presAssocID="{6EAA398F-2B81-4E14-B1C8-46793A4FD02B}" presName="root" presStyleCnt="0">
        <dgm:presLayoutVars>
          <dgm:dir/>
          <dgm:resizeHandles val="exact"/>
        </dgm:presLayoutVars>
      </dgm:prSet>
      <dgm:spPr/>
    </dgm:pt>
    <dgm:pt modelId="{3055C34E-1837-415B-A8A2-C51F2B57005D}" type="pres">
      <dgm:prSet presAssocID="{6EAA398F-2B81-4E14-B1C8-46793A4FD02B}" presName="container" presStyleCnt="0">
        <dgm:presLayoutVars>
          <dgm:dir/>
          <dgm:resizeHandles val="exact"/>
        </dgm:presLayoutVars>
      </dgm:prSet>
      <dgm:spPr/>
    </dgm:pt>
    <dgm:pt modelId="{582EBEB7-F8A8-4B6D-A8F0-22B08359C688}" type="pres">
      <dgm:prSet presAssocID="{5959C37B-6C45-4B8C-81EC-B10FB4503678}" presName="compNode" presStyleCnt="0"/>
      <dgm:spPr/>
    </dgm:pt>
    <dgm:pt modelId="{6D8B770D-6C88-416E-A066-F2C6CAE06070}" type="pres">
      <dgm:prSet presAssocID="{5959C37B-6C45-4B8C-81EC-B10FB4503678}" presName="iconBgRect" presStyleLbl="bgShp" presStyleIdx="0" presStyleCnt="2"/>
      <dgm:spPr/>
    </dgm:pt>
    <dgm:pt modelId="{883C8F3F-B365-4FFA-9E09-8378EDF9A497}" type="pres">
      <dgm:prSet presAssocID="{5959C37B-6C45-4B8C-81EC-B10FB450367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A42AEE7-6370-452A-9A9C-1CF61BD28EDD}" type="pres">
      <dgm:prSet presAssocID="{5959C37B-6C45-4B8C-81EC-B10FB4503678}" presName="spaceRect" presStyleCnt="0"/>
      <dgm:spPr/>
    </dgm:pt>
    <dgm:pt modelId="{92E19BE4-9D0F-4A2B-9ABE-0EF068E79461}" type="pres">
      <dgm:prSet presAssocID="{5959C37B-6C45-4B8C-81EC-B10FB4503678}" presName="textRect" presStyleLbl="revTx" presStyleIdx="0" presStyleCnt="2">
        <dgm:presLayoutVars>
          <dgm:chMax val="1"/>
          <dgm:chPref val="1"/>
        </dgm:presLayoutVars>
      </dgm:prSet>
      <dgm:spPr/>
    </dgm:pt>
    <dgm:pt modelId="{275551FE-A5A3-4341-ACF2-20F3FEDA471D}" type="pres">
      <dgm:prSet presAssocID="{3EF26DCD-190A-4D20-98D2-0FA2E9C17BC6}" presName="sibTrans" presStyleLbl="sibTrans2D1" presStyleIdx="0" presStyleCnt="0"/>
      <dgm:spPr/>
    </dgm:pt>
    <dgm:pt modelId="{01990A53-D112-4505-836D-FA0BD54A5A08}" type="pres">
      <dgm:prSet presAssocID="{9CED8942-A676-4E58-8E52-6D00DFB257A0}" presName="compNode" presStyleCnt="0"/>
      <dgm:spPr/>
    </dgm:pt>
    <dgm:pt modelId="{45FEFAB5-974C-4AE9-940A-5D1CF096BF40}" type="pres">
      <dgm:prSet presAssocID="{9CED8942-A676-4E58-8E52-6D00DFB257A0}" presName="iconBgRect" presStyleLbl="bgShp" presStyleIdx="1" presStyleCnt="2"/>
      <dgm:spPr/>
    </dgm:pt>
    <dgm:pt modelId="{D372B567-773C-411D-9763-C78F111FD6E8}" type="pres">
      <dgm:prSet presAssocID="{9CED8942-A676-4E58-8E52-6D00DFB257A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E09FA93A-BAF1-4117-A51A-6D9AA6785C08}" type="pres">
      <dgm:prSet presAssocID="{9CED8942-A676-4E58-8E52-6D00DFB257A0}" presName="spaceRect" presStyleCnt="0"/>
      <dgm:spPr/>
    </dgm:pt>
    <dgm:pt modelId="{DF89DCE1-C1D2-4B32-941F-8480C0E9D236}" type="pres">
      <dgm:prSet presAssocID="{9CED8942-A676-4E58-8E52-6D00DFB257A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BEA6641-BF1E-445D-9E87-1F50210DC3F9}" type="presOf" srcId="{5959C37B-6C45-4B8C-81EC-B10FB4503678}" destId="{92E19BE4-9D0F-4A2B-9ABE-0EF068E79461}" srcOrd="0" destOrd="0" presId="urn:microsoft.com/office/officeart/2018/2/layout/IconCircleList"/>
    <dgm:cxn modelId="{ED873755-B4D8-4F8D-A759-D332FADED934}" srcId="{6EAA398F-2B81-4E14-B1C8-46793A4FD02B}" destId="{5959C37B-6C45-4B8C-81EC-B10FB4503678}" srcOrd="0" destOrd="0" parTransId="{57DE3D4A-DB43-4F31-8004-09CE66066EE8}" sibTransId="{3EF26DCD-190A-4D20-98D2-0FA2E9C17BC6}"/>
    <dgm:cxn modelId="{5A267B88-0F20-4607-BFD9-F8CEAC683A4A}" type="presOf" srcId="{9CED8942-A676-4E58-8E52-6D00DFB257A0}" destId="{DF89DCE1-C1D2-4B32-941F-8480C0E9D236}" srcOrd="0" destOrd="0" presId="urn:microsoft.com/office/officeart/2018/2/layout/IconCircleList"/>
    <dgm:cxn modelId="{FF00E9C0-9B1A-4150-9048-07FE05097938}" type="presOf" srcId="{6EAA398F-2B81-4E14-B1C8-46793A4FD02B}" destId="{719D4AE0-AF3E-4AE9-A713-0497E167BE20}" srcOrd="0" destOrd="0" presId="urn:microsoft.com/office/officeart/2018/2/layout/IconCircleList"/>
    <dgm:cxn modelId="{FE50D9E8-6C84-4883-92CE-40FBE931BA3B}" type="presOf" srcId="{3EF26DCD-190A-4D20-98D2-0FA2E9C17BC6}" destId="{275551FE-A5A3-4341-ACF2-20F3FEDA471D}" srcOrd="0" destOrd="0" presId="urn:microsoft.com/office/officeart/2018/2/layout/IconCircleList"/>
    <dgm:cxn modelId="{883E67ED-CBE7-423E-8999-83191A24A822}" srcId="{6EAA398F-2B81-4E14-B1C8-46793A4FD02B}" destId="{9CED8942-A676-4E58-8E52-6D00DFB257A0}" srcOrd="1" destOrd="0" parTransId="{3102BD7B-5FE3-4D30-95E7-16B7D7477A83}" sibTransId="{1020F2BF-B839-47BA-9E3B-EBD554DBDB35}"/>
    <dgm:cxn modelId="{0DCAE321-1146-438D-BDF8-6628B4EC7934}" type="presParOf" srcId="{719D4AE0-AF3E-4AE9-A713-0497E167BE20}" destId="{3055C34E-1837-415B-A8A2-C51F2B57005D}" srcOrd="0" destOrd="0" presId="urn:microsoft.com/office/officeart/2018/2/layout/IconCircleList"/>
    <dgm:cxn modelId="{F656E32D-B515-4090-BCDC-023E8C96529E}" type="presParOf" srcId="{3055C34E-1837-415B-A8A2-C51F2B57005D}" destId="{582EBEB7-F8A8-4B6D-A8F0-22B08359C688}" srcOrd="0" destOrd="0" presId="urn:microsoft.com/office/officeart/2018/2/layout/IconCircleList"/>
    <dgm:cxn modelId="{8D6AEF33-693A-4897-AEF1-0168E2C3033E}" type="presParOf" srcId="{582EBEB7-F8A8-4B6D-A8F0-22B08359C688}" destId="{6D8B770D-6C88-416E-A066-F2C6CAE06070}" srcOrd="0" destOrd="0" presId="urn:microsoft.com/office/officeart/2018/2/layout/IconCircleList"/>
    <dgm:cxn modelId="{FCB7367D-C2BD-4D7F-9019-905AA6EE5AF7}" type="presParOf" srcId="{582EBEB7-F8A8-4B6D-A8F0-22B08359C688}" destId="{883C8F3F-B365-4FFA-9E09-8378EDF9A497}" srcOrd="1" destOrd="0" presId="urn:microsoft.com/office/officeart/2018/2/layout/IconCircleList"/>
    <dgm:cxn modelId="{79375E6D-231E-4404-8192-D4374F8392EA}" type="presParOf" srcId="{582EBEB7-F8A8-4B6D-A8F0-22B08359C688}" destId="{CA42AEE7-6370-452A-9A9C-1CF61BD28EDD}" srcOrd="2" destOrd="0" presId="urn:microsoft.com/office/officeart/2018/2/layout/IconCircleList"/>
    <dgm:cxn modelId="{6794FCD4-ED33-4217-964B-46DD91EAD8D6}" type="presParOf" srcId="{582EBEB7-F8A8-4B6D-A8F0-22B08359C688}" destId="{92E19BE4-9D0F-4A2B-9ABE-0EF068E79461}" srcOrd="3" destOrd="0" presId="urn:microsoft.com/office/officeart/2018/2/layout/IconCircleList"/>
    <dgm:cxn modelId="{81245D2C-613E-4F70-9C12-BD6F93F3CC2A}" type="presParOf" srcId="{3055C34E-1837-415B-A8A2-C51F2B57005D}" destId="{275551FE-A5A3-4341-ACF2-20F3FEDA471D}" srcOrd="1" destOrd="0" presId="urn:microsoft.com/office/officeart/2018/2/layout/IconCircleList"/>
    <dgm:cxn modelId="{23A90B09-B8B7-40C2-A422-E895F888FD7B}" type="presParOf" srcId="{3055C34E-1837-415B-A8A2-C51F2B57005D}" destId="{01990A53-D112-4505-836D-FA0BD54A5A08}" srcOrd="2" destOrd="0" presId="urn:microsoft.com/office/officeart/2018/2/layout/IconCircleList"/>
    <dgm:cxn modelId="{BE33B87E-F001-4D66-A71D-C0F3E5DAE1E9}" type="presParOf" srcId="{01990A53-D112-4505-836D-FA0BD54A5A08}" destId="{45FEFAB5-974C-4AE9-940A-5D1CF096BF40}" srcOrd="0" destOrd="0" presId="urn:microsoft.com/office/officeart/2018/2/layout/IconCircleList"/>
    <dgm:cxn modelId="{BED162DB-D586-46D0-B0FD-7620263623CD}" type="presParOf" srcId="{01990A53-D112-4505-836D-FA0BD54A5A08}" destId="{D372B567-773C-411D-9763-C78F111FD6E8}" srcOrd="1" destOrd="0" presId="urn:microsoft.com/office/officeart/2018/2/layout/IconCircleList"/>
    <dgm:cxn modelId="{579B1B1A-F2F8-4788-B916-706455BDB309}" type="presParOf" srcId="{01990A53-D112-4505-836D-FA0BD54A5A08}" destId="{E09FA93A-BAF1-4117-A51A-6D9AA6785C08}" srcOrd="2" destOrd="0" presId="urn:microsoft.com/office/officeart/2018/2/layout/IconCircleList"/>
    <dgm:cxn modelId="{6F8D4B69-4200-4331-BE21-AD60132738F1}" type="presParOf" srcId="{01990A53-D112-4505-836D-FA0BD54A5A08}" destId="{DF89DCE1-C1D2-4B32-941F-8480C0E9D23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6420EF-D9B4-4B19-A68F-92C460157A2F}">
      <dsp:nvSpPr>
        <dsp:cNvPr id="0" name=""/>
        <dsp:cNvSpPr/>
      </dsp:nvSpPr>
      <dsp:spPr>
        <a:xfrm>
          <a:off x="5527" y="0"/>
          <a:ext cx="1097489" cy="918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036BB-E9F0-43D0-B232-2D79F4ABA216}">
      <dsp:nvSpPr>
        <dsp:cNvPr id="0" name=""/>
        <dsp:cNvSpPr/>
      </dsp:nvSpPr>
      <dsp:spPr>
        <a:xfrm>
          <a:off x="5527" y="1071094"/>
          <a:ext cx="3135684" cy="393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i="0" kern="1200"/>
            <a:t>Libraries used: NLTK (Natural Language Toolkit)</a:t>
          </a:r>
          <a:endParaRPr lang="en-US" sz="2200" kern="1200"/>
        </a:p>
      </dsp:txBody>
      <dsp:txXfrm>
        <a:off x="5527" y="1071094"/>
        <a:ext cx="3135684" cy="393488"/>
      </dsp:txXfrm>
    </dsp:sp>
    <dsp:sp modelId="{02D143BA-8948-4FAE-A0C9-57029F523B23}">
      <dsp:nvSpPr>
        <dsp:cNvPr id="0" name=""/>
        <dsp:cNvSpPr/>
      </dsp:nvSpPr>
      <dsp:spPr>
        <a:xfrm>
          <a:off x="5527" y="1535725"/>
          <a:ext cx="3135684" cy="2716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2DD2AE-DB2D-4CA7-AEAE-39889A7C780E}">
      <dsp:nvSpPr>
        <dsp:cNvPr id="0" name=""/>
        <dsp:cNvSpPr/>
      </dsp:nvSpPr>
      <dsp:spPr>
        <a:xfrm>
          <a:off x="3689957" y="0"/>
          <a:ext cx="1097489" cy="918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BD854-54BF-4CF5-9B3B-5313BA51D4A0}">
      <dsp:nvSpPr>
        <dsp:cNvPr id="0" name=""/>
        <dsp:cNvSpPr/>
      </dsp:nvSpPr>
      <dsp:spPr>
        <a:xfrm>
          <a:off x="3689957" y="1071094"/>
          <a:ext cx="3135684" cy="393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i="0" kern="1200"/>
            <a:t>Preprocessing steps:</a:t>
          </a:r>
          <a:endParaRPr lang="en-US" sz="2200" kern="1200"/>
        </a:p>
      </dsp:txBody>
      <dsp:txXfrm>
        <a:off x="3689957" y="1071094"/>
        <a:ext cx="3135684" cy="393488"/>
      </dsp:txXfrm>
    </dsp:sp>
    <dsp:sp modelId="{AFC37FC9-6A14-4533-85E6-439894A6A4D8}">
      <dsp:nvSpPr>
        <dsp:cNvPr id="0" name=""/>
        <dsp:cNvSpPr/>
      </dsp:nvSpPr>
      <dsp:spPr>
        <a:xfrm>
          <a:off x="3689957" y="1535725"/>
          <a:ext cx="3135684" cy="2716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Convert text to lowercase. Example : The quick BROWN fox JUMPS over the LAZY dog -&gt; the quick brown fox jumps over the lazy dog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Tokenize text into words. Example : the quick brown fox jumps over the lazy dog -&gt; ["The", "quick", "brown", "fox", "jumps", "over", "the", "lazy", "dog"]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Remove stop words (common words such as "the", "and", "of", etc.) -&gt; ["quick", "brown", "fox", "jumps", "over", "lazy", "dog"]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Stem the words (reduce them to their root form, such as "running" to "run"). 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Fill any missing values with an empty string using ‘fillna’.</a:t>
          </a:r>
          <a:endParaRPr lang="en-US" sz="1700" kern="1200"/>
        </a:p>
      </dsp:txBody>
      <dsp:txXfrm>
        <a:off x="3689957" y="1535725"/>
        <a:ext cx="3135684" cy="2716234"/>
      </dsp:txXfrm>
    </dsp:sp>
    <dsp:sp modelId="{6F0808F7-E01C-4474-9545-AC693E2A0C82}">
      <dsp:nvSpPr>
        <dsp:cNvPr id="0" name=""/>
        <dsp:cNvSpPr/>
      </dsp:nvSpPr>
      <dsp:spPr>
        <a:xfrm>
          <a:off x="7374387" y="0"/>
          <a:ext cx="1097489" cy="918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7B87C-1FA0-458F-9236-A8B89BB35E01}">
      <dsp:nvSpPr>
        <dsp:cNvPr id="0" name=""/>
        <dsp:cNvSpPr/>
      </dsp:nvSpPr>
      <dsp:spPr>
        <a:xfrm>
          <a:off x="7374387" y="1071094"/>
          <a:ext cx="3135684" cy="393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i="0" kern="1200"/>
            <a:t>Preprocessed data saved to CSV files </a:t>
          </a:r>
          <a:endParaRPr lang="en-US" sz="2200" kern="1200"/>
        </a:p>
      </dsp:txBody>
      <dsp:txXfrm>
        <a:off x="7374387" y="1071094"/>
        <a:ext cx="3135684" cy="393488"/>
      </dsp:txXfrm>
    </dsp:sp>
    <dsp:sp modelId="{1C480EA0-BA9F-4CE5-81A6-13EB077422E9}">
      <dsp:nvSpPr>
        <dsp:cNvPr id="0" name=""/>
        <dsp:cNvSpPr/>
      </dsp:nvSpPr>
      <dsp:spPr>
        <a:xfrm>
          <a:off x="7374387" y="1535725"/>
          <a:ext cx="3135684" cy="2716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6B5E13-5C3F-3F4F-9143-873C2A2FF53F}">
      <dsp:nvSpPr>
        <dsp:cNvPr id="0" name=""/>
        <dsp:cNvSpPr/>
      </dsp:nvSpPr>
      <dsp:spPr>
        <a:xfrm>
          <a:off x="0" y="104574"/>
          <a:ext cx="5811128" cy="131542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Libraries used: scikit-learn (sklearn)</a:t>
          </a:r>
          <a:endParaRPr lang="en-US" sz="2400" kern="1200"/>
        </a:p>
      </dsp:txBody>
      <dsp:txXfrm>
        <a:off x="64214" y="168788"/>
        <a:ext cx="5682700" cy="1186999"/>
      </dsp:txXfrm>
    </dsp:sp>
    <dsp:sp modelId="{660A0C0F-4C2D-774B-B924-33278FFD0EFF}">
      <dsp:nvSpPr>
        <dsp:cNvPr id="0" name=""/>
        <dsp:cNvSpPr/>
      </dsp:nvSpPr>
      <dsp:spPr>
        <a:xfrm>
          <a:off x="0" y="1489122"/>
          <a:ext cx="5811128" cy="1315427"/>
        </a:xfrm>
        <a:prstGeom prst="roundRect">
          <a:avLst/>
        </a:prstGeom>
        <a:solidFill>
          <a:schemeClr val="accent2">
            <a:hueOff val="523539"/>
            <a:satOff val="-1418"/>
            <a:lumOff val="11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Feature extraction method: TF-IDF (Term Frequency-Inverse Document Frequency)</a:t>
          </a:r>
          <a:endParaRPr lang="en-US" sz="2400" kern="1200"/>
        </a:p>
      </dsp:txBody>
      <dsp:txXfrm>
        <a:off x="64214" y="1553336"/>
        <a:ext cx="5682700" cy="1186999"/>
      </dsp:txXfrm>
    </dsp:sp>
    <dsp:sp modelId="{918EAF4B-1365-664D-B6F1-11734AA07FD7}">
      <dsp:nvSpPr>
        <dsp:cNvPr id="0" name=""/>
        <dsp:cNvSpPr/>
      </dsp:nvSpPr>
      <dsp:spPr>
        <a:xfrm>
          <a:off x="0" y="2873669"/>
          <a:ext cx="5811128" cy="1315427"/>
        </a:xfrm>
        <a:prstGeom prst="roundRect">
          <a:avLst/>
        </a:prstGeom>
        <a:solidFill>
          <a:schemeClr val="accent2">
            <a:hueOff val="1047077"/>
            <a:satOff val="-2835"/>
            <a:lumOff val="22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TF-IDF measures the importance of each word in a document (title1 and title2) by calculating its frequency in the document and inversely scaling it by its frequency in the corpus (all documents)</a:t>
          </a:r>
          <a:endParaRPr lang="en-US" sz="2400" kern="1200"/>
        </a:p>
      </dsp:txBody>
      <dsp:txXfrm>
        <a:off x="64214" y="2937883"/>
        <a:ext cx="5682700" cy="1186999"/>
      </dsp:txXfrm>
    </dsp:sp>
    <dsp:sp modelId="{C9CF3DC9-BF70-3740-B788-3453F91ACEDD}">
      <dsp:nvSpPr>
        <dsp:cNvPr id="0" name=""/>
        <dsp:cNvSpPr/>
      </dsp:nvSpPr>
      <dsp:spPr>
        <a:xfrm>
          <a:off x="0" y="4258216"/>
          <a:ext cx="5811128" cy="1315427"/>
        </a:xfrm>
        <a:prstGeom prst="roundRect">
          <a:avLst/>
        </a:prstGeom>
        <a:solidFill>
          <a:schemeClr val="accent2">
            <a:hueOff val="1570616"/>
            <a:satOff val="-4253"/>
            <a:lumOff val="3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The resulting TF-IDF matrix represents each document (title pair) as a vector of numerical features that can be used for machine learning</a:t>
          </a:r>
          <a:endParaRPr lang="en-US" sz="2400" kern="1200"/>
        </a:p>
      </dsp:txBody>
      <dsp:txXfrm>
        <a:off x="64214" y="4322430"/>
        <a:ext cx="5682700" cy="11869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C2BE8-0509-FA41-9F91-DE85C9C53064}">
      <dsp:nvSpPr>
        <dsp:cNvPr id="0" name=""/>
        <dsp:cNvSpPr/>
      </dsp:nvSpPr>
      <dsp:spPr>
        <a:xfrm>
          <a:off x="0" y="3095"/>
          <a:ext cx="5811128" cy="7996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Classifier used: logistic regression</a:t>
          </a:r>
          <a:endParaRPr lang="en-US" sz="2400" kern="1200" dirty="0"/>
        </a:p>
      </dsp:txBody>
      <dsp:txXfrm>
        <a:off x="39038" y="42133"/>
        <a:ext cx="5733052" cy="721618"/>
      </dsp:txXfrm>
    </dsp:sp>
    <dsp:sp modelId="{0DBF6A06-B784-E042-B4F4-80F87B6B0412}">
      <dsp:nvSpPr>
        <dsp:cNvPr id="0" name=""/>
        <dsp:cNvSpPr/>
      </dsp:nvSpPr>
      <dsp:spPr>
        <a:xfrm>
          <a:off x="0" y="815150"/>
          <a:ext cx="5811128" cy="799694"/>
        </a:xfrm>
        <a:prstGeom prst="roundRect">
          <a:avLst/>
        </a:prstGeom>
        <a:solidFill>
          <a:schemeClr val="accent2">
            <a:hueOff val="261769"/>
            <a:satOff val="-709"/>
            <a:lumOff val="5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Logistic regression is a popular method for binary classification (two possible labels)</a:t>
          </a:r>
          <a:endParaRPr lang="en-US" sz="2400" kern="1200"/>
        </a:p>
      </dsp:txBody>
      <dsp:txXfrm>
        <a:off x="39038" y="854188"/>
        <a:ext cx="5733052" cy="721618"/>
      </dsp:txXfrm>
    </dsp:sp>
    <dsp:sp modelId="{F83258C1-673B-624F-AB87-AFCA4AE99CD3}">
      <dsp:nvSpPr>
        <dsp:cNvPr id="0" name=""/>
        <dsp:cNvSpPr/>
      </dsp:nvSpPr>
      <dsp:spPr>
        <a:xfrm>
          <a:off x="0" y="1627206"/>
          <a:ext cx="5811128" cy="799694"/>
        </a:xfrm>
        <a:prstGeom prst="roundRect">
          <a:avLst/>
        </a:prstGeom>
        <a:solidFill>
          <a:schemeClr val="accent2">
            <a:hueOff val="523539"/>
            <a:satOff val="-1418"/>
            <a:lumOff val="11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The logistic regression model is trained on the preprocessed and feature-extracted training data</a:t>
          </a:r>
          <a:endParaRPr lang="en-US" sz="2400" kern="1200"/>
        </a:p>
      </dsp:txBody>
      <dsp:txXfrm>
        <a:off x="39038" y="1666244"/>
        <a:ext cx="5733052" cy="721618"/>
      </dsp:txXfrm>
    </dsp:sp>
    <dsp:sp modelId="{2613E960-6277-FD43-B4EB-67120A7BE94E}">
      <dsp:nvSpPr>
        <dsp:cNvPr id="0" name=""/>
        <dsp:cNvSpPr/>
      </dsp:nvSpPr>
      <dsp:spPr>
        <a:xfrm>
          <a:off x="0" y="2439262"/>
          <a:ext cx="5811128" cy="799694"/>
        </a:xfrm>
        <a:prstGeom prst="roundRect">
          <a:avLst/>
        </a:prstGeom>
        <a:solidFill>
          <a:schemeClr val="accent2">
            <a:hueOff val="785308"/>
            <a:satOff val="-2127"/>
            <a:lumOff val="1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The model learns to predict the label based on the features extracted from the text</a:t>
          </a:r>
          <a:endParaRPr lang="en-US" sz="2400" kern="1200"/>
        </a:p>
      </dsp:txBody>
      <dsp:txXfrm>
        <a:off x="39038" y="2478300"/>
        <a:ext cx="5733052" cy="721618"/>
      </dsp:txXfrm>
    </dsp:sp>
    <dsp:sp modelId="{119EFBD8-9B2D-6C4B-A2A7-DB21CB33C6CD}">
      <dsp:nvSpPr>
        <dsp:cNvPr id="0" name=""/>
        <dsp:cNvSpPr/>
      </dsp:nvSpPr>
      <dsp:spPr>
        <a:xfrm>
          <a:off x="0" y="3251317"/>
          <a:ext cx="5811128" cy="799694"/>
        </a:xfrm>
        <a:prstGeom prst="roundRect">
          <a:avLst/>
        </a:prstGeom>
        <a:solidFill>
          <a:schemeClr val="accent2">
            <a:hueOff val="1047077"/>
            <a:satOff val="-2835"/>
            <a:lumOff val="22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Validation set: a portion of the training data reserved for evaluating the model during training</a:t>
          </a:r>
          <a:endParaRPr lang="en-US" sz="2400" kern="1200"/>
        </a:p>
      </dsp:txBody>
      <dsp:txXfrm>
        <a:off x="39038" y="3290355"/>
        <a:ext cx="5733052" cy="721618"/>
      </dsp:txXfrm>
    </dsp:sp>
    <dsp:sp modelId="{191219EA-6DD6-D743-997B-5D70EA5FEC06}">
      <dsp:nvSpPr>
        <dsp:cNvPr id="0" name=""/>
        <dsp:cNvSpPr/>
      </dsp:nvSpPr>
      <dsp:spPr>
        <a:xfrm>
          <a:off x="0" y="4063373"/>
          <a:ext cx="5811128" cy="799694"/>
        </a:xfrm>
        <a:prstGeom prst="roundRect">
          <a:avLst/>
        </a:prstGeom>
        <a:solidFill>
          <a:schemeClr val="accent2">
            <a:hueOff val="1308847"/>
            <a:satOff val="-3544"/>
            <a:lumOff val="27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Evaluation metric: accuracy, the percentage of correctly predicted labels</a:t>
          </a:r>
          <a:endParaRPr lang="en-US" sz="2400" kern="1200"/>
        </a:p>
      </dsp:txBody>
      <dsp:txXfrm>
        <a:off x="39038" y="4102411"/>
        <a:ext cx="5733052" cy="721618"/>
      </dsp:txXfrm>
    </dsp:sp>
    <dsp:sp modelId="{6DA46124-6541-BF46-B444-E5A061FDE8CE}">
      <dsp:nvSpPr>
        <dsp:cNvPr id="0" name=""/>
        <dsp:cNvSpPr/>
      </dsp:nvSpPr>
      <dsp:spPr>
        <a:xfrm>
          <a:off x="0" y="4875429"/>
          <a:ext cx="5811128" cy="799694"/>
        </a:xfrm>
        <a:prstGeom prst="roundRect">
          <a:avLst/>
        </a:prstGeom>
        <a:solidFill>
          <a:schemeClr val="accent2">
            <a:hueOff val="1570616"/>
            <a:satOff val="-4253"/>
            <a:lumOff val="3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The model is evaluated on the validation set to determine its performance</a:t>
          </a:r>
          <a:endParaRPr lang="en-US" sz="2400" kern="1200"/>
        </a:p>
      </dsp:txBody>
      <dsp:txXfrm>
        <a:off x="39038" y="4914467"/>
        <a:ext cx="5733052" cy="7216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B770D-6C88-416E-A066-F2C6CAE06070}">
      <dsp:nvSpPr>
        <dsp:cNvPr id="0" name=""/>
        <dsp:cNvSpPr/>
      </dsp:nvSpPr>
      <dsp:spPr>
        <a:xfrm>
          <a:off x="212335" y="145802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3C8F3F-B365-4FFA-9E09-8378EDF9A497}">
      <dsp:nvSpPr>
        <dsp:cNvPr id="0" name=""/>
        <dsp:cNvSpPr/>
      </dsp:nvSpPr>
      <dsp:spPr>
        <a:xfrm>
          <a:off x="492877" y="1738564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19BE4-9D0F-4A2B-9ABE-0EF068E79461}">
      <dsp:nvSpPr>
        <dsp:cNvPr id="0" name=""/>
        <dsp:cNvSpPr/>
      </dsp:nvSpPr>
      <dsp:spPr>
        <a:xfrm>
          <a:off x="1834517" y="145802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We have decided to go with the Logistic Regression classifier model, which achieved the highest accuracy score of 79.61% compared to the other two classifiers.</a:t>
          </a:r>
          <a:endParaRPr lang="en-US" sz="2400" kern="1200" dirty="0"/>
        </a:p>
      </dsp:txBody>
      <dsp:txXfrm>
        <a:off x="1834517" y="1458022"/>
        <a:ext cx="3148942" cy="1335915"/>
      </dsp:txXfrm>
    </dsp:sp>
    <dsp:sp modelId="{45FEFAB5-974C-4AE9-940A-5D1CF096BF40}">
      <dsp:nvSpPr>
        <dsp:cNvPr id="0" name=""/>
        <dsp:cNvSpPr/>
      </dsp:nvSpPr>
      <dsp:spPr>
        <a:xfrm>
          <a:off x="5532139" y="145802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72B567-773C-411D-9763-C78F111FD6E8}">
      <dsp:nvSpPr>
        <dsp:cNvPr id="0" name=""/>
        <dsp:cNvSpPr/>
      </dsp:nvSpPr>
      <dsp:spPr>
        <a:xfrm>
          <a:off x="5812681" y="1738564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9DCE1-C1D2-4B32-941F-8480C0E9D236}">
      <dsp:nvSpPr>
        <dsp:cNvPr id="0" name=""/>
        <dsp:cNvSpPr/>
      </dsp:nvSpPr>
      <dsp:spPr>
        <a:xfrm>
          <a:off x="7154322" y="145802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Using Logistic regression, we can predict the news from article A to be 79.61% accurate with respect to article A. </a:t>
          </a:r>
          <a:endParaRPr lang="en-US" sz="2400" kern="1200" dirty="0"/>
        </a:p>
      </dsp:txBody>
      <dsp:txXfrm>
        <a:off x="7154322" y="145802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04:30:09.3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04:30:43.0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04:30:51.0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1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1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6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03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31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37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78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82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3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7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4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53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EB59A-9E23-5C04-D7D6-4B00A315D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7738" y="438912"/>
            <a:ext cx="7591234" cy="356616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Fake News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A2ED9-4F79-1A75-7AC5-DB6B103E7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b="1" dirty="0"/>
              <a:t>CS579, </a:t>
            </a:r>
            <a:r>
              <a:rPr lang="en-US" b="1"/>
              <a:t>Spring 2023, Group 60</a:t>
            </a:r>
            <a:endParaRPr lang="en-US" b="1" dirty="0"/>
          </a:p>
          <a:p>
            <a:pPr algn="r"/>
            <a:r>
              <a:rPr lang="en-US" b="1" dirty="0"/>
              <a:t>Swathi </a:t>
            </a:r>
            <a:r>
              <a:rPr lang="en-US" b="1" dirty="0" err="1"/>
              <a:t>Puskoori</a:t>
            </a:r>
            <a:r>
              <a:rPr lang="en-US" b="1" dirty="0"/>
              <a:t> (A20513538)</a:t>
            </a:r>
          </a:p>
          <a:p>
            <a:pPr algn="r"/>
            <a:r>
              <a:rPr lang="en-US" b="1" dirty="0"/>
              <a:t>Sri Sai Teja </a:t>
            </a:r>
            <a:r>
              <a:rPr lang="en-US" b="1" dirty="0" err="1"/>
              <a:t>Narra</a:t>
            </a:r>
            <a:r>
              <a:rPr lang="en-US" b="1" dirty="0"/>
              <a:t> (A20514763)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AAA180"/>
          </a:solidFill>
          <a:ln w="38100" cap="rnd">
            <a:solidFill>
              <a:srgbClr val="AAA18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CEA8BB-4DD8-2347-1AEF-B7073329DD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22" r="2234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80910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010E05E-9237-4321-84BB-69C0F2256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999492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AAA180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59E27-E62B-7D75-4A31-2D35CB4A9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63" y="1762169"/>
            <a:ext cx="4073110" cy="3122092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b="1">
                <a:solidFill>
                  <a:srgbClr val="FFFFFF"/>
                </a:solidFill>
              </a:rPr>
              <a:t>Decision Trees</a:t>
            </a:r>
            <a:endParaRPr lang="en-US" sz="6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47FA22-E1A2-2A7E-7701-B4B2F270A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45334"/>
            <a:ext cx="5452873" cy="276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87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010E05E-9237-4321-84BB-69C0F2256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999492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AAA180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8D2CA-1F87-6AC4-EEAA-5CAD4CE57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63" y="1762169"/>
            <a:ext cx="4073110" cy="3122092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b="1">
                <a:solidFill>
                  <a:srgbClr val="FFFFFF"/>
                </a:solidFill>
              </a:rPr>
              <a:t>Logistic Regression</a:t>
            </a:r>
            <a:endParaRPr lang="en-US" sz="6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8D1C00C-12CA-25B3-A63B-04AC94894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06679"/>
            <a:ext cx="5452873" cy="264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21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A8F78-5B26-CE1A-11AA-ACA054CC0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F8F7E2-3564-9E7B-AA14-BC3A38CD15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3026084"/>
              </p:ext>
            </p:extLst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3735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CDA7C5-9FEF-30E8-04D0-6E031B85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en-US" sz="5100"/>
              <a:t>References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AAA180"/>
          </a:solidFill>
          <a:ln w="41275" cap="rnd">
            <a:solidFill>
              <a:srgbClr val="AAA18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A7DE7-4D13-1431-FAFE-FE0657F9D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595" y="552091"/>
            <a:ext cx="6052158" cy="543153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</a:rPr>
              <a:t>https://</a:t>
            </a:r>
            <a:r>
              <a:rPr lang="en-US" sz="2400" b="1" dirty="0" err="1">
                <a:effectLst/>
              </a:rPr>
              <a:t>pypi.org</a:t>
            </a:r>
            <a:r>
              <a:rPr lang="en-US" sz="2400" b="1" dirty="0">
                <a:effectLst/>
              </a:rPr>
              <a:t>/project/stop-words/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</a:rPr>
              <a:t>https://</a:t>
            </a:r>
            <a:r>
              <a:rPr lang="en-US" sz="2400" b="1" dirty="0" err="1">
                <a:effectLst/>
              </a:rPr>
              <a:t>www.nltk.org</a:t>
            </a:r>
            <a:r>
              <a:rPr lang="en-US" sz="2400" b="1" dirty="0">
                <a:effectLst/>
              </a:rPr>
              <a:t>/_modules/</a:t>
            </a:r>
            <a:r>
              <a:rPr lang="en-US" sz="2400" b="1" dirty="0" err="1">
                <a:effectLst/>
              </a:rPr>
              <a:t>nltk</a:t>
            </a:r>
            <a:r>
              <a:rPr lang="en-US" sz="2400" b="1" dirty="0">
                <a:effectLst/>
              </a:rPr>
              <a:t>/stem/</a:t>
            </a:r>
            <a:r>
              <a:rPr lang="en-US" sz="2400" b="1" dirty="0" err="1">
                <a:effectLst/>
              </a:rPr>
              <a:t>wordnet.html</a:t>
            </a:r>
            <a:r>
              <a:rPr lang="en-US" sz="2400" b="1" dirty="0">
                <a:effectLst/>
              </a:rPr>
              <a:t>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</a:rPr>
              <a:t>https://scikit-</a:t>
            </a:r>
            <a:r>
              <a:rPr lang="en-US" sz="2400" b="1" dirty="0" err="1">
                <a:effectLst/>
              </a:rPr>
              <a:t>learn.org</a:t>
            </a:r>
            <a:r>
              <a:rPr lang="en-US" sz="2400" b="1" dirty="0">
                <a:effectLst/>
              </a:rPr>
              <a:t> /stable/modules/generated/</a:t>
            </a:r>
            <a:r>
              <a:rPr lang="en-US" sz="2400" b="1" dirty="0" err="1">
                <a:effectLst/>
              </a:rPr>
              <a:t>sklearn.feature_extraction.text.Tfidf</a:t>
            </a:r>
            <a:r>
              <a:rPr lang="en-US" sz="2400" b="1" dirty="0">
                <a:effectLst/>
              </a:rPr>
              <a:t> </a:t>
            </a:r>
            <a:r>
              <a:rPr lang="en-US" sz="2400" b="1" dirty="0" err="1">
                <a:effectLst/>
              </a:rPr>
              <a:t>Vectorizer.html</a:t>
            </a:r>
            <a:r>
              <a:rPr lang="en-US" sz="2400" b="1" dirty="0">
                <a:effectLst/>
              </a:rPr>
              <a:t>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</a:rPr>
              <a:t>https://scikit-</a:t>
            </a:r>
            <a:r>
              <a:rPr lang="en-US" sz="2400" b="1" dirty="0" err="1">
                <a:effectLst/>
              </a:rPr>
              <a:t>learn.org</a:t>
            </a:r>
            <a:r>
              <a:rPr lang="en-US" sz="2400" b="1" dirty="0">
                <a:effectLst/>
              </a:rPr>
              <a:t>/stable/modules/generated/</a:t>
            </a:r>
            <a:r>
              <a:rPr lang="en-US" sz="2400" b="1" dirty="0" err="1">
                <a:effectLst/>
              </a:rPr>
              <a:t>sklearn.metrics.pairwise.cosine_similarity.html</a:t>
            </a:r>
            <a:r>
              <a:rPr lang="en-US" sz="2400" b="1" dirty="0">
                <a:effectLst/>
              </a:rPr>
              <a:t>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</a:rPr>
              <a:t>https://</a:t>
            </a:r>
            <a:r>
              <a:rPr lang="en-US" sz="2400" b="1" dirty="0" err="1">
                <a:effectLst/>
              </a:rPr>
              <a:t>iq.opengenus.org</a:t>
            </a:r>
            <a:r>
              <a:rPr lang="en-US" sz="2400" b="1" dirty="0">
                <a:effectLst/>
              </a:rPr>
              <a:t>/document-similarity-</a:t>
            </a:r>
            <a:r>
              <a:rPr lang="en-US" sz="2400" b="1" dirty="0" err="1">
                <a:effectLst/>
              </a:rPr>
              <a:t>tf</a:t>
            </a:r>
            <a:r>
              <a:rPr lang="en-US" sz="2400" b="1" dirty="0">
                <a:effectLst/>
              </a:rPr>
              <a:t>-</a:t>
            </a:r>
            <a:r>
              <a:rPr lang="en-US" sz="2400" b="1" dirty="0" err="1">
                <a:effectLst/>
              </a:rPr>
              <a:t>idf</a:t>
            </a:r>
            <a:r>
              <a:rPr lang="en-US" sz="2400" b="1" dirty="0">
                <a:effectLst/>
              </a:rPr>
              <a:t>/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</a:rPr>
              <a:t>https://</a:t>
            </a:r>
            <a:r>
              <a:rPr lang="en-US" sz="2400" b="1" dirty="0" err="1">
                <a:effectLst/>
              </a:rPr>
              <a:t>towardsdatascience.com</a:t>
            </a:r>
            <a:r>
              <a:rPr lang="en-US" sz="2400" b="1" dirty="0">
                <a:effectLst/>
              </a:rPr>
              <a:t>/natural-language-processing-feature-engineering-using-tf-idf-e8b9d00e7e76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</a:rPr>
              <a:t>https://</a:t>
            </a:r>
            <a:r>
              <a:rPr lang="en-US" sz="2400" b="1" dirty="0" err="1">
                <a:effectLst/>
              </a:rPr>
              <a:t>iq.opengenus.org</a:t>
            </a:r>
            <a:r>
              <a:rPr lang="en-US" sz="2400" b="1" dirty="0">
                <a:effectLst/>
              </a:rPr>
              <a:t>/document-similarity-</a:t>
            </a:r>
            <a:r>
              <a:rPr lang="en-US" sz="2400" b="1" dirty="0" err="1">
                <a:effectLst/>
              </a:rPr>
              <a:t>tf</a:t>
            </a:r>
            <a:r>
              <a:rPr lang="en-US" sz="2400" b="1" dirty="0">
                <a:effectLst/>
              </a:rPr>
              <a:t>-</a:t>
            </a:r>
            <a:r>
              <a:rPr lang="en-US" sz="2400" b="1" dirty="0" err="1">
                <a:effectLst/>
              </a:rPr>
              <a:t>idf</a:t>
            </a:r>
            <a:r>
              <a:rPr lang="en-US" sz="2400" b="1" dirty="0">
                <a:effectLst/>
              </a:rPr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410137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2609F-CD1D-0BA7-8215-E5DF72166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70"/>
            <a:ext cx="6894576" cy="1784538"/>
          </a:xfrm>
        </p:spPr>
        <p:txBody>
          <a:bodyPr anchor="b">
            <a:normAutofit/>
          </a:bodyPr>
          <a:lstStyle/>
          <a:p>
            <a:r>
              <a:rPr lang="en-US" sz="7200"/>
              <a:t>Overview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395391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AAA180"/>
          </a:solidFill>
          <a:ln w="38100" cap="rnd">
            <a:solidFill>
              <a:srgbClr val="AAA18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F02FA-F77E-C2F5-CB00-6222D0AB6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8307"/>
            <a:ext cx="6894576" cy="34852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Problem Statement</a:t>
            </a:r>
          </a:p>
          <a:p>
            <a:pPr>
              <a:lnSpc>
                <a:spcPct val="100000"/>
              </a:lnSpc>
            </a:pPr>
            <a:r>
              <a:rPr lang="en-US" sz="2400"/>
              <a:t>Proposed Solution</a:t>
            </a:r>
          </a:p>
          <a:p>
            <a:pPr>
              <a:lnSpc>
                <a:spcPct val="100000"/>
              </a:lnSpc>
            </a:pPr>
            <a:r>
              <a:rPr lang="en-US" sz="2400"/>
              <a:t>Data Preprocessing</a:t>
            </a:r>
          </a:p>
          <a:p>
            <a:pPr>
              <a:lnSpc>
                <a:spcPct val="100000"/>
              </a:lnSpc>
            </a:pPr>
            <a:r>
              <a:rPr lang="en-US" sz="2400"/>
              <a:t>Feature Extraction, Classification &amp; Validation</a:t>
            </a:r>
          </a:p>
          <a:p>
            <a:pPr>
              <a:lnSpc>
                <a:spcPct val="100000"/>
              </a:lnSpc>
            </a:pPr>
            <a:r>
              <a:rPr lang="en-US" sz="2400"/>
              <a:t>Output/Results</a:t>
            </a:r>
          </a:p>
          <a:p>
            <a:pPr>
              <a:lnSpc>
                <a:spcPct val="100000"/>
              </a:lnSpc>
            </a:pPr>
            <a:r>
              <a:rPr lang="en-US" sz="2400"/>
              <a:t>Conclusion</a:t>
            </a:r>
          </a:p>
          <a:p>
            <a:pPr>
              <a:lnSpc>
                <a:spcPct val="100000"/>
              </a:lnSpc>
            </a:pPr>
            <a:r>
              <a:rPr lang="en-US" sz="2400"/>
              <a:t>References</a:t>
            </a:r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7CEA539A-EE22-AABB-1039-249477990A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34" r="5340" b="-1"/>
          <a:stretch/>
        </p:blipFill>
        <p:spPr>
          <a:xfrm>
            <a:off x="8141399" y="10"/>
            <a:ext cx="4050601" cy="6857990"/>
          </a:xfrm>
          <a:custGeom>
            <a:avLst/>
            <a:gdLst/>
            <a:ahLst/>
            <a:cxnLst/>
            <a:rect l="l" t="t" r="r" b="b"/>
            <a:pathLst>
              <a:path w="4050601" h="6858000">
                <a:moveTo>
                  <a:pt x="26697" y="0"/>
                </a:moveTo>
                <a:lnTo>
                  <a:pt x="4050601" y="0"/>
                </a:lnTo>
                <a:lnTo>
                  <a:pt x="4050601" y="6858000"/>
                </a:lnTo>
                <a:lnTo>
                  <a:pt x="28376" y="6858000"/>
                </a:lnTo>
                <a:lnTo>
                  <a:pt x="28782" y="6851321"/>
                </a:lnTo>
                <a:cubicBezTo>
                  <a:pt x="31911" y="6730915"/>
                  <a:pt x="35027" y="6610471"/>
                  <a:pt x="38157" y="6489990"/>
                </a:cubicBezTo>
                <a:cubicBezTo>
                  <a:pt x="38284" y="6484913"/>
                  <a:pt x="39171" y="6479963"/>
                  <a:pt x="39171" y="6474886"/>
                </a:cubicBezTo>
                <a:cubicBezTo>
                  <a:pt x="48166" y="6361042"/>
                  <a:pt x="53107" y="6247198"/>
                  <a:pt x="18899" y="6136019"/>
                </a:cubicBezTo>
                <a:cubicBezTo>
                  <a:pt x="15871" y="6125573"/>
                  <a:pt x="14262" y="6114773"/>
                  <a:pt x="14084" y="6103909"/>
                </a:cubicBezTo>
                <a:cubicBezTo>
                  <a:pt x="12413" y="6006983"/>
                  <a:pt x="16644" y="5910056"/>
                  <a:pt x="26754" y="5813650"/>
                </a:cubicBezTo>
                <a:cubicBezTo>
                  <a:pt x="31949" y="5754507"/>
                  <a:pt x="26754" y="5694475"/>
                  <a:pt x="43478" y="5635967"/>
                </a:cubicBezTo>
                <a:cubicBezTo>
                  <a:pt x="50864" y="5606890"/>
                  <a:pt x="55109" y="5577103"/>
                  <a:pt x="56147" y="5547125"/>
                </a:cubicBezTo>
                <a:cubicBezTo>
                  <a:pt x="59948" y="5474529"/>
                  <a:pt x="38537" y="5406248"/>
                  <a:pt x="18139" y="5337713"/>
                </a:cubicBezTo>
                <a:cubicBezTo>
                  <a:pt x="7370" y="5301414"/>
                  <a:pt x="-5426" y="5264355"/>
                  <a:pt x="2429" y="5226280"/>
                </a:cubicBezTo>
                <a:cubicBezTo>
                  <a:pt x="16707" y="5167720"/>
                  <a:pt x="24854" y="5107828"/>
                  <a:pt x="26754" y="5047581"/>
                </a:cubicBezTo>
                <a:cubicBezTo>
                  <a:pt x="26754" y="5004937"/>
                  <a:pt x="16365" y="4963181"/>
                  <a:pt x="20039" y="4920664"/>
                </a:cubicBezTo>
                <a:cubicBezTo>
                  <a:pt x="28211" y="4838181"/>
                  <a:pt x="30238" y="4755203"/>
                  <a:pt x="26121" y="4672415"/>
                </a:cubicBezTo>
                <a:cubicBezTo>
                  <a:pt x="26095" y="4639315"/>
                  <a:pt x="29846" y="4606317"/>
                  <a:pt x="37270" y="4574054"/>
                </a:cubicBezTo>
                <a:cubicBezTo>
                  <a:pt x="46506" y="4517120"/>
                  <a:pt x="48419" y="4459246"/>
                  <a:pt x="42971" y="4401829"/>
                </a:cubicBezTo>
                <a:cubicBezTo>
                  <a:pt x="37016" y="4335324"/>
                  <a:pt x="19279" y="4269835"/>
                  <a:pt x="14845" y="4203331"/>
                </a:cubicBezTo>
                <a:cubicBezTo>
                  <a:pt x="7876" y="4093167"/>
                  <a:pt x="17759" y="3983003"/>
                  <a:pt x="27514" y="3873347"/>
                </a:cubicBezTo>
                <a:cubicBezTo>
                  <a:pt x="35116" y="3803010"/>
                  <a:pt x="37143" y="3732178"/>
                  <a:pt x="33596" y="3661523"/>
                </a:cubicBezTo>
                <a:cubicBezTo>
                  <a:pt x="29161" y="3605426"/>
                  <a:pt x="22193" y="3549329"/>
                  <a:pt x="20926" y="3493232"/>
                </a:cubicBezTo>
                <a:cubicBezTo>
                  <a:pt x="18646" y="3392967"/>
                  <a:pt x="19532" y="3292703"/>
                  <a:pt x="25360" y="3192439"/>
                </a:cubicBezTo>
                <a:cubicBezTo>
                  <a:pt x="28274" y="3142180"/>
                  <a:pt x="32962" y="3092429"/>
                  <a:pt x="34989" y="3041789"/>
                </a:cubicBezTo>
                <a:cubicBezTo>
                  <a:pt x="37016" y="2991149"/>
                  <a:pt x="41071" y="2940002"/>
                  <a:pt x="29542" y="2890377"/>
                </a:cubicBezTo>
                <a:cubicBezTo>
                  <a:pt x="10030" y="2805978"/>
                  <a:pt x="24347" y="2721959"/>
                  <a:pt x="28528" y="2637813"/>
                </a:cubicBezTo>
                <a:cubicBezTo>
                  <a:pt x="31062" y="2585523"/>
                  <a:pt x="46266" y="2531964"/>
                  <a:pt x="32836" y="2481198"/>
                </a:cubicBezTo>
                <a:cubicBezTo>
                  <a:pt x="11677" y="2401621"/>
                  <a:pt x="25487" y="2323694"/>
                  <a:pt x="32836" y="2245386"/>
                </a:cubicBezTo>
                <a:cubicBezTo>
                  <a:pt x="41311" y="2171280"/>
                  <a:pt x="39816" y="2096361"/>
                  <a:pt x="28401" y="2022648"/>
                </a:cubicBezTo>
                <a:cubicBezTo>
                  <a:pt x="14084" y="1949518"/>
                  <a:pt x="14084" y="1874307"/>
                  <a:pt x="28401" y="1801178"/>
                </a:cubicBezTo>
                <a:cubicBezTo>
                  <a:pt x="40260" y="1740816"/>
                  <a:pt x="41628" y="1678868"/>
                  <a:pt x="32455" y="1618037"/>
                </a:cubicBezTo>
                <a:cubicBezTo>
                  <a:pt x="26247" y="1574505"/>
                  <a:pt x="15098" y="1531226"/>
                  <a:pt x="13578" y="1487694"/>
                </a:cubicBezTo>
                <a:cubicBezTo>
                  <a:pt x="10436" y="1396656"/>
                  <a:pt x="12298" y="1305517"/>
                  <a:pt x="19153" y="1214696"/>
                </a:cubicBezTo>
                <a:cubicBezTo>
                  <a:pt x="27134" y="1111259"/>
                  <a:pt x="42464" y="1008202"/>
                  <a:pt x="31822" y="904004"/>
                </a:cubicBezTo>
                <a:cubicBezTo>
                  <a:pt x="28148" y="868213"/>
                  <a:pt x="20673" y="832549"/>
                  <a:pt x="19913" y="796632"/>
                </a:cubicBezTo>
                <a:cubicBezTo>
                  <a:pt x="18266" y="729366"/>
                  <a:pt x="17505" y="662989"/>
                  <a:pt x="21306" y="593565"/>
                </a:cubicBezTo>
                <a:cubicBezTo>
                  <a:pt x="25107" y="524142"/>
                  <a:pt x="39550" y="453703"/>
                  <a:pt x="29795" y="385549"/>
                </a:cubicBezTo>
                <a:cubicBezTo>
                  <a:pt x="20039" y="317394"/>
                  <a:pt x="26374" y="250382"/>
                  <a:pt x="32709" y="183497"/>
                </a:cubicBezTo>
                <a:cubicBezTo>
                  <a:pt x="35750" y="151705"/>
                  <a:pt x="37809" y="120261"/>
                  <a:pt x="37254" y="8894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395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2662F-8E9F-A5BA-CE6E-793DC9F78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6100"/>
              <a:t>Problem Statement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AAA180"/>
          </a:solidFill>
          <a:ln w="38100" cap="rnd">
            <a:solidFill>
              <a:srgbClr val="AAA18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9D153-65CC-6E02-3890-F6E192BFC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This project aims to detect fake news and misinformation in social media. Given the title of a fake news A and the title of a coming news article B, we are asked to classify B into one of three categories: agreed, disagreed, or unrelated.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14F2E06D-7702-7EFB-687D-BD877EE59D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14" r="2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8168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rgbClr val="AAA180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48F0D-918F-1D0B-3774-47FE1697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3FA4E-4523-2C59-1A2D-97A942C3E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24063"/>
            <a:ext cx="5254754" cy="52946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dirty="0">
                <a:cs typeface="Arial" panose="020B0604020202020204" pitchFamily="34" charset="0"/>
              </a:rPr>
              <a:t>The proposed solution is a classification model that predicts whether two news headlines are referring to the same news story or not. The solution involves: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cs typeface="Arial" panose="020B0604020202020204" pitchFamily="34" charset="0"/>
              </a:rPr>
              <a:t>Data Preprocessing: The raw news headlines are preprocessed by converting them to lowercase, tokenizing them into words, removing stop words, and stemming the remaining words.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cs typeface="Arial" panose="020B0604020202020204" pitchFamily="34" charset="0"/>
              </a:rPr>
              <a:t>Feature Extraction: The preprocessed news headlines are transformed into numerical features using the </a:t>
            </a:r>
            <a:r>
              <a:rPr lang="en-US" sz="2200" b="1" dirty="0" err="1">
                <a:cs typeface="Arial" panose="020B0604020202020204" pitchFamily="34" charset="0"/>
              </a:rPr>
              <a:t>TfidfVectorizer</a:t>
            </a:r>
            <a:r>
              <a:rPr lang="en-US" sz="2200" b="1" dirty="0">
                <a:cs typeface="Arial" panose="020B0604020202020204" pitchFamily="34" charset="0"/>
              </a:rPr>
              <a:t> from scikit-learn. This extracts the important words from the text and assigns weights to them based on their frequency and importance.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cs typeface="Arial" panose="020B0604020202020204" pitchFamily="34" charset="0"/>
              </a:rPr>
              <a:t>Model Training: The logistic regression algorithm is used to train the classification model on the extracted features and corresponding labels (i.e., whether two headlines are the same or not).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cs typeface="Arial" panose="020B0604020202020204" pitchFamily="34" charset="0"/>
              </a:rPr>
              <a:t>Model Evaluation: The trained model is evaluated on a validation set to measure its accuracy.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cs typeface="Arial" panose="020B0604020202020204" pitchFamily="34" charset="0"/>
              </a:rPr>
              <a:t>Prediction: Finally, the trained model is used to predict whether the test set headlines refer to the same news story or not.</a:t>
            </a:r>
          </a:p>
        </p:txBody>
      </p:sp>
    </p:spTree>
    <p:extLst>
      <p:ext uri="{BB962C8B-B14F-4D97-AF65-F5344CB8AC3E}">
        <p14:creationId xmlns:p14="http://schemas.microsoft.com/office/powerpoint/2010/main" val="219659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1BC2-925D-0725-9007-15FB4218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D173D6-AAE7-B982-029E-D0D5F7DDB4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136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73885-DC8D-A4B0-72A2-7FEE33830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>
                <a:solidFill>
                  <a:schemeClr val="bg1"/>
                </a:solidFill>
              </a:rPr>
              <a:t>Feature Extraction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4CD5F9-A40B-59A3-8D95-24B2FA1AEE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505569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8580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15056-706A-B9E6-F459-BC46EB293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chemeClr val="bg1"/>
                </a:solidFill>
              </a:rPr>
              <a:t>Classification &amp; Validation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D707F3B-C838-42DF-144C-03D13C2CED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373969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996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A330E-A141-47C6-B996-646FEE475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Outputs/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48325-6483-FFFA-6CBD-7F16FAC64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We have implemented other classifiers to test for:</a:t>
            </a:r>
          </a:p>
          <a:p>
            <a:pPr lvl="1"/>
            <a:r>
              <a:rPr lang="en-US" b="1" dirty="0"/>
              <a:t>accuracy, </a:t>
            </a:r>
          </a:p>
          <a:p>
            <a:pPr lvl="1"/>
            <a:r>
              <a:rPr lang="en-US" b="1" dirty="0"/>
              <a:t>precision, </a:t>
            </a:r>
          </a:p>
          <a:p>
            <a:pPr lvl="1"/>
            <a:r>
              <a:rPr lang="en-US" b="1" dirty="0"/>
              <a:t>recall </a:t>
            </a:r>
          </a:p>
          <a:p>
            <a:pPr lvl="1"/>
            <a:r>
              <a:rPr lang="en-US" b="1" dirty="0"/>
              <a:t>f1-score </a:t>
            </a:r>
          </a:p>
          <a:p>
            <a:pPr lvl="1"/>
            <a:r>
              <a:rPr lang="en-US" b="1" dirty="0"/>
              <a:t>support.</a:t>
            </a:r>
          </a:p>
          <a:p>
            <a:r>
              <a:rPr lang="en-US" b="1" dirty="0"/>
              <a:t>Tried the following classifiers :</a:t>
            </a:r>
          </a:p>
          <a:p>
            <a:pPr lvl="1"/>
            <a:r>
              <a:rPr lang="en-US" b="1" dirty="0">
                <a:effectLst/>
              </a:rPr>
              <a:t>Multinomial Naive Bayes</a:t>
            </a:r>
          </a:p>
          <a:p>
            <a:pPr lvl="1"/>
            <a:r>
              <a:rPr lang="en-US" b="1" dirty="0"/>
              <a:t>Decision Trees</a:t>
            </a:r>
          </a:p>
          <a:p>
            <a:pPr lvl="1"/>
            <a:r>
              <a:rPr lang="en-US" b="1" dirty="0"/>
              <a:t>Logistic Regression</a:t>
            </a:r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0585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010E05E-9237-4321-84BB-69C0F2256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999492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AAA180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7F915-788A-2FDA-88EC-69BB3C60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63" y="1762169"/>
            <a:ext cx="4073110" cy="3122092"/>
          </a:xfrm>
        </p:spPr>
        <p:txBody>
          <a:bodyPr anchor="ctr">
            <a:normAutofit/>
          </a:bodyPr>
          <a:lstStyle/>
          <a:p>
            <a:pPr algn="ctr"/>
            <a:r>
              <a:rPr lang="en-US" sz="4700" b="1">
                <a:solidFill>
                  <a:srgbClr val="FFFFFF"/>
                </a:solidFill>
                <a:effectLst/>
              </a:rPr>
              <a:t>Multinomial Naive Bayes</a:t>
            </a:r>
            <a:endParaRPr lang="en-US" sz="47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7CA702-A721-6DE8-FC2A-FD2CFDABC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814" y="2031701"/>
            <a:ext cx="5452873" cy="279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5709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791</Words>
  <Application>Microsoft Macintosh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Modern Love</vt:lpstr>
      <vt:lpstr>The Hand</vt:lpstr>
      <vt:lpstr>SketchyVTI</vt:lpstr>
      <vt:lpstr>Fake News Classification</vt:lpstr>
      <vt:lpstr>Overview</vt:lpstr>
      <vt:lpstr>Problem Statement</vt:lpstr>
      <vt:lpstr>Proposed Solution</vt:lpstr>
      <vt:lpstr>Data Preprocessing</vt:lpstr>
      <vt:lpstr>Feature Extraction</vt:lpstr>
      <vt:lpstr>Classification &amp; Validation</vt:lpstr>
      <vt:lpstr>Outputs/ Results</vt:lpstr>
      <vt:lpstr>Multinomial Naive Bayes</vt:lpstr>
      <vt:lpstr>Decision Trees</vt:lpstr>
      <vt:lpstr>Logistic Regression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Classification</dc:title>
  <dc:creator>Sri Sai Teja Narra</dc:creator>
  <cp:lastModifiedBy>Sri Sai Teja Narra</cp:lastModifiedBy>
  <cp:revision>2</cp:revision>
  <cp:lastPrinted>2023-04-26T04:49:37Z</cp:lastPrinted>
  <dcterms:created xsi:type="dcterms:W3CDTF">2023-04-26T03:39:10Z</dcterms:created>
  <dcterms:modified xsi:type="dcterms:W3CDTF">2023-04-26T04:51:10Z</dcterms:modified>
</cp:coreProperties>
</file>