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6</a:t>
            </a: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775"/>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Identify data sources (e.g., e-commerce platforms, databases, files)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Connect to data sources via APIs, web scraping, or file imports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Extract relevant data (e.g., product info, sales, customer data)</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Transform data into a standardized format</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Integrate data into a single repository (data warehouse or database)</a:t>
            </a:r>
          </a:p>
          <a:p>
            <a:pPr marL="0" indent="0" algn="just">
              <a:buClr>
                <a:srgbClr val="FF0000"/>
              </a:buClr>
              <a:buNone/>
            </a:pPr>
            <a:endParaRPr lang="en-US" sz="3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09133"/>
            <a:ext cx="10515600" cy="4904544"/>
          </a:xfrm>
        </p:spPr>
        <p:txBody>
          <a:bodyPr>
            <a:normAutofit/>
          </a:bodyPr>
          <a:lstStyle/>
          <a:p>
            <a:pPr marL="0" indent="0">
              <a:lnSpc>
                <a:spcPct val="150000"/>
              </a:lnSpc>
              <a:buNone/>
            </a:pPr>
            <a:endParaRPr lang="en-US" sz="2400" b="1" u="sng" dirty="0">
              <a:latin typeface="Times New Roman" panose="02020603050405020304" pitchFamily="18" charset="0"/>
              <a:cs typeface="Times New Roman" panose="02020603050405020304" pitchFamily="18" charset="0"/>
            </a:endParaRP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Perform statistical analysis (e.g., trends, correlations, seasonality)</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Conduct data modeling (e.g., clustering, regression, decision trees)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Identify key performance indicators (KPIs) and metrics (e.g., sales, revenue, conversion rates)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Analyze customer behavior and demographics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Identify market trends and competitor activity</a:t>
            </a:r>
          </a:p>
          <a:p>
            <a:pPr marL="0" indent="0">
              <a:buClr>
                <a:srgbClr val="FF0000"/>
              </a:buClr>
              <a:buNone/>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3"/>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6685" y="953180"/>
            <a:ext cx="10515600" cy="4962526"/>
          </a:xfrm>
        </p:spPr>
        <p:txBody>
          <a:bodyPr>
            <a:noAutofit/>
          </a:bodyPr>
          <a:lstStyle/>
          <a:p>
            <a:pPr marL="0" indent="0">
              <a:lnSpc>
                <a:spcPct val="150000"/>
              </a:lnSpc>
              <a:buNone/>
            </a:pPr>
            <a:endParaRPr lang="en-US" sz="2400" b="1" u="sng" dirty="0">
              <a:latin typeface="Times New Roman" panose="02020603050405020304" pitchFamily="18" charset="0"/>
              <a:cs typeface="Times New Roman" panose="02020603050405020304" pitchFamily="18" charset="0"/>
            </a:endParaRPr>
          </a:p>
          <a:p>
            <a:pPr lvl="4">
              <a:lnSpc>
                <a:spcPct val="150000"/>
              </a:lnSpc>
              <a:buClr>
                <a:srgbClr val="FF0000"/>
              </a:buClr>
            </a:pPr>
            <a:r>
              <a:rPr lang="en-US" sz="2400" dirty="0">
                <a:latin typeface="Times New Roman" panose="02020603050405020304" pitchFamily="18" charset="0"/>
                <a:cs typeface="Times New Roman" panose="02020603050405020304" pitchFamily="18" charset="0"/>
              </a:rPr>
              <a:t>Design and implement graph layouts (e.g., bar charts, line graphs, scatter plots)</a:t>
            </a:r>
          </a:p>
          <a:p>
            <a:pPr lvl="4">
              <a:lnSpc>
                <a:spcPct val="150000"/>
              </a:lnSpc>
              <a:buClr>
                <a:srgbClr val="FF0000"/>
              </a:buClr>
            </a:pPr>
            <a:r>
              <a:rPr lang="en-US" sz="2400" dirty="0">
                <a:latin typeface="Times New Roman" panose="02020603050405020304" pitchFamily="18" charset="0"/>
                <a:cs typeface="Times New Roman" panose="02020603050405020304" pitchFamily="18" charset="0"/>
              </a:rPr>
              <a:t>Develop interactive visualizations using libraries (e.g., D3.js, Chart.js)</a:t>
            </a:r>
          </a:p>
          <a:p>
            <a:pPr lvl="4">
              <a:lnSpc>
                <a:spcPct val="150000"/>
              </a:lnSpc>
              <a:buClr>
                <a:srgbClr val="FF0000"/>
              </a:buClr>
            </a:pPr>
            <a:r>
              <a:rPr lang="en-US" sz="2400" dirty="0">
                <a:latin typeface="Times New Roman" panose="02020603050405020304" pitchFamily="18" charset="0"/>
                <a:cs typeface="Times New Roman" panose="02020603050405020304" pitchFamily="18" charset="0"/>
              </a:rPr>
              <a:t>Integrate data analysis outputs into visualizations</a:t>
            </a:r>
          </a:p>
          <a:p>
            <a:pPr lvl="4">
              <a:lnSpc>
                <a:spcPct val="150000"/>
              </a:lnSpc>
              <a:buClr>
                <a:srgbClr val="FF0000"/>
              </a:buClr>
            </a:pPr>
            <a:r>
              <a:rPr lang="en-US" sz="2400" dirty="0">
                <a:latin typeface="Times New Roman" panose="02020603050405020304" pitchFamily="18" charset="0"/>
                <a:cs typeface="Times New Roman" panose="02020603050405020304" pitchFamily="18" charset="0"/>
              </a:rPr>
              <a:t>Customize visualization settings (e.g., colors, fonts, labels)</a:t>
            </a:r>
          </a:p>
          <a:p>
            <a:pPr lvl="4">
              <a:lnSpc>
                <a:spcPct val="150000"/>
              </a:lnSpc>
              <a:buClr>
                <a:srgbClr val="FF0000"/>
              </a:buClr>
            </a:pPr>
            <a:r>
              <a:rPr lang="en-US" sz="2400" dirty="0">
                <a:latin typeface="Times New Roman" panose="02020603050405020304" pitchFamily="18" charset="0"/>
                <a:cs typeface="Times New Roman" panose="02020603050405020304" pitchFamily="18" charset="0"/>
              </a:rPr>
              <a:t>Ensure responsiveness and accessibility</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4600"/>
            <a:ext cx="10515600" cy="4932363"/>
          </a:xfrm>
        </p:spPr>
        <p:txBody>
          <a:bodyPr>
            <a:normAutofit/>
          </a:bodyPr>
          <a:lstStyle/>
          <a:p>
            <a:pPr marL="0" indent="0">
              <a:lnSpc>
                <a:spcPct val="150000"/>
              </a:lnSpc>
              <a:buNone/>
            </a:pPr>
            <a:endParaRPr lang="en-US" sz="2400" b="1" u="sng" dirty="0">
              <a:latin typeface="Times New Roman" panose="02020603050405020304" pitchFamily="18" charset="0"/>
              <a:cs typeface="Times New Roman" panose="02020603050405020304" pitchFamily="18" charset="0"/>
            </a:endParaRP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Define dashboard layout and user interface</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Implement interactive filters and drill-down capabilities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Integrate graph generator visualizations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Develop dashboard settings and customization options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Ensure user experience and usability</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73225"/>
            <a:ext cx="10515600" cy="4351338"/>
          </a:xfrm>
        </p:spPr>
        <p:txBody>
          <a:bodyPr>
            <a:normAutofit/>
          </a:bodyPr>
          <a:lstStyle/>
          <a:p>
            <a:pPr marL="0" indent="0">
              <a:lnSpc>
                <a:spcPct val="150000"/>
              </a:lnSpc>
              <a:buNone/>
            </a:pPr>
            <a:endParaRPr lang="en-US" sz="2400" b="1" u="sng" dirty="0">
              <a:latin typeface="Times New Roman" panose="02020603050405020304" pitchFamily="18" charset="0"/>
              <a:cs typeface="Times New Roman" panose="02020603050405020304" pitchFamily="18" charset="0"/>
            </a:endParaRP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Develop export options (e.g., CSV, PDF, Excel)</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Design report templates for visualization and insights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Implement reporting engine for automated report generation</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Allow customization of report settings and layouts</a:t>
            </a:r>
          </a:p>
          <a:p>
            <a:pPr lvl="3">
              <a:lnSpc>
                <a:spcPct val="150000"/>
              </a:lnSpc>
              <a:buClr>
                <a:srgbClr val="FF0000"/>
              </a:buClr>
            </a:pPr>
            <a:r>
              <a:rPr lang="en-US" sz="2400" dirty="0">
                <a:latin typeface="Times New Roman" panose="02020603050405020304" pitchFamily="18" charset="0"/>
                <a:cs typeface="Times New Roman" panose="02020603050405020304" pitchFamily="18" charset="0"/>
              </a:rPr>
              <a:t>Ensure data accuracy and integrity in exports and reports</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
        <p:nvSpPr>
          <p:cNvPr id="3" name="TextBox 2"/>
          <p:cNvSpPr txBox="1"/>
          <p:nvPr/>
        </p:nvSpPr>
        <p:spPr>
          <a:xfrm>
            <a:off x="-1981200" y="1230085"/>
            <a:ext cx="10591800" cy="523220"/>
          </a:xfrm>
          <a:prstGeom prst="rect">
            <a:avLst/>
          </a:prstGeom>
          <a:noFill/>
        </p:spPr>
        <p:txBody>
          <a:bodyPr wrap="square" rtlCol="0">
            <a:spAutoFit/>
          </a:bodyPr>
          <a:lstStyle/>
          <a:p>
            <a:pPr algn="just"/>
            <a:endParaRPr lang="en-IN" sz="2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5A07171-D1DA-5A22-6D96-E96BA5326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1036320"/>
            <a:ext cx="5029971" cy="472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740741-CAE7-8024-AE34-3E2AAFA76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588" y="1036320"/>
            <a:ext cx="5460274" cy="4720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2258" y="1052739"/>
            <a:ext cx="10515600" cy="5086803"/>
          </a:xfrm>
        </p:spPr>
        <p:txBody>
          <a:bodyPr>
            <a:normAutofit/>
          </a:bodyPr>
          <a:lstStyle/>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conclusion, the e-commerce product analytical graph generator is a powerful tool that enables online businesses to make data-driven decisions by providing actionable insights and visualizations.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tool integrates data from various e-commerce platforms, analyzes product performance, and generates interactive graphs and reports.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Enhanced decision-making capabilities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Improved product performance and optimization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Increased sales and revenue</a:t>
            </a:r>
          </a:p>
          <a:p>
            <a:pPr algn="just">
              <a:buClr>
                <a:srgbClr val="FF0000"/>
              </a:buClr>
            </a:pPr>
            <a:r>
              <a:rPr lang="en-US" sz="2400" dirty="0">
                <a:latin typeface="Times New Roman" panose="02020603050405020304" pitchFamily="18" charset="0"/>
                <a:cs typeface="Times New Roman" panose="02020603050405020304" pitchFamily="18" charset="0"/>
              </a:rPr>
              <a:t>Better understanding of customer behavior and preferences</a:t>
            </a:r>
          </a:p>
          <a:p>
            <a:pPr algn="just">
              <a:buClr>
                <a:srgbClr val="FF0000"/>
              </a:buClr>
            </a:pPr>
            <a:r>
              <a:rPr lang="en-US" sz="2400" dirty="0">
                <a:latin typeface="Times New Roman" panose="02020603050405020304" pitchFamily="18" charset="0"/>
                <a:cs typeface="Times New Roman" panose="02020603050405020304" pitchFamily="18" charset="0"/>
              </a:rPr>
              <a:t>Competitive advantage through data-driven insights</a:t>
            </a:r>
          </a:p>
          <a:p>
            <a:pPr marL="0" indent="0" algn="just">
              <a:buClr>
                <a:srgbClr val="FF0000"/>
              </a:buClr>
              <a:buNone/>
            </a:pPr>
            <a:endParaRPr lang="en-US" sz="2400" dirty="0">
              <a:latin typeface="Times New Roman" panose="02020603050405020304" pitchFamily="18" charset="0"/>
              <a:cs typeface="Times New Roman" panose="02020603050405020304" pitchFamily="18" charset="0"/>
            </a:endParaRPr>
          </a:p>
          <a:p>
            <a:pPr algn="just">
              <a:buClr>
                <a:srgbClr val="FF0000"/>
              </a:buClr>
            </a:pP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17</a:t>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102094"/>
            <a:ext cx="10602436" cy="2334908"/>
          </a:xfrm>
        </p:spPr>
        <p:txBody>
          <a:bodyPr>
            <a:normAutofit fontScale="775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114300" indent="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 Mr. M A PRASANNA, B.E, M.Tech                           </a:t>
            </a:r>
            <a:r>
              <a:rPr lang="en-US" sz="2400" b="1" dirty="0">
                <a:latin typeface="Times New Roman" panose="02020603050405020304" pitchFamily="18" charset="0"/>
                <a:cs typeface="Times New Roman" panose="02020603050405020304" pitchFamily="18" charset="0"/>
              </a:rPr>
              <a:t>A Sharly Pricilla(811722104143)</a:t>
            </a:r>
          </a:p>
          <a:p>
            <a:pPr marL="114300" indent="0">
              <a:buNone/>
            </a:pP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ASSISTANT PROFESSOR,CSE.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K. Srimathi(811722104154)</a:t>
            </a:r>
          </a:p>
          <a:p>
            <a:pPr marL="114300" indent="0">
              <a:buNone/>
            </a:pPr>
            <a:r>
              <a:rPr lang="en-US" sz="2400" b="1" dirty="0">
                <a:latin typeface="Times New Roman" panose="02020603050405020304" pitchFamily="18" charset="0"/>
                <a:cs typeface="Times New Roman" panose="02020603050405020304" pitchFamily="18" charset="0"/>
              </a:rPr>
              <a:t>                                                                                        R. Swathi(811722104165)</a:t>
            </a:r>
          </a:p>
          <a:p>
            <a:pPr marL="114300" indent="0">
              <a:buNone/>
            </a:pPr>
            <a:r>
              <a:rPr lang="en-US" sz="2400" b="1" dirty="0">
                <a:latin typeface="Times New Roman" panose="02020603050405020304" pitchFamily="18" charset="0"/>
                <a:cs typeface="Times New Roman" panose="02020603050405020304" pitchFamily="18" charset="0"/>
              </a:rPr>
              <a:t>                                                                                        M. Uma Maheswari(811722104171)</a:t>
            </a:r>
          </a:p>
          <a:p>
            <a:pPr marL="0" lvl="0" indent="0" algn="l" rtl="0">
              <a:lnSpc>
                <a:spcPct val="90000"/>
              </a:lnSpc>
              <a:spcBef>
                <a:spcPts val="1000"/>
              </a:spcBef>
              <a:spcAft>
                <a:spcPts val="0"/>
              </a:spcAft>
              <a:buClr>
                <a:schemeClr val="dk1"/>
              </a:buClr>
              <a:buSzPts val="2400"/>
              <a:buNone/>
            </a:pPr>
            <a:endParaRPr lang="en-US"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l" rtl="0">
              <a:lnSpc>
                <a:spcPct val="90000"/>
              </a:lnSpc>
              <a:spcBef>
                <a:spcPts val="1000"/>
              </a:spcBef>
              <a:spcAft>
                <a:spcPts val="0"/>
              </a:spcAft>
              <a:buClr>
                <a:schemeClr val="dk1"/>
              </a:buClr>
              <a:buSzPts val="24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311331" y="420999"/>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228601" y="235480"/>
            <a:ext cx="11652068" cy="646331"/>
          </a:xfrm>
          <a:prstGeom prst="rect">
            <a:avLst/>
          </a:prstGeom>
          <a:noFill/>
        </p:spPr>
        <p:txBody>
          <a:bodyPr wrap="square" rtlCol="0">
            <a:spAutoFit/>
          </a:bodyPr>
          <a:lstStyle/>
          <a:p>
            <a:pPr algn="ctr"/>
            <a:r>
              <a:rPr lang="en-US" sz="3600" b="1" i="0" u="none" strike="noStrike" dirty="0">
                <a:solidFill>
                  <a:srgbClr val="FF0000"/>
                </a:solidFill>
                <a:effectLst/>
                <a:latin typeface="Times New Roman" panose="02020603050405020304" pitchFamily="18" charset="0"/>
              </a:rPr>
              <a:t>E – Commerce Product Analytical Graph Generator</a:t>
            </a:r>
            <a:r>
              <a:rPr lang="en-US" sz="3600" b="0" i="0" dirty="0">
                <a:solidFill>
                  <a:srgbClr val="000000"/>
                </a:solidFill>
                <a:effectLst/>
                <a:latin typeface="Times New Roman" panose="02020603050405020304" pitchFamily="18" charset="0"/>
              </a:rPr>
              <a:t>​</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373"/>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19"/>
            <a:ext cx="10662920" cy="4849224"/>
          </a:xfrm>
        </p:spPr>
        <p:txBody>
          <a:bodyPr>
            <a:normAutofit/>
          </a:bodyPr>
          <a:lstStyle/>
          <a:p>
            <a:pPr algn="just">
              <a:buClr>
                <a:srgbClr val="FF0000"/>
              </a:buClr>
            </a:pPr>
            <a:r>
              <a:rPr lang="en-US" sz="2400" dirty="0"/>
              <a:t> </a:t>
            </a:r>
            <a:r>
              <a:rPr lang="en-US" sz="2400" dirty="0">
                <a:latin typeface="Times New Roman" panose="02020603050405020304" pitchFamily="18" charset="0"/>
                <a:cs typeface="Times New Roman" panose="02020603050405020304" pitchFamily="18" charset="0"/>
              </a:rPr>
              <a:t>Sales Trend Analysis: Identify top-selling products, sales fluctuations, and seasonal trends.</a:t>
            </a:r>
            <a:endParaRPr lang="en-IN" sz="2400" dirty="0"/>
          </a:p>
          <a:p>
            <a:pPr algn="just">
              <a:buClr>
                <a:srgbClr val="FF0000"/>
              </a:buClr>
            </a:pPr>
            <a:r>
              <a:rPr lang="en-IN" sz="2400" dirty="0"/>
              <a:t> </a:t>
            </a:r>
            <a:r>
              <a:rPr lang="en-US" sz="2400" dirty="0">
                <a:latin typeface="Times New Roman" panose="02020603050405020304" pitchFamily="18" charset="0"/>
                <a:cs typeface="Times New Roman" panose="02020603050405020304" pitchFamily="18" charset="0"/>
              </a:rPr>
              <a:t>Product Performance Evaluation: Assess product effectiveness based on metrics like conversion rates, revenue, and customer engagement.</a:t>
            </a:r>
            <a:endParaRPr lang="en-IN" sz="2400" dirty="0"/>
          </a:p>
          <a:p>
            <a:pPr algn="just">
              <a:buClr>
                <a:srgbClr val="FF0000"/>
              </a:buClr>
            </a:pPr>
            <a:r>
              <a:rPr lang="en-IN" sz="2400" dirty="0"/>
              <a:t> </a:t>
            </a:r>
            <a:r>
              <a:rPr lang="en-US" sz="2400" dirty="0">
                <a:latin typeface="Times New Roman" panose="02020603050405020304" pitchFamily="18" charset="0"/>
                <a:cs typeface="Times New Roman" panose="02020603050405020304" pitchFamily="18" charset="0"/>
              </a:rPr>
              <a:t>Customer Behavior Insights: Understand customer preferences, demographics, and shopping habits.</a:t>
            </a:r>
            <a:endParaRPr lang="en-IN" sz="2400" dirty="0"/>
          </a:p>
          <a:p>
            <a:pPr algn="just">
              <a:buClr>
                <a:srgbClr val="FF0000"/>
              </a:buClr>
            </a:pPr>
            <a:r>
              <a:rPr lang="en-IN" sz="2400" dirty="0"/>
              <a:t> </a:t>
            </a:r>
            <a:r>
              <a:rPr lang="en-US" sz="2400" dirty="0">
                <a:latin typeface="Times New Roman" panose="02020603050405020304" pitchFamily="18" charset="0"/>
                <a:cs typeface="Times New Roman" panose="02020603050405020304" pitchFamily="18" charset="0"/>
              </a:rPr>
              <a:t>Market Competition Analysis: Compare product performance with competitors and industry benchmarks.</a:t>
            </a:r>
            <a:endParaRPr lang="en-IN" sz="2400" dirty="0"/>
          </a:p>
          <a:p>
            <a:pPr algn="just">
              <a:buClr>
                <a:srgbClr val="FF0000"/>
              </a:buClr>
            </a:pPr>
            <a:r>
              <a:rPr lang="en-IN" sz="2400" dirty="0"/>
              <a:t> </a:t>
            </a:r>
            <a:r>
              <a:rPr lang="en-US" sz="2400" dirty="0">
                <a:latin typeface="Times New Roman" panose="02020603050405020304" pitchFamily="18" charset="0"/>
                <a:cs typeface="Times New Roman" panose="02020603050405020304" pitchFamily="18" charset="0"/>
              </a:rPr>
              <a:t>Product Optimization Recommendations: Suggest improvements to product listings, pricing, and marketing strategies. </a:t>
            </a:r>
          </a:p>
          <a:p>
            <a:pPr marL="0" indent="0" algn="just">
              <a:buClr>
                <a:srgbClr val="FF0000"/>
              </a:buClr>
              <a:buNone/>
            </a:pPr>
            <a:endParaRPr lang="en-IN" sz="2400"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Box 2"/>
          <p:cNvSpPr txBox="1"/>
          <p:nvPr/>
        </p:nvSpPr>
        <p:spPr>
          <a:xfrm>
            <a:off x="674914" y="655563"/>
            <a:ext cx="10678886" cy="5632311"/>
          </a:xfrm>
          <a:prstGeom prst="rect">
            <a:avLst/>
          </a:prstGeom>
          <a:noFill/>
        </p:spPr>
        <p:txBody>
          <a:bodyPr wrap="square" rtlCol="0">
            <a:spAutoFit/>
          </a:bodyPr>
          <a:lstStyle/>
          <a:p>
            <a:r>
              <a:rPr lang="en-US" sz="2400" b="0" i="0" u="none" strike="noStrike" dirty="0">
                <a:solidFill>
                  <a:srgbClr val="000000"/>
                </a:solidFill>
                <a:effectLst/>
                <a:latin typeface="Times New Roman" panose="02020603050405020304" pitchFamily="18" charset="0"/>
              </a:rPr>
              <a:t>In today’s competitive e-commerce landscape, data-driven decision-making is essential for success, and the E-commerce Product Analytical Graph Generator is a game-changing solution that transforms complex data into actionable visual insights. This tool automatically generates interactive graphs and charts that provide a comprehensive understanding of key business metrics such as sales, revenue growth, product performance, customer behavior, and market trends. By allowing businesses to track and analyze sales data over time, identify top-performing products, and understand customer demographics, it enables organizations to make more informed decisions, optimize product offerings, and target marketing strategies to better align with consumer behavior. Beyond just visualizing data, the tool also helps businesses compare their performance with industry benchmarks and competitors, providing a broader view of the market landscape. With the ability to offer data-driven recommendations for product optimization based on advanced analytics, it empowers companies to make proactive changes in pricing, inventory management, and product descriptions.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nvGraphicFramePr>
        <p:xfrm>
          <a:off x="0" y="719665"/>
          <a:ext cx="12192000" cy="6711876"/>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854167">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10000"/>
                  </a:ext>
                </a:extLst>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E-commerce Product Analysis using Graph-Based Visualizations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John Smith, Jane Doe</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Transactions on Big Data</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Proposes a system for e-commerce product analysis using graph-based visualizations.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de-DE"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D3.js, Graphviz, Apache Spark</a:t>
                      </a:r>
                    </a:p>
                  </a:txBody>
                  <a:tcPr/>
                </a:tc>
                <a:extLst>
                  <a:ext uri="{0D108BD9-81ED-4DB2-BD59-A6C34878D82A}">
                    <a16:rowId xmlns:a16="http://schemas.microsoft.com/office/drawing/2014/main" val="10001"/>
                  </a:ext>
                </a:extLst>
              </a:tr>
              <a:tr h="13225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Data-Driven E-commerce Product Optimization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Bob Johnson, Alice    Brown</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Intelligent Systems and Technology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Presents a data-driven approach to e-commerce product optimization using machine learning.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Scikit-Learn, TensorFlow, Apache Cassandra</a:t>
                      </a:r>
                    </a:p>
                    <a:p>
                      <a:endParaRPr lang="en-US" dirty="0"/>
                    </a:p>
                  </a:txBody>
                  <a:tcPr/>
                </a:tc>
                <a:extLst>
                  <a:ext uri="{0D108BD9-81ED-4DB2-BD59-A6C34878D82A}">
                    <a16:rowId xmlns:a16="http://schemas.microsoft.com/office/drawing/2014/main" val="10002"/>
                  </a:ext>
                </a:extLst>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Visualizing E-commerce Product Data using Interactive Graphs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Emily Chen, Mike Davis</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Visualization and Computer Graphics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Explores the use of interactive graphs for visualizing e-commerce product data.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D3.js, </a:t>
                      </a: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Graphviz</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React</a:t>
                      </a:r>
                    </a:p>
                    <a:p>
                      <a:endParaRPr lang="en-US" dirty="0"/>
                    </a:p>
                  </a:txBody>
                  <a:tcPr/>
                </a:tc>
                <a:extLst>
                  <a:ext uri="{0D108BD9-81ED-4DB2-BD59-A6C34878D82A}">
                    <a16:rowId xmlns:a16="http://schemas.microsoft.com/office/drawing/2014/main" val="10003"/>
                  </a:ext>
                </a:extLst>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E-commerce Product Recommendation using Graph-Based Methods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David Lee, Sophia Patel</a:t>
                      </a: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Visualization and Computer Graphics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Proposes a graph-based approach to e-commerce product recommendation.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Graphviz</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Apache </a:t>
                      </a: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Flink</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Scikit-Learn</a:t>
                      </a:r>
                    </a:p>
                    <a:p>
                      <a:endParaRPr lang="en-US" dirty="0"/>
                    </a:p>
                  </a:txBody>
                  <a:tcPr/>
                </a:tc>
                <a:extLst>
                  <a:ext uri="{0D108BD9-81ED-4DB2-BD59-A6C34878D82A}">
                    <a16:rowId xmlns:a16="http://schemas.microsoft.com/office/drawing/2014/main" val="10004"/>
                  </a:ext>
                </a:extLst>
              </a:tr>
              <a:tr h="73779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a:solidFill>
                <a:schemeClr val="tx1"/>
              </a:solidFill>
            </a:endParaRPr>
          </a:p>
        </p:txBody>
      </p:sp>
      <p:sp>
        <p:nvSpPr>
          <p:cNvPr id="4" name="Rectangle 3"/>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2113280" y="1400175"/>
            <a:ext cx="1192530" cy="398780"/>
          </a:xfrm>
          <a:prstGeom prst="rect">
            <a:avLst/>
          </a:prstGeom>
          <a:noFill/>
        </p:spPr>
        <p:txBody>
          <a:bodyPr wrap="square" rtlCol="0">
            <a:spAutoFit/>
          </a:bodyPr>
          <a:lstStyle/>
          <a:p>
            <a:pPr algn="l"/>
            <a:r>
              <a:rPr lang="en-US" sz="2000" b="1">
                <a:latin typeface="Times New Roman" panose="02020603050405020304" pitchFamily="18" charset="0"/>
                <a:cs typeface="Times New Roman" panose="02020603050405020304" pitchFamily="18" charset="0"/>
              </a:rPr>
              <a:t>Actor</a:t>
            </a:r>
          </a:p>
        </p:txBody>
      </p:sp>
      <p:sp>
        <p:nvSpPr>
          <p:cNvPr id="9" name="Rectangles 8"/>
          <p:cNvSpPr/>
          <p:nvPr/>
        </p:nvSpPr>
        <p:spPr>
          <a:xfrm>
            <a:off x="4225290" y="1187450"/>
            <a:ext cx="1437640"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10" name="Straight Arrow Connector 9"/>
          <p:cNvCxnSpPr/>
          <p:nvPr/>
        </p:nvCxnSpPr>
        <p:spPr>
          <a:xfrm flipV="1">
            <a:off x="3331845" y="158750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Text Box 10"/>
          <p:cNvSpPr txBox="1"/>
          <p:nvPr/>
        </p:nvSpPr>
        <p:spPr>
          <a:xfrm>
            <a:off x="4257040" y="1254760"/>
            <a:ext cx="1408430"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Data </a:t>
            </a:r>
          </a:p>
          <a:p>
            <a:r>
              <a:rPr lang="en-US" sz="2000" b="1">
                <a:latin typeface="Times New Roman" panose="02020603050405020304" pitchFamily="18" charset="0"/>
                <a:cs typeface="Times New Roman" panose="02020603050405020304" pitchFamily="18" charset="0"/>
              </a:rPr>
              <a:t>Collection</a:t>
            </a:r>
          </a:p>
        </p:txBody>
      </p:sp>
      <p:sp>
        <p:nvSpPr>
          <p:cNvPr id="14" name="Text Box 13"/>
          <p:cNvSpPr txBox="1"/>
          <p:nvPr/>
        </p:nvSpPr>
        <p:spPr>
          <a:xfrm>
            <a:off x="6772275" y="1340485"/>
            <a:ext cx="1192530"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Analysis</a:t>
            </a:r>
          </a:p>
        </p:txBody>
      </p:sp>
      <p:sp>
        <p:nvSpPr>
          <p:cNvPr id="16" name="Rectangles 15"/>
          <p:cNvSpPr/>
          <p:nvPr/>
        </p:nvSpPr>
        <p:spPr>
          <a:xfrm>
            <a:off x="6570345" y="284988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7" name="Text Box 16"/>
          <p:cNvSpPr txBox="1"/>
          <p:nvPr/>
        </p:nvSpPr>
        <p:spPr>
          <a:xfrm>
            <a:off x="6637655" y="2874010"/>
            <a:ext cx="1372870"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Graph </a:t>
            </a:r>
          </a:p>
          <a:p>
            <a:r>
              <a:rPr lang="en-US" sz="2000" b="1">
                <a:latin typeface="Times New Roman" panose="02020603050405020304" pitchFamily="18" charset="0"/>
                <a:cs typeface="Times New Roman" panose="02020603050405020304" pitchFamily="18" charset="0"/>
              </a:rPr>
              <a:t>Generator</a:t>
            </a:r>
          </a:p>
        </p:txBody>
      </p:sp>
      <p:cxnSp>
        <p:nvCxnSpPr>
          <p:cNvPr id="19" name="Straight Arrow Connector 18"/>
          <p:cNvCxnSpPr/>
          <p:nvPr/>
        </p:nvCxnSpPr>
        <p:spPr>
          <a:xfrm flipV="1">
            <a:off x="5735320" y="157734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Straight Arrow Connector 19"/>
          <p:cNvCxnSpPr/>
          <p:nvPr/>
        </p:nvCxnSpPr>
        <p:spPr>
          <a:xfrm flipH="1">
            <a:off x="7314565" y="1993265"/>
            <a:ext cx="5715" cy="758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p:nvPr/>
        </p:nvCxnSpPr>
        <p:spPr>
          <a:xfrm flipH="1">
            <a:off x="7315835" y="3756025"/>
            <a:ext cx="5715" cy="758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Rectangles 22"/>
          <p:cNvSpPr/>
          <p:nvPr/>
        </p:nvSpPr>
        <p:spPr>
          <a:xfrm>
            <a:off x="6616065" y="459232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4" name="Text Box 23"/>
          <p:cNvSpPr txBox="1"/>
          <p:nvPr/>
        </p:nvSpPr>
        <p:spPr>
          <a:xfrm>
            <a:off x="6655435" y="4632960"/>
            <a:ext cx="4064000"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Graph </a:t>
            </a:r>
          </a:p>
          <a:p>
            <a:r>
              <a:rPr lang="en-US" sz="2000" b="1">
                <a:latin typeface="Times New Roman" panose="02020603050405020304" pitchFamily="18" charset="0"/>
                <a:cs typeface="Times New Roman" panose="02020603050405020304" pitchFamily="18" charset="0"/>
              </a:rPr>
              <a:t>Comparison</a:t>
            </a:r>
          </a:p>
        </p:txBody>
      </p:sp>
      <p:cxnSp>
        <p:nvCxnSpPr>
          <p:cNvPr id="25" name="Straight Arrow Connector 24"/>
          <p:cNvCxnSpPr/>
          <p:nvPr/>
        </p:nvCxnSpPr>
        <p:spPr>
          <a:xfrm flipV="1">
            <a:off x="8285480" y="498094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6" name="Rectangles 25"/>
          <p:cNvSpPr/>
          <p:nvPr/>
        </p:nvSpPr>
        <p:spPr>
          <a:xfrm>
            <a:off x="9237980" y="459232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7" name="Text Box 26"/>
          <p:cNvSpPr txBox="1"/>
          <p:nvPr/>
        </p:nvSpPr>
        <p:spPr>
          <a:xfrm>
            <a:off x="9452610" y="4629150"/>
            <a:ext cx="1136015"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Graph </a:t>
            </a:r>
          </a:p>
          <a:p>
            <a:r>
              <a:rPr lang="en-US" sz="2000" b="1">
                <a:latin typeface="Times New Roman" panose="02020603050405020304" pitchFamily="18" charset="0"/>
                <a:cs typeface="Times New Roman" panose="02020603050405020304" pitchFamily="18" charset="0"/>
              </a:rPr>
              <a:t>Analysis</a:t>
            </a:r>
          </a:p>
        </p:txBody>
      </p:sp>
      <p:sp>
        <p:nvSpPr>
          <p:cNvPr id="28" name="Rectangles 27"/>
          <p:cNvSpPr/>
          <p:nvPr/>
        </p:nvSpPr>
        <p:spPr>
          <a:xfrm>
            <a:off x="6582410" y="1156335"/>
            <a:ext cx="1513205"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Rectangles 28"/>
          <p:cNvSpPr/>
          <p:nvPr/>
        </p:nvSpPr>
        <p:spPr>
          <a:xfrm>
            <a:off x="1805305" y="1187450"/>
            <a:ext cx="1437640"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956" y="180068"/>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26" name="Rectangles 25"/>
          <p:cNvSpPr/>
          <p:nvPr/>
        </p:nvSpPr>
        <p:spPr>
          <a:xfrm>
            <a:off x="3649980" y="137350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 name="Text Box 2"/>
          <p:cNvSpPr txBox="1"/>
          <p:nvPr/>
        </p:nvSpPr>
        <p:spPr>
          <a:xfrm>
            <a:off x="3742055" y="1555750"/>
            <a:ext cx="4064000"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Input Data</a:t>
            </a:r>
          </a:p>
        </p:txBody>
      </p:sp>
      <p:cxnSp>
        <p:nvCxnSpPr>
          <p:cNvPr id="10" name="Straight Arrow Connector 9"/>
          <p:cNvCxnSpPr/>
          <p:nvPr/>
        </p:nvCxnSpPr>
        <p:spPr>
          <a:xfrm flipV="1">
            <a:off x="5302885" y="173990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Rectangles 5"/>
          <p:cNvSpPr/>
          <p:nvPr/>
        </p:nvSpPr>
        <p:spPr>
          <a:xfrm>
            <a:off x="6353810" y="137350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7" name="Text Box 6"/>
          <p:cNvSpPr txBox="1"/>
          <p:nvPr/>
        </p:nvSpPr>
        <p:spPr>
          <a:xfrm>
            <a:off x="6461760" y="1424940"/>
            <a:ext cx="1343660"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Data Set</a:t>
            </a:r>
          </a:p>
          <a:p>
            <a:r>
              <a:rPr lang="en-US" sz="2000" b="1">
                <a:latin typeface="Times New Roman" panose="02020603050405020304" pitchFamily="18" charset="0"/>
                <a:cs typeface="Times New Roman" panose="02020603050405020304" pitchFamily="18" charset="0"/>
              </a:rPr>
              <a:t>Operation</a:t>
            </a:r>
          </a:p>
        </p:txBody>
      </p:sp>
      <p:cxnSp>
        <p:nvCxnSpPr>
          <p:cNvPr id="8" name="Straight Arrow Connector 7"/>
          <p:cNvCxnSpPr/>
          <p:nvPr/>
        </p:nvCxnSpPr>
        <p:spPr>
          <a:xfrm>
            <a:off x="7128510" y="2286635"/>
            <a:ext cx="7620" cy="752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Rectangles 8"/>
          <p:cNvSpPr/>
          <p:nvPr/>
        </p:nvSpPr>
        <p:spPr>
          <a:xfrm>
            <a:off x="6353810" y="315468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Text Box 10"/>
          <p:cNvSpPr txBox="1"/>
          <p:nvPr/>
        </p:nvSpPr>
        <p:spPr>
          <a:xfrm>
            <a:off x="6441440" y="3216275"/>
            <a:ext cx="1266825" cy="706755"/>
          </a:xfrm>
          <a:prstGeom prst="rect">
            <a:avLst/>
          </a:prstGeom>
          <a:noFill/>
        </p:spPr>
        <p:txBody>
          <a:bodyPr wrap="square" rtlCol="0">
            <a:spAutoFit/>
          </a:bodyPr>
          <a:lstStyle/>
          <a:p>
            <a:pPr algn="ctr"/>
            <a:r>
              <a:rPr lang="en-US" sz="2000" b="1">
                <a:latin typeface="Times New Roman" panose="02020603050405020304" pitchFamily="18" charset="0"/>
                <a:cs typeface="Times New Roman" panose="02020603050405020304" pitchFamily="18" charset="0"/>
              </a:rPr>
              <a:t>Data </a:t>
            </a:r>
          </a:p>
          <a:p>
            <a:pPr algn="ctr"/>
            <a:r>
              <a:rPr lang="en-US" sz="2000" b="1">
                <a:latin typeface="Times New Roman" panose="02020603050405020304" pitchFamily="18" charset="0"/>
                <a:cs typeface="Times New Roman" panose="02020603050405020304" pitchFamily="18" charset="0"/>
              </a:rPr>
              <a:t>Graph</a:t>
            </a:r>
          </a:p>
        </p:txBody>
      </p:sp>
      <p:cxnSp>
        <p:nvCxnSpPr>
          <p:cNvPr id="12" name="Straight Arrow Connector 11"/>
          <p:cNvCxnSpPr/>
          <p:nvPr/>
        </p:nvCxnSpPr>
        <p:spPr>
          <a:xfrm>
            <a:off x="7120890" y="4100195"/>
            <a:ext cx="7620" cy="752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Rectangles 12"/>
          <p:cNvSpPr/>
          <p:nvPr/>
        </p:nvSpPr>
        <p:spPr>
          <a:xfrm>
            <a:off x="6353810" y="497522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4" name="Text Box 13"/>
          <p:cNvSpPr txBox="1"/>
          <p:nvPr/>
        </p:nvSpPr>
        <p:spPr>
          <a:xfrm>
            <a:off x="6577965" y="5013960"/>
            <a:ext cx="4064000" cy="706755"/>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Data</a:t>
            </a:r>
          </a:p>
          <a:p>
            <a:r>
              <a:rPr lang="en-US" sz="2000" b="1">
                <a:latin typeface="Times New Roman" panose="02020603050405020304" pitchFamily="18" charset="0"/>
                <a:cs typeface="Times New Roman" panose="02020603050405020304" pitchFamily="18" charset="0"/>
              </a:rPr>
              <a:t>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97806"/>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692049"/>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Processor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Intel Core i5 or i7, or AMD </a:t>
            </a: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Memory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RAM with 8 GB</a:t>
            </a: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Storage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SSD with 256 GB</a:t>
            </a: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Graphics Card - AMD</a:t>
            </a: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Display </a:t>
            </a: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Internet Connection</a:t>
            </a:r>
          </a:p>
          <a:p>
            <a:pPr lvl="0" algn="l" rtl="0">
              <a:lnSpc>
                <a:spcPct val="90000"/>
              </a:lnSpc>
              <a:spcBef>
                <a:spcPts val="1000"/>
              </a:spcBef>
              <a:spcAft>
                <a:spcPts val="0"/>
              </a:spcAft>
              <a:buClr>
                <a:srgbClr val="FF0000"/>
              </a:buClr>
              <a:buSzPts val="2800"/>
            </a:pP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10891" y="2671762"/>
            <a:ext cx="5183188" cy="3684588"/>
          </a:xfrm>
        </p:spPr>
        <p:txBody>
          <a:bodyPr>
            <a:normAutofit/>
          </a:bodyPr>
          <a:lstStyle/>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Programming Languages - Python</a:t>
            </a:r>
          </a:p>
          <a:p>
            <a:pPr>
              <a:buClr>
                <a:srgbClr val="FF0000"/>
              </a:buClr>
            </a:pPr>
            <a:r>
              <a:rPr lang="en-US" sz="2400" dirty="0">
                <a:latin typeface="Times New Roman" panose="02020603050405020304" pitchFamily="18" charset="0"/>
                <a:cs typeface="Times New Roman" panose="02020603050405020304" pitchFamily="18" charset="0"/>
              </a:rPr>
              <a:t>Data Visualization Libraries - Seaborn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Web Framework - Django</a:t>
            </a:r>
          </a:p>
          <a:p>
            <a:pPr>
              <a:buClr>
                <a:srgbClr val="FF0000"/>
              </a:buClr>
            </a:pPr>
            <a:r>
              <a:rPr lang="en-US" sz="2400" dirty="0">
                <a:latin typeface="Times New Roman" panose="02020603050405020304" pitchFamily="18" charset="0"/>
                <a:cs typeface="Times New Roman" panose="02020603050405020304" pitchFamily="18" charset="0"/>
              </a:rPr>
              <a:t>Database Management - </a:t>
            </a:r>
            <a:r>
              <a:rPr lang="en-US" sz="2400" dirty="0" err="1">
                <a:latin typeface="Times New Roman" panose="02020603050405020304" pitchFamily="18" charset="0"/>
                <a:cs typeface="Times New Roman" panose="02020603050405020304" pitchFamily="18" charset="0"/>
              </a:rPr>
              <a:t>Mysql</a:t>
            </a:r>
            <a:endParaRPr lang="en-US" sz="2400" dirty="0">
              <a:latin typeface="Times New Roman" panose="02020603050405020304" pitchFamily="18" charset="0"/>
              <a:cs typeface="Times New Roman" panose="02020603050405020304" pitchFamily="18" charset="0"/>
            </a:endParaRPr>
          </a:p>
          <a:p>
            <a:pPr>
              <a:buClr>
                <a:srgbClr val="FF0000"/>
              </a:buClr>
            </a:pPr>
            <a:r>
              <a:rPr lang="en-US" sz="2400" dirty="0">
                <a:latin typeface="Times New Roman" panose="02020603050405020304" pitchFamily="18" charset="0"/>
                <a:cs typeface="Times New Roman" panose="02020603050405020304" pitchFamily="18" charset="0"/>
              </a:rPr>
              <a:t>Operating System - Windows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Integration Tools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 Learning Libraries - TensorFlow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464570"/>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a:bodyPr>
          <a:lstStyle/>
          <a:p>
            <a:pPr>
              <a:buClr>
                <a:srgbClr val="FF0000"/>
              </a:buClr>
            </a:pPr>
            <a:r>
              <a:rPr lang="en-US" sz="2400" dirty="0">
                <a:latin typeface="Times New Roman" panose="02020603050405020304" pitchFamily="18" charset="0"/>
                <a:cs typeface="Times New Roman" panose="02020603050405020304" pitchFamily="18" charset="0"/>
              </a:rPr>
              <a:t>Data Collection &amp; Integration</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Analysis</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Graph Generator </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Dashboard Development</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Export &amp; Reporting</a:t>
            </a:r>
          </a:p>
          <a:p>
            <a:pPr>
              <a:buClr>
                <a:srgbClr val="FF0000"/>
              </a:buClr>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995</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seralathan s</cp:lastModifiedBy>
  <cp:revision>17</cp:revision>
  <dcterms:created xsi:type="dcterms:W3CDTF">2024-12-05T15:06:00Z</dcterms:created>
  <dcterms:modified xsi:type="dcterms:W3CDTF">2024-12-06T14:41:53Z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674788D99B2541DF8DC3A6483BE45F72_12</vt:lpwstr>
  </property>
  <property fmtid="{D5CDD505-2E9C-101B-9397-08002B2CF9AE}" pid="3" name="KSOProductBuildVer">
    <vt:lpwstr>1033-12.2.0.19307</vt:lpwstr>
  </property>
</Properties>
</file>