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4" r:id="rId3"/>
    <p:sldId id="258" r:id="rId4"/>
    <p:sldId id="271" r:id="rId5"/>
    <p:sldId id="259" r:id="rId6"/>
    <p:sldId id="274" r:id="rId7"/>
    <p:sldId id="273" r:id="rId8"/>
    <p:sldId id="282" r:id="rId9"/>
    <p:sldId id="263" r:id="rId10"/>
    <p:sldId id="283" r:id="rId11"/>
    <p:sldId id="267" r:id="rId12"/>
    <p:sldId id="284" r:id="rId13"/>
    <p:sldId id="270" r:id="rId14"/>
    <p:sldId id="265" r:id="rId15"/>
    <p:sldId id="285" r:id="rId16"/>
    <p:sldId id="286" r:id="rId17"/>
    <p:sldId id="261" r:id="rId18"/>
    <p:sldId id="262" r:id="rId19"/>
    <p:sldId id="287" r:id="rId20"/>
    <p:sldId id="288" r:id="rId21"/>
    <p:sldId id="275" r:id="rId22"/>
    <p:sldId id="291" r:id="rId23"/>
    <p:sldId id="276" r:id="rId24"/>
    <p:sldId id="289" r:id="rId25"/>
    <p:sldId id="278" r:id="rId26"/>
    <p:sldId id="277" r:id="rId27"/>
    <p:sldId id="290"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63922"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E3F3C-F53A-4842-B9E6-7F7A5071A6AC}"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278AE-1C55-4E69-B5BB-DF5FB1227BBA}" type="slidenum">
              <a:rPr lang="en-US" smtClean="0"/>
              <a:t>‹#›</a:t>
            </a:fld>
            <a:endParaRPr lang="en-US"/>
          </a:p>
        </p:txBody>
      </p:sp>
    </p:spTree>
    <p:extLst>
      <p:ext uri="{BB962C8B-B14F-4D97-AF65-F5344CB8AC3E}">
        <p14:creationId xmlns:p14="http://schemas.microsoft.com/office/powerpoint/2010/main" val="8620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2278AE-1C55-4E69-B5BB-DF5FB1227BBA}" type="slidenum">
              <a:rPr lang="en-US" smtClean="0"/>
              <a:t>5</a:t>
            </a:fld>
            <a:endParaRPr lang="en-US"/>
          </a:p>
        </p:txBody>
      </p:sp>
    </p:spTree>
    <p:extLst>
      <p:ext uri="{BB962C8B-B14F-4D97-AF65-F5344CB8AC3E}">
        <p14:creationId xmlns:p14="http://schemas.microsoft.com/office/powerpoint/2010/main" val="237695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utilizes a pre-trained transformer model (</a:t>
            </a:r>
            <a:r>
              <a:rPr lang="en-US" dirty="0" err="1"/>
              <a:t>CAUKiel</a:t>
            </a:r>
            <a:r>
              <a:rPr lang="en-US" dirty="0"/>
              <a:t>/</a:t>
            </a:r>
            <a:r>
              <a:rPr lang="en-US" dirty="0" err="1"/>
              <a:t>JavaBERT</a:t>
            </a:r>
            <a:r>
              <a:rPr lang="en-US" dirty="0"/>
              <a:t>) for feature extraction. This model has been trained on a massive dataset of Java code and can capture essential features from the code structure and syntax. These features are then used by the vulnerability classifier (a neural network with a linear layer on top) to predict the vulnerability labels.</a:t>
            </a:r>
          </a:p>
        </p:txBody>
      </p:sp>
      <p:sp>
        <p:nvSpPr>
          <p:cNvPr id="4" name="Slide Number Placeholder 3"/>
          <p:cNvSpPr>
            <a:spLocks noGrp="1"/>
          </p:cNvSpPr>
          <p:nvPr>
            <p:ph type="sldNum" sz="quarter" idx="5"/>
          </p:nvPr>
        </p:nvSpPr>
        <p:spPr/>
        <p:txBody>
          <a:bodyPr/>
          <a:lstStyle/>
          <a:p>
            <a:fld id="{212278AE-1C55-4E69-B5BB-DF5FB1227BBA}" type="slidenum">
              <a:rPr lang="en-US" smtClean="0"/>
              <a:t>9</a:t>
            </a:fld>
            <a:endParaRPr lang="en-US"/>
          </a:p>
        </p:txBody>
      </p:sp>
    </p:spTree>
    <p:extLst>
      <p:ext uri="{BB962C8B-B14F-4D97-AF65-F5344CB8AC3E}">
        <p14:creationId xmlns:p14="http://schemas.microsoft.com/office/powerpoint/2010/main" val="246599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Pre-trained </a:t>
            </a:r>
            <a:r>
              <a:rPr lang="en-US" b="1" dirty="0" err="1"/>
              <a:t>JavaBERT</a:t>
            </a:r>
            <a:r>
              <a:rPr lang="en-US" b="1" dirty="0"/>
              <a:t> Model (</a:t>
            </a:r>
            <a:r>
              <a:rPr lang="en-US" b="1" dirty="0" err="1"/>
              <a:t>CAUKiel</a:t>
            </a:r>
            <a:r>
              <a:rPr lang="en-US" b="1" dirty="0"/>
              <a:t>/</a:t>
            </a:r>
            <a:r>
              <a:rPr lang="en-US" b="1" dirty="0" err="1"/>
              <a:t>JavaBERT</a:t>
            </a:r>
            <a:r>
              <a:rPr lang="en-US" b="1" dirty="0"/>
              <a:t>):</a:t>
            </a:r>
            <a:endParaRPr lang="en-US" dirty="0"/>
          </a:p>
          <a:p>
            <a:pPr>
              <a:buFont typeface="Arial" panose="020B0604020202020204" pitchFamily="34" charset="0"/>
              <a:buChar char="•"/>
            </a:pPr>
            <a:r>
              <a:rPr lang="en-US" dirty="0"/>
              <a:t>This model acts as a feature extractor.</a:t>
            </a:r>
          </a:p>
          <a:p>
            <a:pPr>
              <a:buFont typeface="Arial" panose="020B0604020202020204" pitchFamily="34" charset="0"/>
              <a:buChar char="•"/>
            </a:pPr>
            <a:r>
              <a:rPr lang="en-US" dirty="0"/>
              <a:t>It has been trained on a massive dataset of Java code and learns general representations of code elements like functions, variables, and control flow structures.</a:t>
            </a:r>
          </a:p>
          <a:p>
            <a:pPr>
              <a:buFont typeface="Arial" panose="020B0604020202020204" pitchFamily="34" charset="0"/>
              <a:buChar char="•"/>
            </a:pPr>
            <a:r>
              <a:rPr lang="en-US" dirty="0"/>
              <a:t>When fed a Java code snippet, </a:t>
            </a:r>
            <a:r>
              <a:rPr lang="en-US" dirty="0" err="1"/>
              <a:t>JavaBERT</a:t>
            </a:r>
            <a:r>
              <a:rPr lang="en-US" dirty="0"/>
              <a:t> outputs a vector representing the essential features of the code relevant to vulnerability prediction.</a:t>
            </a:r>
          </a:p>
          <a:p>
            <a:r>
              <a:rPr lang="en-US" b="1" dirty="0"/>
              <a:t>2. Multi-Layer Perceptron (MLP):</a:t>
            </a:r>
            <a:endParaRPr lang="en-US" dirty="0"/>
          </a:p>
          <a:p>
            <a:pPr>
              <a:buFont typeface="Arial" panose="020B0604020202020204" pitchFamily="34" charset="0"/>
              <a:buChar char="•"/>
            </a:pPr>
            <a:r>
              <a:rPr lang="en-US" dirty="0"/>
              <a:t>This is a neural network architecture with multiple hidden layers of interconnected nodes.</a:t>
            </a:r>
          </a:p>
          <a:p>
            <a:pPr>
              <a:buFont typeface="Arial" panose="020B0604020202020204" pitchFamily="34" charset="0"/>
              <a:buChar char="•"/>
            </a:pPr>
            <a:r>
              <a:rPr lang="en-US" dirty="0"/>
              <a:t>The output vector from </a:t>
            </a:r>
            <a:r>
              <a:rPr lang="en-US" dirty="0" err="1"/>
              <a:t>JavaBERT</a:t>
            </a:r>
            <a:r>
              <a:rPr lang="en-US" dirty="0"/>
              <a:t> is fed into the first hidden layer of the MLP.</a:t>
            </a:r>
          </a:p>
          <a:p>
            <a:pPr>
              <a:buFont typeface="Arial" panose="020B0604020202020204" pitchFamily="34" charset="0"/>
              <a:buChar char="•"/>
            </a:pPr>
            <a:r>
              <a:rPr lang="en-US" dirty="0"/>
              <a:t>Each hidden layer applies a non-linear activation function (like </a:t>
            </a:r>
            <a:r>
              <a:rPr lang="en-US" dirty="0" err="1"/>
              <a:t>ReLU</a:t>
            </a:r>
            <a:r>
              <a:rPr lang="en-US" dirty="0"/>
              <a:t>) to transform the data and learn complex relationships between the features.</a:t>
            </a:r>
          </a:p>
          <a:p>
            <a:pPr>
              <a:buFont typeface="Arial" panose="020B0604020202020204" pitchFamily="34" charset="0"/>
              <a:buChar char="•"/>
            </a:pPr>
            <a:r>
              <a:rPr lang="en-US" dirty="0"/>
              <a:t>The final layer of the MLP has a number of neurons equal to the number of vulnerability classes the model predicts.</a:t>
            </a:r>
          </a:p>
          <a:p>
            <a:r>
              <a:rPr lang="en-US" b="1" dirty="0"/>
              <a:t>3. Dropout Layer:</a:t>
            </a:r>
            <a:endParaRPr lang="en-US" dirty="0"/>
          </a:p>
          <a:p>
            <a:pPr>
              <a:buFont typeface="Arial" panose="020B0604020202020204" pitchFamily="34" charset="0"/>
              <a:buChar char="•"/>
            </a:pPr>
            <a:r>
              <a:rPr lang="en-US" dirty="0"/>
              <a:t>A dropout layer might be included between hidden layers to prevent overfitting during training.</a:t>
            </a:r>
          </a:p>
          <a:p>
            <a:pPr>
              <a:buFont typeface="Arial" panose="020B0604020202020204" pitchFamily="34" charset="0"/>
              <a:buChar char="•"/>
            </a:pPr>
            <a:r>
              <a:rPr lang="en-US" dirty="0"/>
              <a:t>Dropout randomly drops a certain percentage of activations in a layer, forcing the model to learn more robust features and reduce reliance on specific neurons.</a:t>
            </a:r>
          </a:p>
          <a:p>
            <a:r>
              <a:rPr lang="en-US" b="1" dirty="0"/>
              <a:t>4. Output Layer:</a:t>
            </a:r>
            <a:endParaRPr lang="en-US" dirty="0"/>
          </a:p>
          <a:p>
            <a:pPr>
              <a:buFont typeface="Arial" panose="020B0604020202020204" pitchFamily="34" charset="0"/>
              <a:buChar char="•"/>
            </a:pPr>
            <a:r>
              <a:rPr lang="en-US" dirty="0"/>
              <a:t>The output layer uses a sigmoid activation function to transform the final hidden layer's activations into probabilities between 0 and 1.</a:t>
            </a:r>
          </a:p>
          <a:p>
            <a:pPr>
              <a:buFont typeface="Arial" panose="020B0604020202020204" pitchFamily="34" charset="0"/>
              <a:buChar char="•"/>
            </a:pPr>
            <a:r>
              <a:rPr lang="en-US" dirty="0"/>
              <a:t>These probabilities represent the likelihood of the code snippet belonging to each of the predicted vulnerability classes.</a:t>
            </a:r>
          </a:p>
          <a:p>
            <a:r>
              <a:rPr lang="en-US" b="1" dirty="0"/>
              <a:t>Overall Model Functionality:</a:t>
            </a:r>
            <a:endParaRPr lang="en-US" dirty="0"/>
          </a:p>
          <a:p>
            <a:pPr>
              <a:buFont typeface="+mj-lt"/>
              <a:buAutoNum type="arabicPeriod"/>
            </a:pPr>
            <a:r>
              <a:rPr lang="en-US" dirty="0"/>
              <a:t>A code snippet is preprocessed (cleaned and tokenized).</a:t>
            </a:r>
          </a:p>
          <a:p>
            <a:pPr>
              <a:buFont typeface="+mj-lt"/>
              <a:buAutoNum type="arabicPeriod"/>
            </a:pPr>
            <a:r>
              <a:rPr lang="en-US" dirty="0"/>
              <a:t>The pre-trained </a:t>
            </a:r>
            <a:r>
              <a:rPr lang="en-US" dirty="0" err="1"/>
              <a:t>JavaBERT</a:t>
            </a:r>
            <a:r>
              <a:rPr lang="en-US" dirty="0"/>
              <a:t> model extracts features from the tokenized code.</a:t>
            </a:r>
          </a:p>
          <a:p>
            <a:pPr>
              <a:buFont typeface="+mj-lt"/>
              <a:buAutoNum type="arabicPeriod"/>
            </a:pPr>
            <a:r>
              <a:rPr lang="en-US" dirty="0"/>
              <a:t>The features are passed through the MLP layers, potentially with dropout applied.</a:t>
            </a:r>
          </a:p>
          <a:p>
            <a:pPr>
              <a:buFont typeface="+mj-lt"/>
              <a:buAutoNum type="arabicPeriod"/>
            </a:pPr>
            <a:r>
              <a:rPr lang="en-US" dirty="0"/>
              <a:t>The output layer generates probabilities for each vulnerability class.</a:t>
            </a:r>
          </a:p>
          <a:p>
            <a:pPr>
              <a:buFont typeface="+mj-lt"/>
              <a:buAutoNum type="arabicPeriod"/>
            </a:pPr>
            <a:r>
              <a:rPr lang="en-US" dirty="0"/>
              <a:t>A threshold (e.g., 0.5) is applied to the probabilities to classify the code snippet as vulnerable or not for each class (depending on the chosen classification strategy).</a:t>
            </a:r>
          </a:p>
          <a:p>
            <a:r>
              <a:rPr lang="en-US" b="1" dirty="0"/>
              <a:t>Key Points:</a:t>
            </a:r>
            <a:endParaRPr lang="en-US" dirty="0"/>
          </a:p>
          <a:p>
            <a:pPr>
              <a:buFont typeface="Arial" panose="020B0604020202020204" pitchFamily="34" charset="0"/>
              <a:buChar char="•"/>
            </a:pPr>
            <a:r>
              <a:rPr lang="en-US" dirty="0"/>
              <a:t>This architecture leverages the power of a pre-trained model for feature extraction and combines it with a neural network for vulnerability classification.</a:t>
            </a:r>
          </a:p>
          <a:p>
            <a:pPr>
              <a:buFont typeface="Arial" panose="020B0604020202020204" pitchFamily="34" charset="0"/>
              <a:buChar char="•"/>
            </a:pPr>
            <a:r>
              <a:rPr lang="en-US" dirty="0"/>
              <a:t>The specific number of hidden layers, neurons per layer, and dropout rate might be hyperparameters tuned during training to optimize performance.</a:t>
            </a:r>
          </a:p>
          <a:p>
            <a:pPr>
              <a:buFont typeface="Arial" panose="020B0604020202020204" pitchFamily="34" charset="0"/>
              <a:buChar char="•"/>
            </a:pPr>
            <a:r>
              <a:rPr lang="en-US" dirty="0"/>
              <a:t>The code utilizes a multi-label classification approach, meaning the model can predict multiple vulnerability classes for a single code snippet.</a:t>
            </a:r>
          </a:p>
          <a:p>
            <a:r>
              <a:rPr lang="en-US" b="1" dirty="0"/>
              <a:t>Note:</a:t>
            </a:r>
            <a:r>
              <a:rPr lang="en-US" dirty="0"/>
              <a:t> Without access to the complete code, especially the </a:t>
            </a:r>
            <a:r>
              <a:rPr lang="en-US" dirty="0" err="1"/>
              <a:t>vulnerabilityClassifier</a:t>
            </a:r>
            <a:r>
              <a:rPr lang="en-US" dirty="0"/>
              <a:t> class definition, this explanation is based on the provided information and common practices in vulnerability prediction using deep learning models.</a:t>
            </a:r>
          </a:p>
          <a:p>
            <a:endParaRPr lang="en-US" dirty="0"/>
          </a:p>
        </p:txBody>
      </p:sp>
      <p:sp>
        <p:nvSpPr>
          <p:cNvPr id="4" name="Slide Number Placeholder 3"/>
          <p:cNvSpPr>
            <a:spLocks noGrp="1"/>
          </p:cNvSpPr>
          <p:nvPr>
            <p:ph type="sldNum" sz="quarter" idx="5"/>
          </p:nvPr>
        </p:nvSpPr>
        <p:spPr/>
        <p:txBody>
          <a:bodyPr/>
          <a:lstStyle/>
          <a:p>
            <a:fld id="{212278AE-1C55-4E69-B5BB-DF5FB1227BBA}" type="slidenum">
              <a:rPr lang="en-US" smtClean="0"/>
              <a:t>14</a:t>
            </a:fld>
            <a:endParaRPr lang="en-US"/>
          </a:p>
        </p:txBody>
      </p:sp>
    </p:spTree>
    <p:extLst>
      <p:ext uri="{BB962C8B-B14F-4D97-AF65-F5344CB8AC3E}">
        <p14:creationId xmlns:p14="http://schemas.microsoft.com/office/powerpoint/2010/main" val="222836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raining Phase of the Vulnerability Classifier Model</a:t>
            </a:r>
          </a:p>
          <a:p>
            <a:r>
              <a:rPr lang="en-US" dirty="0"/>
              <a:t>The training phase involves using the prepared data to train the vulnerability classifier model. Here's a breakdown of the key steps:</a:t>
            </a:r>
          </a:p>
          <a:p>
            <a:r>
              <a:rPr lang="en-US" b="1" dirty="0"/>
              <a:t>1. Data Loading:</a:t>
            </a:r>
            <a:endParaRPr lang="en-US" dirty="0"/>
          </a:p>
          <a:p>
            <a:pPr>
              <a:buFont typeface="Arial" panose="020B0604020202020204" pitchFamily="34" charset="0"/>
              <a:buChar char="•"/>
            </a:pPr>
            <a:r>
              <a:rPr lang="en-US" dirty="0"/>
              <a:t>The preprocessed and formatted training data (code snippets, labels) are loaded into memory or accessed from a data loader.</a:t>
            </a:r>
          </a:p>
          <a:p>
            <a:r>
              <a:rPr lang="en-US" b="1" dirty="0"/>
              <a:t>2. Model Definition:</a:t>
            </a:r>
            <a:endParaRPr lang="en-US" dirty="0"/>
          </a:p>
          <a:p>
            <a:pPr>
              <a:buFont typeface="Arial" panose="020B0604020202020204" pitchFamily="34" charset="0"/>
              <a:buChar char="•"/>
            </a:pPr>
            <a:r>
              <a:rPr lang="en-US" dirty="0"/>
              <a:t>The </a:t>
            </a:r>
            <a:r>
              <a:rPr lang="en-US" dirty="0" err="1"/>
              <a:t>vulnerabilityClassifier</a:t>
            </a:r>
            <a:r>
              <a:rPr lang="en-US" dirty="0"/>
              <a:t> class likely defines the model architecture.</a:t>
            </a:r>
          </a:p>
          <a:p>
            <a:pPr>
              <a:buFont typeface="Arial" panose="020B0604020202020204" pitchFamily="34" charset="0"/>
              <a:buChar char="•"/>
            </a:pPr>
            <a:r>
              <a:rPr lang="en-US" dirty="0"/>
              <a:t>It specifies: </a:t>
            </a:r>
          </a:p>
          <a:p>
            <a:pPr marL="742950" lvl="1" indent="-285750">
              <a:buFont typeface="Arial" panose="020B0604020202020204" pitchFamily="34" charset="0"/>
              <a:buChar char="•"/>
            </a:pPr>
            <a:r>
              <a:rPr lang="en-US" dirty="0"/>
              <a:t>The pre-trained </a:t>
            </a:r>
            <a:r>
              <a:rPr lang="en-US" dirty="0" err="1"/>
              <a:t>JavaBERT</a:t>
            </a:r>
            <a:r>
              <a:rPr lang="en-US" dirty="0"/>
              <a:t> model (loaded using </a:t>
            </a:r>
            <a:r>
              <a:rPr lang="en-US" dirty="0" err="1"/>
              <a:t>transformers.AutoModel.from_pretrained</a:t>
            </a:r>
            <a:r>
              <a:rPr lang="en-US" dirty="0"/>
              <a:t>).</a:t>
            </a:r>
          </a:p>
          <a:p>
            <a:pPr marL="742950" lvl="1" indent="-285750">
              <a:buFont typeface="Arial" panose="020B0604020202020204" pitchFamily="34" charset="0"/>
              <a:buChar char="•"/>
            </a:pPr>
            <a:r>
              <a:rPr lang="en-US" dirty="0"/>
              <a:t>The number of hidden layers and neurons in the MLP.</a:t>
            </a:r>
          </a:p>
          <a:p>
            <a:pPr marL="742950" lvl="1" indent="-285750">
              <a:buFont typeface="Arial" panose="020B0604020202020204" pitchFamily="34" charset="0"/>
              <a:buChar char="•"/>
            </a:pPr>
            <a:r>
              <a:rPr lang="en-US" dirty="0"/>
              <a:t>Dropout layer configuration (probability for dropping activations).</a:t>
            </a:r>
          </a:p>
          <a:p>
            <a:pPr marL="742950" lvl="1" indent="-285750">
              <a:buFont typeface="Arial" panose="020B0604020202020204" pitchFamily="34" charset="0"/>
              <a:buChar char="•"/>
            </a:pPr>
            <a:r>
              <a:rPr lang="en-US" dirty="0"/>
              <a:t>Output layer with a sigmoid activation function.</a:t>
            </a:r>
          </a:p>
          <a:p>
            <a:r>
              <a:rPr lang="en-US" b="1" dirty="0"/>
              <a:t>3. Optimizer and Loss Function:</a:t>
            </a:r>
            <a:endParaRPr lang="en-US" dirty="0"/>
          </a:p>
          <a:p>
            <a:pPr>
              <a:buFont typeface="Arial" panose="020B0604020202020204" pitchFamily="34" charset="0"/>
              <a:buChar char="•"/>
            </a:pPr>
            <a:r>
              <a:rPr lang="en-US" dirty="0"/>
              <a:t>An optimizer (e.g., </a:t>
            </a:r>
            <a:r>
              <a:rPr lang="en-US" dirty="0" err="1"/>
              <a:t>AdamW</a:t>
            </a:r>
            <a:r>
              <a:rPr lang="en-US" dirty="0"/>
              <a:t>) is chosen to update the model's weights based on the calculated loss during training.</a:t>
            </a:r>
          </a:p>
          <a:p>
            <a:pPr>
              <a:buFont typeface="Arial" panose="020B0604020202020204" pitchFamily="34" charset="0"/>
              <a:buChar char="•"/>
            </a:pPr>
            <a:r>
              <a:rPr lang="en-US" dirty="0"/>
              <a:t>A loss function (e.g., binary cross-entropy for binary classification or multi-class cross-entropy for multi-label classification) is used to measure the difference between the model's predicted probabilities and the actual vulnerability labels.</a:t>
            </a:r>
          </a:p>
          <a:p>
            <a:r>
              <a:rPr lang="en-US" b="1" dirty="0"/>
              <a:t>4. Forward Pass:</a:t>
            </a:r>
            <a:endParaRPr lang="en-US" dirty="0"/>
          </a:p>
          <a:p>
            <a:pPr>
              <a:buFont typeface="Arial" panose="020B0604020202020204" pitchFamily="34" charset="0"/>
              <a:buChar char="•"/>
            </a:pPr>
            <a:r>
              <a:rPr lang="en-US" dirty="0"/>
              <a:t>A batch of training data (code snippets and labels) is fed into the model.</a:t>
            </a:r>
          </a:p>
          <a:p>
            <a:pPr>
              <a:buFont typeface="Arial" panose="020B0604020202020204" pitchFamily="34" charset="0"/>
              <a:buChar char="•"/>
            </a:pPr>
            <a:r>
              <a:rPr lang="en-US" dirty="0"/>
              <a:t>The </a:t>
            </a:r>
            <a:r>
              <a:rPr lang="en-US" dirty="0" err="1"/>
              <a:t>JavaBERT</a:t>
            </a:r>
            <a:r>
              <a:rPr lang="en-US" dirty="0"/>
              <a:t> model extracts features from the code.</a:t>
            </a:r>
          </a:p>
          <a:p>
            <a:pPr>
              <a:buFont typeface="Arial" panose="020B0604020202020204" pitchFamily="34" charset="0"/>
              <a:buChar char="•"/>
            </a:pPr>
            <a:r>
              <a:rPr lang="en-US" dirty="0"/>
              <a:t>The features are passed through the MLP layers.</a:t>
            </a:r>
          </a:p>
          <a:p>
            <a:pPr>
              <a:buFont typeface="Arial" panose="020B0604020202020204" pitchFamily="34" charset="0"/>
              <a:buChar char="•"/>
            </a:pPr>
            <a:r>
              <a:rPr lang="en-US" dirty="0"/>
              <a:t>The output layer generates probabilities for each vulnerability class.</a:t>
            </a:r>
          </a:p>
          <a:p>
            <a:r>
              <a:rPr lang="en-US" b="1" dirty="0"/>
              <a:t>5. Backward Pass and Optimization:</a:t>
            </a:r>
            <a:endParaRPr lang="en-US" dirty="0"/>
          </a:p>
          <a:p>
            <a:pPr>
              <a:buFont typeface="Arial" panose="020B0604020202020204" pitchFamily="34" charset="0"/>
              <a:buChar char="•"/>
            </a:pPr>
            <a:r>
              <a:rPr lang="en-US" dirty="0"/>
              <a:t>The loss function calculates the difference between the predicted probabilities and the actual labels.</a:t>
            </a:r>
          </a:p>
          <a:p>
            <a:pPr>
              <a:buFont typeface="Arial" panose="020B0604020202020204" pitchFamily="34" charset="0"/>
              <a:buChar char="•"/>
            </a:pPr>
            <a:r>
              <a:rPr lang="en-US" dirty="0"/>
              <a:t>The calculated loss is backpropagated through the network.</a:t>
            </a:r>
          </a:p>
          <a:p>
            <a:pPr>
              <a:buFont typeface="Arial" panose="020B0604020202020204" pitchFamily="34" charset="0"/>
              <a:buChar char="•"/>
            </a:pPr>
            <a:r>
              <a:rPr lang="en-US" dirty="0"/>
              <a:t>The optimizer uses the gradients to update the weights of the model in a direction that minimizes the loss.</a:t>
            </a:r>
          </a:p>
          <a:p>
            <a:r>
              <a:rPr lang="en-US" b="1" dirty="0"/>
              <a:t>6. Epochs and Evaluation:</a:t>
            </a:r>
            <a:endParaRPr lang="en-US" dirty="0"/>
          </a:p>
          <a:p>
            <a:pPr>
              <a:buFont typeface="Arial" panose="020B0604020202020204" pitchFamily="34" charset="0"/>
              <a:buChar char="•"/>
            </a:pPr>
            <a:r>
              <a:rPr lang="en-US" dirty="0"/>
              <a:t>The training process iterates over the entire dataset multiple times (epochs).</a:t>
            </a:r>
          </a:p>
          <a:p>
            <a:pPr>
              <a:buFont typeface="Arial" panose="020B0604020202020204" pitchFamily="34" charset="0"/>
              <a:buChar char="•"/>
            </a:pPr>
            <a:r>
              <a:rPr lang="en-US" dirty="0"/>
              <a:t>After each epoch, the model might be evaluated on a validation set to monitor its performance and prevent overfitting.</a:t>
            </a:r>
          </a:p>
          <a:p>
            <a:pPr>
              <a:buFont typeface="Arial" panose="020B0604020202020204" pitchFamily="34" charset="0"/>
              <a:buChar char="•"/>
            </a:pPr>
            <a:r>
              <a:rPr lang="en-US" dirty="0"/>
              <a:t>Overfitting occurs when the model memorizes the training data and performs poorly on unseen data.</a:t>
            </a:r>
          </a:p>
          <a:p>
            <a:r>
              <a:rPr lang="en-US" b="1" dirty="0"/>
              <a:t>7. Saving the Model:</a:t>
            </a:r>
            <a:endParaRPr lang="en-US" dirty="0"/>
          </a:p>
          <a:p>
            <a:pPr>
              <a:buFont typeface="Arial" panose="020B0604020202020204" pitchFamily="34" charset="0"/>
              <a:buChar char="•"/>
            </a:pPr>
            <a:r>
              <a:rPr lang="en-US" dirty="0"/>
              <a:t>Once training is complete, the model's state dictionary containing the trained weights and biases is saved for later use (prediction or further training).</a:t>
            </a:r>
          </a:p>
          <a:p>
            <a:r>
              <a:rPr lang="en-US" b="1" dirty="0"/>
              <a:t>Model Prediction</a:t>
            </a:r>
          </a:p>
          <a:p>
            <a:r>
              <a:rPr lang="en-US" dirty="0"/>
              <a:t>The trained model can be used to predict vulnerabilities in new, unseen Java code snippets:</a:t>
            </a:r>
          </a:p>
          <a:p>
            <a:r>
              <a:rPr lang="en-US" b="1" dirty="0"/>
              <a:t>1. Preprocessing New Code:</a:t>
            </a:r>
            <a:endParaRPr lang="en-US" dirty="0"/>
          </a:p>
          <a:p>
            <a:pPr>
              <a:buFont typeface="Arial" panose="020B0604020202020204" pitchFamily="34" charset="0"/>
              <a:buChar char="•"/>
            </a:pPr>
            <a:r>
              <a:rPr lang="en-US" dirty="0"/>
              <a:t>The new code snippet is preprocessed similarly to the training data (cleaning and tokenization).</a:t>
            </a:r>
          </a:p>
          <a:p>
            <a:r>
              <a:rPr lang="en-US" b="1" dirty="0"/>
              <a:t>2. Forward Pass:</a:t>
            </a:r>
            <a:endParaRPr lang="en-US" dirty="0"/>
          </a:p>
          <a:p>
            <a:pPr>
              <a:buFont typeface="Arial" panose="020B0604020202020204" pitchFamily="34" charset="0"/>
              <a:buChar char="•"/>
            </a:pPr>
            <a:r>
              <a:rPr lang="en-US" dirty="0"/>
              <a:t>The preprocessed code is fed into the trained model.</a:t>
            </a:r>
          </a:p>
          <a:p>
            <a:pPr>
              <a:buFont typeface="Arial" panose="020B0604020202020204" pitchFamily="34" charset="0"/>
              <a:buChar char="•"/>
            </a:pPr>
            <a:r>
              <a:rPr lang="en-US" dirty="0" err="1"/>
              <a:t>JavaBERT</a:t>
            </a:r>
            <a:r>
              <a:rPr lang="en-US" dirty="0"/>
              <a:t> extracts features.</a:t>
            </a:r>
          </a:p>
          <a:p>
            <a:pPr>
              <a:buFont typeface="Arial" panose="020B0604020202020204" pitchFamily="34" charset="0"/>
              <a:buChar char="•"/>
            </a:pPr>
            <a:r>
              <a:rPr lang="en-US" dirty="0"/>
              <a:t>The features are passed through the MLP layers.</a:t>
            </a:r>
          </a:p>
          <a:p>
            <a:pPr>
              <a:buFont typeface="Arial" panose="020B0604020202020204" pitchFamily="34" charset="0"/>
              <a:buChar char="•"/>
            </a:pPr>
            <a:r>
              <a:rPr lang="en-US" dirty="0"/>
              <a:t>The output layer generates probabilities for each vulnerability class.</a:t>
            </a:r>
          </a:p>
          <a:p>
            <a:r>
              <a:rPr lang="en-US" b="1" dirty="0"/>
              <a:t>3. Classification (Thresholding):</a:t>
            </a:r>
            <a:endParaRPr lang="en-US" dirty="0"/>
          </a:p>
          <a:p>
            <a:pPr>
              <a:buFont typeface="Arial" panose="020B0604020202020204" pitchFamily="34" charset="0"/>
              <a:buChar char="•"/>
            </a:pPr>
            <a:r>
              <a:rPr lang="en-US" dirty="0"/>
              <a:t>Depending on the chosen classification strategy: </a:t>
            </a:r>
          </a:p>
          <a:p>
            <a:pPr marL="742950" lvl="1" indent="-285750">
              <a:buFont typeface="Arial" panose="020B0604020202020204" pitchFamily="34" charset="0"/>
              <a:buChar char="•"/>
            </a:pPr>
            <a:r>
              <a:rPr lang="en-US" dirty="0"/>
              <a:t>For binary classification (vulnerable vs. non-vulnerable), a threshold (e.g., 0.5) is applied to the predicted probability. Values above the threshold are classified as vulnerable.</a:t>
            </a:r>
          </a:p>
          <a:p>
            <a:pPr marL="742950" lvl="1" indent="-285750">
              <a:buFont typeface="Arial" panose="020B0604020202020204" pitchFamily="34" charset="0"/>
              <a:buChar char="•"/>
            </a:pPr>
            <a:r>
              <a:rPr lang="en-US" dirty="0"/>
              <a:t>For multi-label classification, a threshold might be applied to each class probability independently, or a more sophisticated approach like selecting the top-k most likely vulnerabilities might be used.</a:t>
            </a:r>
          </a:p>
          <a:p>
            <a:r>
              <a:rPr lang="en-US" b="1" dirty="0"/>
              <a:t>4. Output:</a:t>
            </a:r>
            <a:endParaRPr lang="en-US" dirty="0"/>
          </a:p>
          <a:p>
            <a:pPr>
              <a:buFont typeface="Arial" panose="020B0604020202020204" pitchFamily="34" charset="0"/>
              <a:buChar char="•"/>
            </a:pPr>
            <a:r>
              <a:rPr lang="en-US" dirty="0"/>
              <a:t>The model outputs the predicted vulnerability class(es) or a list of probabilities for each class, depending on the configuration.</a:t>
            </a:r>
          </a:p>
          <a:p>
            <a:r>
              <a:rPr lang="en-US" b="1" dirty="0"/>
              <a:t>Overall, the training phase involves iteratively refining the model's weights to learn from the labeled data. The trained model can then be used to predict vulnerabilities in new code based on the patterns it has learned from the training data.</a:t>
            </a:r>
            <a:endParaRPr lang="en-US" dirty="0"/>
          </a:p>
          <a:p>
            <a:endParaRPr lang="en-US" dirty="0"/>
          </a:p>
        </p:txBody>
      </p:sp>
      <p:sp>
        <p:nvSpPr>
          <p:cNvPr id="4" name="Slide Number Placeholder 3"/>
          <p:cNvSpPr>
            <a:spLocks noGrp="1"/>
          </p:cNvSpPr>
          <p:nvPr>
            <p:ph type="sldNum" sz="quarter" idx="5"/>
          </p:nvPr>
        </p:nvSpPr>
        <p:spPr/>
        <p:txBody>
          <a:bodyPr/>
          <a:lstStyle/>
          <a:p>
            <a:fld id="{212278AE-1C55-4E69-B5BB-DF5FB1227BBA}" type="slidenum">
              <a:rPr lang="en-US" smtClean="0"/>
              <a:t>16</a:t>
            </a:fld>
            <a:endParaRPr lang="en-US"/>
          </a:p>
        </p:txBody>
      </p:sp>
    </p:spTree>
    <p:extLst>
      <p:ext uri="{BB962C8B-B14F-4D97-AF65-F5344CB8AC3E}">
        <p14:creationId xmlns:p14="http://schemas.microsoft.com/office/powerpoint/2010/main" val="6475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script utilizes pre-trained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CAUKiel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JavaBERT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transformer model trained for understanding Java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multi-label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binarizer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mlb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model maps vulnerability labels to binary vectors for efficient prediction.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code is chunked and processed in batches to handle sequences exceeding a maximum length.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sigmoid function is applied to the model's output to convert it into probabilities between 0 and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threshold of 0.5 is used for filtering the predicted vulnerabilities (probabilities above 0.5 are considered vulnerabilities).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2278AE-1C55-4E69-B5BB-DF5FB1227BBA}" type="slidenum">
              <a:rPr lang="en-US" smtClean="0"/>
              <a:t>21</a:t>
            </a:fld>
            <a:endParaRPr lang="en-US"/>
          </a:p>
        </p:txBody>
      </p:sp>
    </p:spTree>
    <p:extLst>
      <p:ext uri="{BB962C8B-B14F-4D97-AF65-F5344CB8AC3E}">
        <p14:creationId xmlns:p14="http://schemas.microsoft.com/office/powerpoint/2010/main" val="387436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script utilizes pre-trained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CAUKiel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JavaBERT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 transformer model trained for understanding Java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multi-label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binarizer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mlb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model maps vulnerability labels to binary vectors for efficient prediction.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code is chunked and processed in batches to handle sequences exceeding a maximum length.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sigmoid function is applied to the model's output to convert it into probabilities between 0 and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threshold of 0.5 is used for filtering the predicted vulnerabilities (probabilities above 0.5 are considered vulnerabilities).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2278AE-1C55-4E69-B5BB-DF5FB1227BBA}" type="slidenum">
              <a:rPr lang="en-US" smtClean="0"/>
              <a:t>22</a:t>
            </a:fld>
            <a:endParaRPr lang="en-US"/>
          </a:p>
        </p:txBody>
      </p:sp>
    </p:spTree>
    <p:extLst>
      <p:ext uri="{BB962C8B-B14F-4D97-AF65-F5344CB8AC3E}">
        <p14:creationId xmlns:p14="http://schemas.microsoft.com/office/powerpoint/2010/main" val="4184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2278AE-1C55-4E69-B5BB-DF5FB1227BBA}" type="slidenum">
              <a:rPr lang="en-US" smtClean="0"/>
              <a:t>24</a:t>
            </a:fld>
            <a:endParaRPr lang="en-US"/>
          </a:p>
        </p:txBody>
      </p:sp>
    </p:spTree>
    <p:extLst>
      <p:ext uri="{BB962C8B-B14F-4D97-AF65-F5344CB8AC3E}">
        <p14:creationId xmlns:p14="http://schemas.microsoft.com/office/powerpoint/2010/main" val="333334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92189-99E4-4490-BEA2-CD8155B7239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81C4-6428-43B2-9965-C2AEA15F901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3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92189-99E4-4490-BEA2-CD8155B7239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152765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92189-99E4-4490-BEA2-CD8155B7239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65136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92189-99E4-4490-BEA2-CD8155B7239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414006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E92189-99E4-4490-BEA2-CD8155B7239E}"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D81C4-6428-43B2-9965-C2AEA15F901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74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E92189-99E4-4490-BEA2-CD8155B7239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279416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E92189-99E4-4490-BEA2-CD8155B7239E}"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422585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92189-99E4-4490-BEA2-CD8155B7239E}"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258838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E92189-99E4-4490-BEA2-CD8155B7239E}" type="datetimeFigureOut">
              <a:rPr lang="en-US" smtClean="0"/>
              <a:t>5/7/2024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322253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E92189-99E4-4490-BEA2-CD8155B7239E}" type="datetimeFigureOut">
              <a:rPr lang="en-US" smtClean="0"/>
              <a:t>5/7/2024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0D81C4-6428-43B2-9965-C2AEA15F9012}" type="slidenum">
              <a:rPr lang="en-US" smtClean="0"/>
              <a:t>‹#›</a:t>
            </a:fld>
            <a:endParaRPr lang="en-US"/>
          </a:p>
        </p:txBody>
      </p:sp>
    </p:spTree>
    <p:extLst>
      <p:ext uri="{BB962C8B-B14F-4D97-AF65-F5344CB8AC3E}">
        <p14:creationId xmlns:p14="http://schemas.microsoft.com/office/powerpoint/2010/main" val="235641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E92189-99E4-4490-BEA2-CD8155B7239E}"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D81C4-6428-43B2-9965-C2AEA15F9012}" type="slidenum">
              <a:rPr lang="en-US" smtClean="0"/>
              <a:t>‹#›</a:t>
            </a:fld>
            <a:endParaRPr lang="en-US"/>
          </a:p>
        </p:txBody>
      </p:sp>
    </p:spTree>
    <p:extLst>
      <p:ext uri="{BB962C8B-B14F-4D97-AF65-F5344CB8AC3E}">
        <p14:creationId xmlns:p14="http://schemas.microsoft.com/office/powerpoint/2010/main" val="385770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E92189-99E4-4490-BEA2-CD8155B7239E}" type="datetimeFigureOut">
              <a:rPr lang="en-US" smtClean="0"/>
              <a:t>5/7/2024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0D81C4-6428-43B2-9965-C2AEA15F901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789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5784-57A1-AC87-8A2B-A474C8F4BED1}"/>
              </a:ext>
            </a:extLst>
          </p:cNvPr>
          <p:cNvSpPr>
            <a:spLocks noGrp="1"/>
          </p:cNvSpPr>
          <p:nvPr>
            <p:ph type="ctrTitle"/>
          </p:nvPr>
        </p:nvSpPr>
        <p:spPr/>
        <p:txBody>
          <a:bodyPr/>
          <a:lstStyle/>
          <a:p>
            <a:r>
              <a:rPr lang="en-US" dirty="0"/>
              <a:t>AI-Driven Vulnerability Analysis in Critical Software Systems</a:t>
            </a:r>
          </a:p>
        </p:txBody>
      </p:sp>
      <p:sp>
        <p:nvSpPr>
          <p:cNvPr id="3" name="Subtitle 2">
            <a:extLst>
              <a:ext uri="{FF2B5EF4-FFF2-40B4-BE49-F238E27FC236}">
                <a16:creationId xmlns:a16="http://schemas.microsoft.com/office/drawing/2014/main" id="{CD80DBDE-24A1-8D82-93F4-04FBB8219844}"/>
              </a:ext>
            </a:extLst>
          </p:cNvPr>
          <p:cNvSpPr>
            <a:spLocks noGrp="1"/>
          </p:cNvSpPr>
          <p:nvPr>
            <p:ph type="subTitle" idx="1"/>
          </p:nvPr>
        </p:nvSpPr>
        <p:spPr>
          <a:xfrm>
            <a:off x="1100051" y="4455620"/>
            <a:ext cx="10058400" cy="1792780"/>
          </a:xfrm>
        </p:spPr>
        <p:txBody>
          <a:bodyPr>
            <a:normAutofit fontScale="92500" lnSpcReduction="10000"/>
          </a:bodyPr>
          <a:lstStyle/>
          <a:p>
            <a:r>
              <a:rPr lang="en-US" b="1" dirty="0"/>
              <a:t>Swathi Selvakumaran</a:t>
            </a:r>
          </a:p>
          <a:p>
            <a:r>
              <a:rPr lang="en-US" b="1" dirty="0"/>
              <a:t>UID:119090206</a:t>
            </a:r>
          </a:p>
          <a:p>
            <a:r>
              <a:rPr lang="en-US" b="1" dirty="0"/>
              <a:t>ENPM 808: INDEPENDENT STUDY</a:t>
            </a:r>
          </a:p>
          <a:p>
            <a:r>
              <a:rPr lang="en-US" b="1" dirty="0"/>
              <a:t>Dr. Tony D. Barber</a:t>
            </a:r>
          </a:p>
          <a:p>
            <a:endParaRPr lang="en-US" b="1" dirty="0"/>
          </a:p>
        </p:txBody>
      </p:sp>
    </p:spTree>
    <p:extLst>
      <p:ext uri="{BB962C8B-B14F-4D97-AF65-F5344CB8AC3E}">
        <p14:creationId xmlns:p14="http://schemas.microsoft.com/office/powerpoint/2010/main" val="38616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1E3E-6178-FB81-B677-C946597AE8C3}"/>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7564E928-5B03-863C-3FAB-2B4C314FEC32}"/>
              </a:ext>
            </a:extLst>
          </p:cNvPr>
          <p:cNvSpPr>
            <a:spLocks noGrp="1"/>
          </p:cNvSpPr>
          <p:nvPr>
            <p:ph idx="1"/>
          </p:nvPr>
        </p:nvSpPr>
        <p:spPr/>
        <p:txBody>
          <a:bodyPr/>
          <a:lstStyle/>
          <a:p>
            <a:r>
              <a:rPr lang="en-US" dirty="0"/>
              <a:t>The dataset is obtained from SARD and Juliet test suite. Each snippet is associated with:</a:t>
            </a:r>
          </a:p>
          <a:p>
            <a:r>
              <a:rPr lang="en-US" dirty="0"/>
              <a:t>Code: The actual Java code content.</a:t>
            </a:r>
          </a:p>
          <a:p>
            <a:r>
              <a:rPr lang="en-US" dirty="0"/>
              <a:t>CWE: The Common Weakness Enumeration (CWE) ID of the vulnerability we are testing for.</a:t>
            </a:r>
          </a:p>
          <a:p>
            <a:r>
              <a:rPr lang="en-US" dirty="0" err="1"/>
              <a:t>isVulnerable</a:t>
            </a:r>
            <a:r>
              <a:rPr lang="en-US" dirty="0"/>
              <a:t>: A binary label indicating the presence (True) or absence (False) of a vulnerability.</a:t>
            </a:r>
          </a:p>
          <a:p>
            <a:r>
              <a:rPr lang="en-US" dirty="0"/>
              <a:t>labels: A list of vulnerability labels (might be redundant with CWE).</a:t>
            </a:r>
          </a:p>
          <a:p>
            <a:r>
              <a:rPr lang="en-US" dirty="0"/>
              <a:t>one-hot: A one-hot encoded representation of the vulnerability labels.</a:t>
            </a:r>
          </a:p>
        </p:txBody>
      </p:sp>
      <p:pic>
        <p:nvPicPr>
          <p:cNvPr id="5" name="Picture 4">
            <a:extLst>
              <a:ext uri="{FF2B5EF4-FFF2-40B4-BE49-F238E27FC236}">
                <a16:creationId xmlns:a16="http://schemas.microsoft.com/office/drawing/2014/main" id="{1F0C9C57-0A04-8408-B9EC-CBCC9F12BB6E}"/>
              </a:ext>
            </a:extLst>
          </p:cNvPr>
          <p:cNvPicPr>
            <a:picLocks noChangeAspect="1"/>
          </p:cNvPicPr>
          <p:nvPr/>
        </p:nvPicPr>
        <p:blipFill>
          <a:blip r:embed="rId2"/>
          <a:stretch>
            <a:fillRect/>
          </a:stretch>
        </p:blipFill>
        <p:spPr>
          <a:xfrm>
            <a:off x="1794161" y="4888203"/>
            <a:ext cx="8055038" cy="617273"/>
          </a:xfrm>
          <a:prstGeom prst="rect">
            <a:avLst/>
          </a:prstGeom>
        </p:spPr>
      </p:pic>
    </p:spTree>
    <p:extLst>
      <p:ext uri="{BB962C8B-B14F-4D97-AF65-F5344CB8AC3E}">
        <p14:creationId xmlns:p14="http://schemas.microsoft.com/office/powerpoint/2010/main" val="317835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52CC-7178-7683-7143-68081251E62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A48E990B-4415-9457-7223-0363E18DAF4E}"/>
              </a:ext>
            </a:extLst>
          </p:cNvPr>
          <p:cNvSpPr>
            <a:spLocks noGrp="1"/>
          </p:cNvSpPr>
          <p:nvPr>
            <p:ph idx="1"/>
          </p:nvPr>
        </p:nvSpPr>
        <p:spPr/>
        <p:txBody>
          <a:bodyPr>
            <a:normAutofit/>
          </a:bodyPr>
          <a:lstStyle/>
          <a:p>
            <a:r>
              <a:rPr lang="en-US" dirty="0"/>
              <a:t>Code Cleaning: </a:t>
            </a:r>
          </a:p>
          <a:p>
            <a:r>
              <a:rPr lang="en-US" dirty="0"/>
              <a:t>Comments and whitespaces were removed from the code to focus on the core structure and syntax.</a:t>
            </a:r>
          </a:p>
          <a:p>
            <a:r>
              <a:rPr lang="en-US" dirty="0"/>
              <a:t>Label Handling: </a:t>
            </a:r>
          </a:p>
          <a:p>
            <a:r>
              <a:rPr lang="en-US" dirty="0"/>
              <a:t>The </a:t>
            </a:r>
            <a:r>
              <a:rPr lang="en-US" dirty="0" err="1"/>
              <a:t>isVulnerable</a:t>
            </a:r>
            <a:r>
              <a:rPr lang="en-US" dirty="0"/>
              <a:t> label provides a clear binary classification target. </a:t>
            </a:r>
          </a:p>
          <a:p>
            <a:r>
              <a:rPr lang="en-US" dirty="0"/>
              <a:t>The labels list is used for training a multi-label classification model if it contains more specific vulnerability types. </a:t>
            </a:r>
          </a:p>
          <a:p>
            <a:r>
              <a:rPr lang="en-US" dirty="0"/>
              <a:t>The one-hot encoded labels are is the preferred format for feeding the model during training as they represent each label as a separate binary feature.</a:t>
            </a:r>
          </a:p>
        </p:txBody>
      </p:sp>
      <p:pic>
        <p:nvPicPr>
          <p:cNvPr id="5" name="Picture 4">
            <a:extLst>
              <a:ext uri="{FF2B5EF4-FFF2-40B4-BE49-F238E27FC236}">
                <a16:creationId xmlns:a16="http://schemas.microsoft.com/office/drawing/2014/main" id="{386B1E06-1802-EB07-9EA8-E001C2C962E6}"/>
              </a:ext>
            </a:extLst>
          </p:cNvPr>
          <p:cNvPicPr>
            <a:picLocks noChangeAspect="1"/>
          </p:cNvPicPr>
          <p:nvPr/>
        </p:nvPicPr>
        <p:blipFill>
          <a:blip r:embed="rId2"/>
          <a:stretch>
            <a:fillRect/>
          </a:stretch>
        </p:blipFill>
        <p:spPr>
          <a:xfrm>
            <a:off x="1916081" y="5360195"/>
            <a:ext cx="8055038" cy="617273"/>
          </a:xfrm>
          <a:prstGeom prst="rect">
            <a:avLst/>
          </a:prstGeom>
        </p:spPr>
      </p:pic>
    </p:spTree>
    <p:extLst>
      <p:ext uri="{BB962C8B-B14F-4D97-AF65-F5344CB8AC3E}">
        <p14:creationId xmlns:p14="http://schemas.microsoft.com/office/powerpoint/2010/main" val="414011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3B00-9DF1-69F5-1A68-94F9FDFCA8E5}"/>
              </a:ext>
            </a:extLst>
          </p:cNvPr>
          <p:cNvSpPr>
            <a:spLocks noGrp="1"/>
          </p:cNvSpPr>
          <p:nvPr>
            <p:ph type="title"/>
          </p:nvPr>
        </p:nvSpPr>
        <p:spPr/>
        <p:txBody>
          <a:bodyPr/>
          <a:lstStyle/>
          <a:p>
            <a:r>
              <a:rPr lang="en-US" dirty="0"/>
              <a:t>Tokenization &amp; Batching</a:t>
            </a:r>
          </a:p>
        </p:txBody>
      </p:sp>
      <p:sp>
        <p:nvSpPr>
          <p:cNvPr id="3" name="Content Placeholder 2">
            <a:extLst>
              <a:ext uri="{FF2B5EF4-FFF2-40B4-BE49-F238E27FC236}">
                <a16:creationId xmlns:a16="http://schemas.microsoft.com/office/drawing/2014/main" id="{8E395B7A-4876-6786-CCE2-8A1B3168B263}"/>
              </a:ext>
            </a:extLst>
          </p:cNvPr>
          <p:cNvSpPr>
            <a:spLocks noGrp="1"/>
          </p:cNvSpPr>
          <p:nvPr>
            <p:ph idx="1"/>
          </p:nvPr>
        </p:nvSpPr>
        <p:spPr/>
        <p:txBody>
          <a:bodyPr/>
          <a:lstStyle/>
          <a:p>
            <a:r>
              <a:rPr lang="en-US" dirty="0"/>
              <a:t>The Java code snippets are tokenized using a pre-trained </a:t>
            </a:r>
            <a:r>
              <a:rPr lang="en-US" dirty="0" err="1"/>
              <a:t>JavaBERT</a:t>
            </a:r>
            <a:r>
              <a:rPr lang="en-US" dirty="0"/>
              <a:t> tokenizer. Tokenization breaks down the code into smaller units (words, sub-words, or special characters) that the model can understand and process.</a:t>
            </a:r>
          </a:p>
          <a:p>
            <a:r>
              <a:rPr lang="en-US" dirty="0"/>
              <a:t>The tokenized code sequences might have varying lengths. Padding is applied to ensure all sequences within a batch have the same length (maximum length). The data is shuffled and divided into batches for efficient training.</a:t>
            </a:r>
          </a:p>
          <a:p>
            <a:endParaRPr lang="en-US" dirty="0"/>
          </a:p>
        </p:txBody>
      </p:sp>
    </p:spTree>
    <p:extLst>
      <p:ext uri="{BB962C8B-B14F-4D97-AF65-F5344CB8AC3E}">
        <p14:creationId xmlns:p14="http://schemas.microsoft.com/office/powerpoint/2010/main" val="206712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1893-2A88-D59F-4548-B6973B328378}"/>
              </a:ext>
            </a:extLst>
          </p:cNvPr>
          <p:cNvSpPr>
            <a:spLocks noGrp="1"/>
          </p:cNvSpPr>
          <p:nvPr>
            <p:ph type="title"/>
          </p:nvPr>
        </p:nvSpPr>
        <p:spPr/>
        <p:txBody>
          <a:bodyPr/>
          <a:lstStyle/>
          <a:p>
            <a:r>
              <a:rPr lang="en-US" dirty="0"/>
              <a:t>Model Parameters</a:t>
            </a:r>
          </a:p>
        </p:txBody>
      </p:sp>
      <p:sp>
        <p:nvSpPr>
          <p:cNvPr id="3" name="Content Placeholder 2">
            <a:extLst>
              <a:ext uri="{FF2B5EF4-FFF2-40B4-BE49-F238E27FC236}">
                <a16:creationId xmlns:a16="http://schemas.microsoft.com/office/drawing/2014/main" id="{7D939722-6B91-14D8-6511-64282C4A7BD8}"/>
              </a:ext>
            </a:extLst>
          </p:cNvPr>
          <p:cNvSpPr>
            <a:spLocks noGrp="1"/>
          </p:cNvSpPr>
          <p:nvPr>
            <p:ph idx="1"/>
          </p:nvPr>
        </p:nvSpPr>
        <p:spPr/>
        <p:txBody>
          <a:bodyPr/>
          <a:lstStyle/>
          <a:p>
            <a:r>
              <a:rPr lang="en-US" dirty="0"/>
              <a:t>Epochs: 10 </a:t>
            </a:r>
          </a:p>
          <a:p>
            <a:r>
              <a:rPr lang="en-US" dirty="0"/>
              <a:t>Batch Size: 12 (defined by BATCH_SIZE variable)</a:t>
            </a:r>
          </a:p>
          <a:p>
            <a:r>
              <a:rPr lang="en-US" dirty="0"/>
              <a:t>Learning Rate: 5e-5 (set in the </a:t>
            </a:r>
            <a:r>
              <a:rPr lang="en-US" dirty="0" err="1"/>
              <a:t>get_optimizer</a:t>
            </a:r>
            <a:r>
              <a:rPr lang="en-US" dirty="0"/>
              <a:t> function)</a:t>
            </a:r>
          </a:p>
          <a:p>
            <a:r>
              <a:rPr lang="en-US" dirty="0"/>
              <a:t>Tokenizer: </a:t>
            </a:r>
            <a:r>
              <a:rPr lang="en-US" dirty="0" err="1"/>
              <a:t>CAUKiel</a:t>
            </a:r>
            <a:r>
              <a:rPr lang="en-US" dirty="0"/>
              <a:t>/</a:t>
            </a:r>
            <a:r>
              <a:rPr lang="en-US" dirty="0" err="1"/>
              <a:t>JavaBERT</a:t>
            </a:r>
            <a:r>
              <a:rPr lang="en-US" dirty="0"/>
              <a:t> (loaded from transformers)</a:t>
            </a:r>
          </a:p>
          <a:p>
            <a:r>
              <a:rPr lang="en-US" dirty="0"/>
              <a:t>Hidden Layer Size: 768</a:t>
            </a:r>
          </a:p>
          <a:p>
            <a:r>
              <a:rPr lang="en-US" dirty="0"/>
              <a:t>Dropout Probability: 0.1</a:t>
            </a:r>
          </a:p>
          <a:p>
            <a:r>
              <a:rPr lang="en-US" dirty="0"/>
              <a:t>Number of Classes: 22</a:t>
            </a:r>
          </a:p>
        </p:txBody>
      </p:sp>
    </p:spTree>
    <p:extLst>
      <p:ext uri="{BB962C8B-B14F-4D97-AF65-F5344CB8AC3E}">
        <p14:creationId xmlns:p14="http://schemas.microsoft.com/office/powerpoint/2010/main" val="1732812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7FD7-4F8F-6B54-D95E-6A3180901D78}"/>
              </a:ext>
            </a:extLst>
          </p:cNvPr>
          <p:cNvSpPr>
            <a:spLocks noGrp="1"/>
          </p:cNvSpPr>
          <p:nvPr>
            <p:ph type="title"/>
          </p:nvPr>
        </p:nvSpPr>
        <p:spPr/>
        <p:txBody>
          <a:bodyPr/>
          <a:lstStyle/>
          <a:p>
            <a:r>
              <a:rPr lang="en-US" dirty="0"/>
              <a:t>Model explanation</a:t>
            </a:r>
          </a:p>
        </p:txBody>
      </p:sp>
      <p:sp>
        <p:nvSpPr>
          <p:cNvPr id="3" name="Content Placeholder 2">
            <a:extLst>
              <a:ext uri="{FF2B5EF4-FFF2-40B4-BE49-F238E27FC236}">
                <a16:creationId xmlns:a16="http://schemas.microsoft.com/office/drawing/2014/main" id="{CE865328-3735-3DD7-3310-586CB78A4A6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648CD4C-E878-388B-150C-E3609B4CB68A}"/>
              </a:ext>
            </a:extLst>
          </p:cNvPr>
          <p:cNvPicPr>
            <a:picLocks noChangeAspect="1"/>
          </p:cNvPicPr>
          <p:nvPr/>
        </p:nvPicPr>
        <p:blipFill rotWithShape="1">
          <a:blip r:embed="rId3"/>
          <a:srcRect t="12549"/>
          <a:stretch/>
        </p:blipFill>
        <p:spPr>
          <a:xfrm>
            <a:off x="1097280" y="1845734"/>
            <a:ext cx="7938565" cy="5012802"/>
          </a:xfrm>
          <a:prstGeom prst="rect">
            <a:avLst/>
          </a:prstGeom>
        </p:spPr>
      </p:pic>
    </p:spTree>
    <p:extLst>
      <p:ext uri="{BB962C8B-B14F-4D97-AF65-F5344CB8AC3E}">
        <p14:creationId xmlns:p14="http://schemas.microsoft.com/office/powerpoint/2010/main" val="193418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D0EF-C261-0C42-6EE5-B9762CBCAD21}"/>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672AFC69-9031-1BFF-E5CF-38E4E388D9BE}"/>
              </a:ext>
            </a:extLst>
          </p:cNvPr>
          <p:cNvSpPr>
            <a:spLocks noGrp="1"/>
          </p:cNvSpPr>
          <p:nvPr>
            <p:ph idx="1"/>
          </p:nvPr>
        </p:nvSpPr>
        <p:spPr/>
        <p:txBody>
          <a:bodyPr/>
          <a:lstStyle/>
          <a:p>
            <a:r>
              <a:rPr lang="en-US" dirty="0"/>
              <a:t>Data Loading</a:t>
            </a:r>
          </a:p>
          <a:p>
            <a:r>
              <a:rPr lang="en-US" dirty="0"/>
              <a:t>Model Definition</a:t>
            </a:r>
          </a:p>
          <a:p>
            <a:r>
              <a:rPr lang="en-US" dirty="0"/>
              <a:t>Optimizer and Loss function</a:t>
            </a:r>
          </a:p>
          <a:p>
            <a:r>
              <a:rPr lang="en-US" dirty="0"/>
              <a:t>Forward pass</a:t>
            </a:r>
          </a:p>
          <a:p>
            <a:r>
              <a:rPr lang="en-US" dirty="0"/>
              <a:t>Backward pass and Optimization</a:t>
            </a:r>
          </a:p>
          <a:p>
            <a:r>
              <a:rPr lang="en-US" dirty="0"/>
              <a:t>Epochs and Evaluation</a:t>
            </a:r>
          </a:p>
          <a:p>
            <a:endParaRPr lang="en-US" dirty="0"/>
          </a:p>
        </p:txBody>
      </p:sp>
      <p:pic>
        <p:nvPicPr>
          <p:cNvPr id="5" name="Picture 4">
            <a:extLst>
              <a:ext uri="{FF2B5EF4-FFF2-40B4-BE49-F238E27FC236}">
                <a16:creationId xmlns:a16="http://schemas.microsoft.com/office/drawing/2014/main" id="{B5D88D7D-6D3D-0DAE-105C-4099E081EBC3}"/>
              </a:ext>
            </a:extLst>
          </p:cNvPr>
          <p:cNvPicPr>
            <a:picLocks noChangeAspect="1"/>
          </p:cNvPicPr>
          <p:nvPr/>
        </p:nvPicPr>
        <p:blipFill>
          <a:blip r:embed="rId2"/>
          <a:stretch>
            <a:fillRect/>
          </a:stretch>
        </p:blipFill>
        <p:spPr>
          <a:xfrm>
            <a:off x="4708512" y="1576882"/>
            <a:ext cx="7483488" cy="5281118"/>
          </a:xfrm>
          <a:prstGeom prst="rect">
            <a:avLst/>
          </a:prstGeom>
        </p:spPr>
      </p:pic>
    </p:spTree>
    <p:extLst>
      <p:ext uri="{BB962C8B-B14F-4D97-AF65-F5344CB8AC3E}">
        <p14:creationId xmlns:p14="http://schemas.microsoft.com/office/powerpoint/2010/main" val="2191665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A12E-3B66-5E29-FBED-A0B1C74C027A}"/>
              </a:ext>
            </a:extLst>
          </p:cNvPr>
          <p:cNvSpPr>
            <a:spLocks noGrp="1"/>
          </p:cNvSpPr>
          <p:nvPr>
            <p:ph type="title"/>
          </p:nvPr>
        </p:nvSpPr>
        <p:spPr/>
        <p:txBody>
          <a:bodyPr/>
          <a:lstStyle/>
          <a:p>
            <a:r>
              <a:rPr lang="en-US" dirty="0"/>
              <a:t>Model Prediction</a:t>
            </a:r>
          </a:p>
        </p:txBody>
      </p:sp>
      <p:sp>
        <p:nvSpPr>
          <p:cNvPr id="3" name="Content Placeholder 2">
            <a:extLst>
              <a:ext uri="{FF2B5EF4-FFF2-40B4-BE49-F238E27FC236}">
                <a16:creationId xmlns:a16="http://schemas.microsoft.com/office/drawing/2014/main" id="{A04CC898-E8C9-4A80-C022-7DEE55D0B83C}"/>
              </a:ext>
            </a:extLst>
          </p:cNvPr>
          <p:cNvSpPr>
            <a:spLocks noGrp="1"/>
          </p:cNvSpPr>
          <p:nvPr>
            <p:ph idx="1"/>
          </p:nvPr>
        </p:nvSpPr>
        <p:spPr/>
        <p:txBody>
          <a:bodyPr/>
          <a:lstStyle/>
          <a:p>
            <a:r>
              <a:rPr lang="en-US" dirty="0"/>
              <a:t>Preprocessing New code</a:t>
            </a:r>
          </a:p>
          <a:p>
            <a:r>
              <a:rPr lang="en-US" dirty="0"/>
              <a:t>Forward pass</a:t>
            </a:r>
          </a:p>
          <a:p>
            <a:r>
              <a:rPr lang="en-US" dirty="0"/>
              <a:t>Classification</a:t>
            </a:r>
          </a:p>
          <a:p>
            <a:r>
              <a:rPr lang="en-US" dirty="0"/>
              <a:t>Probability </a:t>
            </a:r>
          </a:p>
        </p:txBody>
      </p:sp>
      <p:graphicFrame>
        <p:nvGraphicFramePr>
          <p:cNvPr id="5" name="Table 4">
            <a:extLst>
              <a:ext uri="{FF2B5EF4-FFF2-40B4-BE49-F238E27FC236}">
                <a16:creationId xmlns:a16="http://schemas.microsoft.com/office/drawing/2014/main" id="{94A08B65-EA72-ACF6-1188-6E602BE367E8}"/>
              </a:ext>
            </a:extLst>
          </p:cNvPr>
          <p:cNvGraphicFramePr>
            <a:graphicFrameLocks noGrp="1"/>
          </p:cNvGraphicFramePr>
          <p:nvPr>
            <p:extLst>
              <p:ext uri="{D42A27DB-BD31-4B8C-83A1-F6EECF244321}">
                <p14:modId xmlns:p14="http://schemas.microsoft.com/office/powerpoint/2010/main" val="2166824503"/>
              </p:ext>
            </p:extLst>
          </p:nvPr>
        </p:nvGraphicFramePr>
        <p:xfrm>
          <a:off x="3834581" y="1781938"/>
          <a:ext cx="7551176" cy="4629906"/>
        </p:xfrm>
        <a:graphic>
          <a:graphicData uri="http://schemas.openxmlformats.org/drawingml/2006/table">
            <a:tbl>
              <a:tblPr/>
              <a:tblGrid>
                <a:gridCol w="1887794">
                  <a:extLst>
                    <a:ext uri="{9D8B030D-6E8A-4147-A177-3AD203B41FA5}">
                      <a16:colId xmlns:a16="http://schemas.microsoft.com/office/drawing/2014/main" val="4126403848"/>
                    </a:ext>
                  </a:extLst>
                </a:gridCol>
                <a:gridCol w="1887794">
                  <a:extLst>
                    <a:ext uri="{9D8B030D-6E8A-4147-A177-3AD203B41FA5}">
                      <a16:colId xmlns:a16="http://schemas.microsoft.com/office/drawing/2014/main" val="1913228440"/>
                    </a:ext>
                  </a:extLst>
                </a:gridCol>
                <a:gridCol w="1887794">
                  <a:extLst>
                    <a:ext uri="{9D8B030D-6E8A-4147-A177-3AD203B41FA5}">
                      <a16:colId xmlns:a16="http://schemas.microsoft.com/office/drawing/2014/main" val="491446984"/>
                    </a:ext>
                  </a:extLst>
                </a:gridCol>
                <a:gridCol w="1887794">
                  <a:extLst>
                    <a:ext uri="{9D8B030D-6E8A-4147-A177-3AD203B41FA5}">
                      <a16:colId xmlns:a16="http://schemas.microsoft.com/office/drawing/2014/main" val="257892409"/>
                    </a:ext>
                  </a:extLst>
                </a:gridCol>
              </a:tblGrid>
              <a:tr h="135610">
                <a:tc>
                  <a:txBody>
                    <a:bodyPr/>
                    <a:lstStyle/>
                    <a:p>
                      <a:pPr rtl="0" fontAlgn="b"/>
                      <a:r>
                        <a:rPr lang="en-US" sz="1400">
                          <a:effectLst/>
                        </a:rPr>
                        <a:t>Input</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0B6D9"/>
                      </a:solidFill>
                      <a:prstDash val="solid"/>
                      <a:round/>
                      <a:headEnd type="none" w="med" len="med"/>
                      <a:tailEnd type="none" w="med" len="med"/>
                    </a:lnB>
                    <a:noFill/>
                  </a:tcPr>
                </a:tc>
                <a:tc>
                  <a:txBody>
                    <a:bodyPr/>
                    <a:lstStyle/>
                    <a:p>
                      <a:pPr rtl="0" fontAlgn="b"/>
                      <a:r>
                        <a:rPr lang="en-US" sz="1400">
                          <a:effectLst/>
                        </a:rPr>
                        <a:t>Decision</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B6D9"/>
                      </a:solidFill>
                      <a:prstDash val="solid"/>
                      <a:round/>
                      <a:headEnd type="none" w="med" len="med"/>
                      <a:tailEnd type="none" w="med" len="med"/>
                    </a:lnB>
                    <a:noFill/>
                  </a:tcPr>
                </a:tc>
                <a:tc>
                  <a:txBody>
                    <a:bodyPr/>
                    <a:lstStyle/>
                    <a:p>
                      <a:pPr rtl="0" fontAlgn="b"/>
                      <a:r>
                        <a:rPr lang="en-US" sz="1400">
                          <a:effectLst/>
                        </a:rPr>
                        <a:t>Action</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Output</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71494479"/>
                  </a:ext>
                </a:extLst>
              </a:tr>
              <a:tr h="329338">
                <a:tc>
                  <a:txBody>
                    <a:bodyPr/>
                    <a:lstStyle/>
                    <a:p>
                      <a:pPr rtl="0" fontAlgn="b"/>
                      <a:r>
                        <a:rPr lang="en-US" sz="1400">
                          <a:effectLst/>
                        </a:rPr>
                        <a:t>New Java code snippet</a:t>
                      </a:r>
                    </a:p>
                  </a:txBody>
                  <a:tcPr marL="0" marR="0" marT="3048" marB="3048" anchor="b">
                    <a:lnL w="7620" cap="flat" cmpd="sng" algn="ctr">
                      <a:solidFill>
                        <a:srgbClr val="C0B6D9"/>
                      </a:solidFill>
                      <a:prstDash val="solid"/>
                      <a:round/>
                      <a:headEnd type="none" w="med" len="med"/>
                      <a:tailEnd type="none" w="med" len="med"/>
                    </a:lnL>
                    <a:lnR w="7620" cap="flat" cmpd="sng" algn="ctr">
                      <a:solidFill>
                        <a:srgbClr val="00B6D9"/>
                      </a:solidFill>
                      <a:prstDash val="solid"/>
                      <a:round/>
                      <a:headEnd type="none" w="med" len="med"/>
                      <a:tailEnd type="none" w="med" len="med"/>
                    </a:lnR>
                    <a:lnT w="7620" cap="flat" cmpd="sng" algn="ctr">
                      <a:solidFill>
                        <a:srgbClr val="C0B6D9"/>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400">
                        <a:effectLst/>
                      </a:endParaRPr>
                    </a:p>
                  </a:txBody>
                  <a:tcPr marL="4571" marR="4571" marT="3048" marB="3048" anchor="b">
                    <a:lnL w="7620" cap="flat" cmpd="sng" algn="ctr">
                      <a:solidFill>
                        <a:srgbClr val="00B6D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B6D9"/>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E0B4D9"/>
                      </a:solidFill>
                      <a:prstDash val="solid"/>
                      <a:round/>
                      <a:headEnd type="none" w="med" len="med"/>
                      <a:tailEnd type="none" w="med" len="med"/>
                    </a:lnB>
                    <a:noFill/>
                  </a:tcPr>
                </a:tc>
                <a:extLst>
                  <a:ext uri="{0D108BD9-81ED-4DB2-BD59-A6C34878D82A}">
                    <a16:rowId xmlns:a16="http://schemas.microsoft.com/office/drawing/2014/main" val="2373367191"/>
                  </a:ext>
                </a:extLst>
              </a:tr>
              <a:tr h="458491">
                <a:tc>
                  <a:txBody>
                    <a:bodyPr/>
                    <a:lstStyle/>
                    <a:p>
                      <a:pPr rtl="0" fontAlgn="b"/>
                      <a:r>
                        <a:rPr lang="en-US" sz="1400">
                          <a:effectLst/>
                        </a:rPr>
                        <a:t>Yes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Preprocessing (Cleaning &amp; Tokenization)</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Apply same techniques as training data</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E0B4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Preprocessed code snippet</a:t>
                      </a:r>
                    </a:p>
                  </a:txBody>
                  <a:tcPr marL="0" marR="0" marT="3048" marB="3048" anchor="b">
                    <a:lnL w="7620" cap="flat" cmpd="sng" algn="ctr">
                      <a:solidFill>
                        <a:srgbClr val="E0B4D9"/>
                      </a:solidFill>
                      <a:prstDash val="solid"/>
                      <a:round/>
                      <a:headEnd type="none" w="med" len="med"/>
                      <a:tailEnd type="none" w="med" len="med"/>
                    </a:lnL>
                    <a:lnR w="7620" cap="flat" cmpd="sng" algn="ctr">
                      <a:solidFill>
                        <a:srgbClr val="E0B4D9"/>
                      </a:solidFill>
                      <a:prstDash val="solid"/>
                      <a:round/>
                      <a:headEnd type="none" w="med" len="med"/>
                      <a:tailEnd type="none" w="med" len="med"/>
                    </a:lnR>
                    <a:lnT w="7620" cap="flat" cmpd="sng" algn="ctr">
                      <a:solidFill>
                        <a:srgbClr val="E0B4D9"/>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19696370"/>
                  </a:ext>
                </a:extLst>
              </a:tr>
              <a:tr h="71034">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C1D9"/>
                      </a:solidFill>
                      <a:prstDash val="solid"/>
                      <a:round/>
                      <a:headEnd type="none" w="med" len="med"/>
                      <a:tailEnd type="none" w="med" len="med"/>
                    </a:lnB>
                    <a:noFill/>
                  </a:tcPr>
                </a:tc>
                <a:extLst>
                  <a:ext uri="{0D108BD9-81ED-4DB2-BD59-A6C34878D82A}">
                    <a16:rowId xmlns:a16="http://schemas.microsoft.com/office/drawing/2014/main" val="4087217236"/>
                  </a:ext>
                </a:extLst>
              </a:tr>
              <a:tr h="458491">
                <a:tc>
                  <a:txBody>
                    <a:bodyPr/>
                    <a:lstStyle/>
                    <a:p>
                      <a:pPr rtl="0" fontAlgn="b"/>
                      <a:r>
                        <a:rPr lang="en-US" sz="1400">
                          <a:effectLst/>
                        </a:rPr>
                        <a:t>Preprocessed code snippet</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Yes (Multi-label classification?)</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Use JavaBERT to extract features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40C1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Feature vector</a:t>
                      </a:r>
                    </a:p>
                  </a:txBody>
                  <a:tcPr marL="0" marR="0" marT="3048" marB="3048" anchor="b">
                    <a:lnL w="7620" cap="flat" cmpd="sng" algn="ctr">
                      <a:solidFill>
                        <a:srgbClr val="40C1D9"/>
                      </a:solidFill>
                      <a:prstDash val="solid"/>
                      <a:round/>
                      <a:headEnd type="none" w="med" len="med"/>
                      <a:tailEnd type="none" w="med" len="med"/>
                    </a:lnL>
                    <a:lnR w="7620" cap="flat" cmpd="sng" algn="ctr">
                      <a:solidFill>
                        <a:srgbClr val="40C1D9"/>
                      </a:solidFill>
                      <a:prstDash val="solid"/>
                      <a:round/>
                      <a:headEnd type="none" w="med" len="med"/>
                      <a:tailEnd type="none" w="med" len="med"/>
                    </a:lnR>
                    <a:lnT w="7620" cap="flat" cmpd="sng" algn="ctr">
                      <a:solidFill>
                        <a:srgbClr val="40C1D9"/>
                      </a:solidFill>
                      <a:prstDash val="solid"/>
                      <a:round/>
                      <a:headEnd type="none" w="med" len="med"/>
                      <a:tailEnd type="none" w="med" len="med"/>
                    </a:lnT>
                    <a:lnB w="7620" cap="flat" cmpd="sng" algn="ctr">
                      <a:solidFill>
                        <a:srgbClr val="C0C1D9"/>
                      </a:solidFill>
                      <a:prstDash val="solid"/>
                      <a:round/>
                      <a:headEnd type="none" w="med" len="med"/>
                      <a:tailEnd type="none" w="med" len="med"/>
                    </a:lnB>
                    <a:noFill/>
                  </a:tcPr>
                </a:tc>
                <a:extLst>
                  <a:ext uri="{0D108BD9-81ED-4DB2-BD59-A6C34878D82A}">
                    <a16:rowId xmlns:a16="http://schemas.microsoft.com/office/drawing/2014/main" val="178556696"/>
                  </a:ext>
                </a:extLst>
              </a:tr>
              <a:tr h="458491">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dirty="0">
                          <a:effectLst/>
                        </a:rPr>
                        <a:t>No</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Use JavaBERT to extract features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0C1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Feature vector</a:t>
                      </a:r>
                    </a:p>
                  </a:txBody>
                  <a:tcPr marL="0" marR="0" marT="3048" marB="3048" anchor="b">
                    <a:lnL w="7620" cap="flat" cmpd="sng" algn="ctr">
                      <a:solidFill>
                        <a:srgbClr val="C0C1D9"/>
                      </a:solidFill>
                      <a:prstDash val="solid"/>
                      <a:round/>
                      <a:headEnd type="none" w="med" len="med"/>
                      <a:tailEnd type="none" w="med" len="med"/>
                    </a:lnL>
                    <a:lnR w="7620" cap="flat" cmpd="sng" algn="ctr">
                      <a:solidFill>
                        <a:srgbClr val="C0C1D9"/>
                      </a:solidFill>
                      <a:prstDash val="solid"/>
                      <a:round/>
                      <a:headEnd type="none" w="med" len="med"/>
                      <a:tailEnd type="none" w="med" len="med"/>
                    </a:lnR>
                    <a:lnT w="7620" cap="flat" cmpd="sng" algn="ctr">
                      <a:solidFill>
                        <a:srgbClr val="C0C1D9"/>
                      </a:solidFill>
                      <a:prstDash val="solid"/>
                      <a:round/>
                      <a:headEnd type="none" w="med" len="med"/>
                      <a:tailEnd type="none" w="med" len="med"/>
                    </a:lnT>
                    <a:lnB w="7620" cap="flat" cmpd="sng" algn="ctr">
                      <a:solidFill>
                        <a:srgbClr val="00BAD9"/>
                      </a:solidFill>
                      <a:prstDash val="solid"/>
                      <a:round/>
                      <a:headEnd type="none" w="med" len="med"/>
                      <a:tailEnd type="none" w="med" len="med"/>
                    </a:lnB>
                    <a:noFill/>
                  </a:tcPr>
                </a:tc>
                <a:extLst>
                  <a:ext uri="{0D108BD9-81ED-4DB2-BD59-A6C34878D82A}">
                    <a16:rowId xmlns:a16="http://schemas.microsoft.com/office/drawing/2014/main" val="952758735"/>
                  </a:ext>
                </a:extLst>
              </a:tr>
              <a:tr h="458491">
                <a:tc>
                  <a:txBody>
                    <a:bodyPr/>
                    <a:lstStyle/>
                    <a:p>
                      <a:pPr rtl="0" fontAlgn="b"/>
                      <a:r>
                        <a:rPr lang="en-US" sz="1400">
                          <a:effectLst/>
                        </a:rPr>
                        <a:t>Feature vector</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Yes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Pass through MLP layers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00BA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Intermediate feature representations</a:t>
                      </a:r>
                    </a:p>
                  </a:txBody>
                  <a:tcPr marL="0" marR="0" marT="3048" marB="3048" anchor="b">
                    <a:lnL w="7620" cap="flat" cmpd="sng" algn="ctr">
                      <a:solidFill>
                        <a:srgbClr val="00BAD9"/>
                      </a:solidFill>
                      <a:prstDash val="solid"/>
                      <a:round/>
                      <a:headEnd type="none" w="med" len="med"/>
                      <a:tailEnd type="none" w="med" len="med"/>
                    </a:lnL>
                    <a:lnR w="7620" cap="flat" cmpd="sng" algn="ctr">
                      <a:solidFill>
                        <a:srgbClr val="00BAD9"/>
                      </a:solidFill>
                      <a:prstDash val="solid"/>
                      <a:round/>
                      <a:headEnd type="none" w="med" len="med"/>
                      <a:tailEnd type="none" w="med" len="med"/>
                    </a:lnR>
                    <a:lnT w="7620" cap="flat" cmpd="sng" algn="ctr">
                      <a:solidFill>
                        <a:srgbClr val="00BAD9"/>
                      </a:solidFill>
                      <a:prstDash val="solid"/>
                      <a:round/>
                      <a:headEnd type="none" w="med" len="med"/>
                      <a:tailEnd type="none" w="med" len="med"/>
                    </a:lnT>
                    <a:lnB w="7620" cap="flat" cmpd="sng" algn="ctr">
                      <a:solidFill>
                        <a:srgbClr val="C0BED9"/>
                      </a:solidFill>
                      <a:prstDash val="solid"/>
                      <a:round/>
                      <a:headEnd type="none" w="med" len="med"/>
                      <a:tailEnd type="none" w="med" len="med"/>
                    </a:lnB>
                    <a:noFill/>
                  </a:tcPr>
                </a:tc>
                <a:extLst>
                  <a:ext uri="{0D108BD9-81ED-4DB2-BD59-A6C34878D82A}">
                    <a16:rowId xmlns:a16="http://schemas.microsoft.com/office/drawing/2014/main" val="3903532386"/>
                  </a:ext>
                </a:extLst>
              </a:tr>
              <a:tr h="458491">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40BDD9"/>
                      </a:solidFill>
                      <a:prstDash val="solid"/>
                      <a:round/>
                      <a:headEnd type="none" w="med" len="med"/>
                      <a:tailEnd type="none" w="med" len="med"/>
                    </a:lnB>
                    <a:noFill/>
                  </a:tcPr>
                </a:tc>
                <a:tc>
                  <a:txBody>
                    <a:bodyPr/>
                    <a:lstStyle/>
                    <a:p>
                      <a:pPr rtl="0" fontAlgn="b"/>
                      <a:r>
                        <a:rPr lang="en-US" sz="1400">
                          <a:effectLst/>
                        </a:rPr>
                        <a:t>No</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Pass through MLP layers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0BE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Intermediate feature representations</a:t>
                      </a:r>
                    </a:p>
                  </a:txBody>
                  <a:tcPr marL="0" marR="0" marT="3048" marB="3048" anchor="b">
                    <a:lnL w="7620" cap="flat" cmpd="sng" algn="ctr">
                      <a:solidFill>
                        <a:srgbClr val="C0BED9"/>
                      </a:solidFill>
                      <a:prstDash val="solid"/>
                      <a:round/>
                      <a:headEnd type="none" w="med" len="med"/>
                      <a:tailEnd type="none" w="med" len="med"/>
                    </a:lnL>
                    <a:lnR w="7620" cap="flat" cmpd="sng" algn="ctr">
                      <a:solidFill>
                        <a:srgbClr val="C0BED9"/>
                      </a:solidFill>
                      <a:prstDash val="solid"/>
                      <a:round/>
                      <a:headEnd type="none" w="med" len="med"/>
                      <a:tailEnd type="none" w="med" len="med"/>
                    </a:lnR>
                    <a:lnT w="7620" cap="flat" cmpd="sng" algn="ctr">
                      <a:solidFill>
                        <a:srgbClr val="C0BED9"/>
                      </a:solidFill>
                      <a:prstDash val="solid"/>
                      <a:round/>
                      <a:headEnd type="none" w="med" len="med"/>
                      <a:tailEnd type="none" w="med" len="med"/>
                    </a:lnT>
                    <a:lnB w="7620" cap="flat" cmpd="sng" algn="ctr">
                      <a:solidFill>
                        <a:srgbClr val="60C9D9"/>
                      </a:solidFill>
                      <a:prstDash val="solid"/>
                      <a:round/>
                      <a:headEnd type="none" w="med" len="med"/>
                      <a:tailEnd type="none" w="med" len="med"/>
                    </a:lnB>
                    <a:noFill/>
                  </a:tcPr>
                </a:tc>
                <a:extLst>
                  <a:ext uri="{0D108BD9-81ED-4DB2-BD59-A6C34878D82A}">
                    <a16:rowId xmlns:a16="http://schemas.microsoft.com/office/drawing/2014/main" val="1293502304"/>
                  </a:ext>
                </a:extLst>
              </a:tr>
              <a:tr h="458491">
                <a:tc>
                  <a:txBody>
                    <a:bodyPr/>
                    <a:lstStyle/>
                    <a:p>
                      <a:pPr rtl="0" fontAlgn="b"/>
                      <a:r>
                        <a:rPr lang="en-US" sz="1400">
                          <a:effectLst/>
                        </a:rPr>
                        <a:t>Intermediate feature representations</a:t>
                      </a:r>
                    </a:p>
                  </a:txBody>
                  <a:tcPr marL="0" marR="0" marT="3048" marB="3048" anchor="b">
                    <a:lnL w="7620" cap="flat" cmpd="sng" algn="ctr">
                      <a:solidFill>
                        <a:srgbClr val="40BDD9"/>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40BDD9"/>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Pass through output layer</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60C9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dirty="0">
                          <a:effectLst/>
                        </a:rPr>
                        <a:t>Probabilities for each vulnerability class</a:t>
                      </a:r>
                    </a:p>
                  </a:txBody>
                  <a:tcPr marL="0" marR="0" marT="3048" marB="3048" anchor="b">
                    <a:lnL w="7620" cap="flat" cmpd="sng" algn="ctr">
                      <a:solidFill>
                        <a:srgbClr val="60C9D9"/>
                      </a:solidFill>
                      <a:prstDash val="solid"/>
                      <a:round/>
                      <a:headEnd type="none" w="med" len="med"/>
                      <a:tailEnd type="none" w="med" len="med"/>
                    </a:lnL>
                    <a:lnR w="7620" cap="flat" cmpd="sng" algn="ctr">
                      <a:solidFill>
                        <a:srgbClr val="60C9D9"/>
                      </a:solidFill>
                      <a:prstDash val="solid"/>
                      <a:round/>
                      <a:headEnd type="none" w="med" len="med"/>
                      <a:tailEnd type="none" w="med" len="med"/>
                    </a:lnR>
                    <a:lnT w="7620" cap="flat" cmpd="sng" algn="ctr">
                      <a:solidFill>
                        <a:srgbClr val="60C9D9"/>
                      </a:solidFill>
                      <a:prstDash val="solid"/>
                      <a:round/>
                      <a:headEnd type="none" w="med" len="med"/>
                      <a:tailEnd type="none" w="med" len="med"/>
                    </a:lnT>
                    <a:lnB w="7620" cap="flat" cmpd="sng" algn="ctr">
                      <a:solidFill>
                        <a:srgbClr val="E0C8D9"/>
                      </a:solidFill>
                      <a:prstDash val="solid"/>
                      <a:round/>
                      <a:headEnd type="none" w="med" len="med"/>
                      <a:tailEnd type="none" w="med" len="med"/>
                    </a:lnB>
                    <a:noFill/>
                  </a:tcPr>
                </a:tc>
                <a:extLst>
                  <a:ext uri="{0D108BD9-81ED-4DB2-BD59-A6C34878D82A}">
                    <a16:rowId xmlns:a16="http://schemas.microsoft.com/office/drawing/2014/main" val="3775992196"/>
                  </a:ext>
                </a:extLst>
              </a:tr>
              <a:tr h="458491">
                <a:tc>
                  <a:txBody>
                    <a:bodyPr/>
                    <a:lstStyle/>
                    <a:p>
                      <a:pPr rtl="0" fontAlgn="b"/>
                      <a:r>
                        <a:rPr lang="en-US" sz="1400">
                          <a:effectLst/>
                        </a:rPr>
                        <a:t>Probabilities for each vulnerability class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Yes (Binary classification?)</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Apply threshold (e.g., 0.5)</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E0C8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Predicted vulnerability class(es)</a:t>
                      </a:r>
                    </a:p>
                  </a:txBody>
                  <a:tcPr marL="0" marR="0" marT="3048" marB="3048" anchor="b">
                    <a:lnL w="7620" cap="flat" cmpd="sng" algn="ctr">
                      <a:solidFill>
                        <a:srgbClr val="E0C8D9"/>
                      </a:solidFill>
                      <a:prstDash val="solid"/>
                      <a:round/>
                      <a:headEnd type="none" w="med" len="med"/>
                      <a:tailEnd type="none" w="med" len="med"/>
                    </a:lnL>
                    <a:lnR w="7620" cap="flat" cmpd="sng" algn="ctr">
                      <a:solidFill>
                        <a:srgbClr val="E0C8D9"/>
                      </a:solidFill>
                      <a:prstDash val="solid"/>
                      <a:round/>
                      <a:headEnd type="none" w="med" len="med"/>
                      <a:tailEnd type="none" w="med" len="med"/>
                    </a:lnR>
                    <a:lnT w="7620" cap="flat" cmpd="sng" algn="ctr">
                      <a:solidFill>
                        <a:srgbClr val="E0C8D9"/>
                      </a:solidFill>
                      <a:prstDash val="solid"/>
                      <a:round/>
                      <a:headEnd type="none" w="med" len="med"/>
                      <a:tailEnd type="none" w="med" len="med"/>
                    </a:lnT>
                    <a:lnB w="7620" cap="flat" cmpd="sng" algn="ctr">
                      <a:solidFill>
                        <a:srgbClr val="A0C6D9"/>
                      </a:solidFill>
                      <a:prstDash val="solid"/>
                      <a:round/>
                      <a:headEnd type="none" w="med" len="med"/>
                      <a:tailEnd type="none" w="med" len="med"/>
                    </a:lnB>
                    <a:noFill/>
                  </a:tcPr>
                </a:tc>
                <a:extLst>
                  <a:ext uri="{0D108BD9-81ED-4DB2-BD59-A6C34878D82A}">
                    <a16:rowId xmlns:a16="http://schemas.microsoft.com/office/drawing/2014/main" val="3121582150"/>
                  </a:ext>
                </a:extLst>
              </a:tr>
              <a:tr h="652219">
                <a:tc>
                  <a:txBody>
                    <a:bodyPr/>
                    <a:lstStyle/>
                    <a:p>
                      <a:pPr rtl="0" fontAlgn="b"/>
                      <a:endParaRPr lang="en-US" sz="1400">
                        <a:effectLst/>
                      </a:endParaRP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No</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a:effectLst/>
                        </a:rPr>
                        <a:t>Apply threshold (optional) or select top-k probabilities</a:t>
                      </a:r>
                    </a:p>
                  </a:txBody>
                  <a:tcPr marL="4571" marR="4571" marT="3048" marB="3048" anchor="b">
                    <a:lnL w="7620" cap="flat" cmpd="sng" algn="ctr">
                      <a:solidFill>
                        <a:srgbClr val="CCCCCC"/>
                      </a:solidFill>
                      <a:prstDash val="solid"/>
                      <a:round/>
                      <a:headEnd type="none" w="med" len="med"/>
                      <a:tailEnd type="none" w="med" len="med"/>
                    </a:lnL>
                    <a:lnR w="7620" cap="flat" cmpd="sng" algn="ctr">
                      <a:solidFill>
                        <a:srgbClr val="A0C6D9"/>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400" dirty="0">
                          <a:effectLst/>
                        </a:rPr>
                        <a:t>Predicted vulnerability class(es) with probabilities (optional)</a:t>
                      </a:r>
                    </a:p>
                  </a:txBody>
                  <a:tcPr marL="0" marR="0" marT="3048" marB="3048" anchor="b">
                    <a:lnL w="7620" cap="flat" cmpd="sng" algn="ctr">
                      <a:solidFill>
                        <a:srgbClr val="A0C6D9"/>
                      </a:solidFill>
                      <a:prstDash val="solid"/>
                      <a:round/>
                      <a:headEnd type="none" w="med" len="med"/>
                      <a:tailEnd type="none" w="med" len="med"/>
                    </a:lnL>
                    <a:lnR w="7620" cap="flat" cmpd="sng" algn="ctr">
                      <a:solidFill>
                        <a:srgbClr val="A0C6D9"/>
                      </a:solidFill>
                      <a:prstDash val="solid"/>
                      <a:round/>
                      <a:headEnd type="none" w="med" len="med"/>
                      <a:tailEnd type="none" w="med" len="med"/>
                    </a:lnR>
                    <a:lnT w="7620" cap="flat" cmpd="sng" algn="ctr">
                      <a:solidFill>
                        <a:srgbClr val="A0C6D9"/>
                      </a:solidFill>
                      <a:prstDash val="solid"/>
                      <a:round/>
                      <a:headEnd type="none" w="med" len="med"/>
                      <a:tailEnd type="none" w="med" len="med"/>
                    </a:lnT>
                    <a:lnB w="7620" cap="flat" cmpd="sng" algn="ctr">
                      <a:solidFill>
                        <a:srgbClr val="A0C6D9"/>
                      </a:solidFill>
                      <a:prstDash val="solid"/>
                      <a:round/>
                      <a:headEnd type="none" w="med" len="med"/>
                      <a:tailEnd type="none" w="med" len="med"/>
                    </a:lnB>
                    <a:noFill/>
                  </a:tcPr>
                </a:tc>
                <a:extLst>
                  <a:ext uri="{0D108BD9-81ED-4DB2-BD59-A6C34878D82A}">
                    <a16:rowId xmlns:a16="http://schemas.microsoft.com/office/drawing/2014/main" val="3554235013"/>
                  </a:ext>
                </a:extLst>
              </a:tr>
            </a:tbl>
          </a:graphicData>
        </a:graphic>
      </p:graphicFrame>
    </p:spTree>
    <p:extLst>
      <p:ext uri="{BB962C8B-B14F-4D97-AF65-F5344CB8AC3E}">
        <p14:creationId xmlns:p14="http://schemas.microsoft.com/office/powerpoint/2010/main" val="186159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14BF-BB0B-EA06-8E95-7A7E54C25CA6}"/>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4113930C-AE17-5497-3D99-840739749F2A}"/>
              </a:ext>
            </a:extLst>
          </p:cNvPr>
          <p:cNvSpPr>
            <a:spLocks noGrp="1"/>
          </p:cNvSpPr>
          <p:nvPr>
            <p:ph idx="1"/>
          </p:nvPr>
        </p:nvSpPr>
        <p:spPr/>
        <p:txBody>
          <a:bodyPr/>
          <a:lstStyle/>
          <a:p>
            <a:r>
              <a:rPr lang="en-US" b="1" dirty="0"/>
              <a:t>Test Data Preparation:</a:t>
            </a:r>
          </a:p>
          <a:p>
            <a:r>
              <a:rPr lang="en-US" dirty="0"/>
              <a:t>The test dataset is loaded and preprocessed.</a:t>
            </a:r>
          </a:p>
          <a:p>
            <a:r>
              <a:rPr lang="en-US" b="1" dirty="0"/>
              <a:t>Model Evaluation:</a:t>
            </a:r>
            <a:r>
              <a:rPr lang="en-US" dirty="0"/>
              <a:t> </a:t>
            </a:r>
          </a:p>
          <a:p>
            <a:r>
              <a:rPr lang="en-US" dirty="0"/>
              <a:t>The trained model is used to predict vulnerabilities on the unseen test set.</a:t>
            </a:r>
          </a:p>
          <a:p>
            <a:r>
              <a:rPr lang="en-US" dirty="0"/>
              <a:t>Evaluation metrics like accuracy, confusion matrix, and classification report are generated to provide a comprehensive assessment of the model's performance on unseen data.</a:t>
            </a:r>
          </a:p>
          <a:p>
            <a:r>
              <a:rPr lang="en-US" b="1" dirty="0"/>
              <a:t>Testing Accuracy:</a:t>
            </a:r>
          </a:p>
          <a:p>
            <a:endParaRPr lang="en-US" dirty="0"/>
          </a:p>
        </p:txBody>
      </p:sp>
      <p:pic>
        <p:nvPicPr>
          <p:cNvPr id="4" name="Picture 3">
            <a:extLst>
              <a:ext uri="{FF2B5EF4-FFF2-40B4-BE49-F238E27FC236}">
                <a16:creationId xmlns:a16="http://schemas.microsoft.com/office/drawing/2014/main" id="{6C738926-E2A3-3E65-4F61-1B0064D02885}"/>
              </a:ext>
            </a:extLst>
          </p:cNvPr>
          <p:cNvPicPr>
            <a:picLocks noChangeAspect="1"/>
          </p:cNvPicPr>
          <p:nvPr/>
        </p:nvPicPr>
        <p:blipFill>
          <a:blip r:embed="rId2"/>
          <a:stretch>
            <a:fillRect/>
          </a:stretch>
        </p:blipFill>
        <p:spPr>
          <a:xfrm>
            <a:off x="1207769" y="4837471"/>
            <a:ext cx="6150183" cy="625701"/>
          </a:xfrm>
          <a:prstGeom prst="rect">
            <a:avLst/>
          </a:prstGeom>
        </p:spPr>
      </p:pic>
    </p:spTree>
    <p:extLst>
      <p:ext uri="{BB962C8B-B14F-4D97-AF65-F5344CB8AC3E}">
        <p14:creationId xmlns:p14="http://schemas.microsoft.com/office/powerpoint/2010/main" val="336237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BE98-7870-3A9C-87E5-0E13FC99AC6D}"/>
              </a:ext>
            </a:extLst>
          </p:cNvPr>
          <p:cNvSpPr>
            <a:spLocks noGrp="1"/>
          </p:cNvSpPr>
          <p:nvPr>
            <p:ph type="title"/>
          </p:nvPr>
        </p:nvSpPr>
        <p:spPr/>
        <p:txBody>
          <a:bodyPr/>
          <a:lstStyle/>
          <a:p>
            <a:r>
              <a:rPr lang="en-US" dirty="0"/>
              <a:t>Model Evaluation : Training loss</a:t>
            </a:r>
          </a:p>
        </p:txBody>
      </p:sp>
      <p:pic>
        <p:nvPicPr>
          <p:cNvPr id="5" name="Picture 4">
            <a:extLst>
              <a:ext uri="{FF2B5EF4-FFF2-40B4-BE49-F238E27FC236}">
                <a16:creationId xmlns:a16="http://schemas.microsoft.com/office/drawing/2014/main" id="{21BFF4C7-A494-4237-78BC-9A82BA3B91C8}"/>
              </a:ext>
            </a:extLst>
          </p:cNvPr>
          <p:cNvPicPr>
            <a:picLocks noChangeAspect="1"/>
          </p:cNvPicPr>
          <p:nvPr/>
        </p:nvPicPr>
        <p:blipFill>
          <a:blip r:embed="rId2"/>
          <a:stretch>
            <a:fillRect/>
          </a:stretch>
        </p:blipFill>
        <p:spPr>
          <a:xfrm>
            <a:off x="456188" y="3090064"/>
            <a:ext cx="11735812" cy="980492"/>
          </a:xfrm>
          <a:prstGeom prst="rect">
            <a:avLst/>
          </a:prstGeom>
        </p:spPr>
      </p:pic>
    </p:spTree>
    <p:extLst>
      <p:ext uri="{BB962C8B-B14F-4D97-AF65-F5344CB8AC3E}">
        <p14:creationId xmlns:p14="http://schemas.microsoft.com/office/powerpoint/2010/main" val="43069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BE98-7870-3A9C-87E5-0E13FC99AC6D}"/>
              </a:ext>
            </a:extLst>
          </p:cNvPr>
          <p:cNvSpPr>
            <a:spLocks noGrp="1"/>
          </p:cNvSpPr>
          <p:nvPr>
            <p:ph type="title"/>
          </p:nvPr>
        </p:nvSpPr>
        <p:spPr/>
        <p:txBody>
          <a:bodyPr/>
          <a:lstStyle/>
          <a:p>
            <a:r>
              <a:rPr lang="en-US" dirty="0"/>
              <a:t>Model Evaluation : Classification Report</a:t>
            </a:r>
          </a:p>
        </p:txBody>
      </p:sp>
      <p:pic>
        <p:nvPicPr>
          <p:cNvPr id="4" name="Content Placeholder 3" descr="A table of numbers with numbers on it&#10;&#10;Description automatically generated">
            <a:extLst>
              <a:ext uri="{FF2B5EF4-FFF2-40B4-BE49-F238E27FC236}">
                <a16:creationId xmlns:a16="http://schemas.microsoft.com/office/drawing/2014/main" id="{550C1C29-07BC-3D2D-C27F-F5D42C2B0923}"/>
              </a:ext>
            </a:extLst>
          </p:cNvPr>
          <p:cNvPicPr>
            <a:picLocks noGrp="1" noChangeAspect="1"/>
          </p:cNvPicPr>
          <p:nvPr>
            <p:ph idx="1"/>
          </p:nvPr>
        </p:nvPicPr>
        <p:blipFill>
          <a:blip r:embed="rId2"/>
          <a:stretch>
            <a:fillRect/>
          </a:stretch>
        </p:blipFill>
        <p:spPr>
          <a:xfrm>
            <a:off x="4464336" y="1846263"/>
            <a:ext cx="3323654" cy="4022725"/>
          </a:xfrm>
          <a:prstGeom prst="rect">
            <a:avLst/>
          </a:prstGeom>
        </p:spPr>
      </p:pic>
    </p:spTree>
    <p:extLst>
      <p:ext uri="{BB962C8B-B14F-4D97-AF65-F5344CB8AC3E}">
        <p14:creationId xmlns:p14="http://schemas.microsoft.com/office/powerpoint/2010/main" val="357911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2DF2-4B24-E408-121B-ADD4F708CCEC}"/>
              </a:ext>
            </a:extLst>
          </p:cNvPr>
          <p:cNvSpPr>
            <a:spLocks noGrp="1"/>
          </p:cNvSpPr>
          <p:nvPr>
            <p:ph type="title"/>
          </p:nvPr>
        </p:nvSpPr>
        <p:spPr/>
        <p:txBody>
          <a:bodyPr/>
          <a:lstStyle/>
          <a:p>
            <a:r>
              <a:rPr lang="en-US" dirty="0"/>
              <a:t>Why Software Vulnerability Detection</a:t>
            </a:r>
          </a:p>
        </p:txBody>
      </p:sp>
      <p:sp>
        <p:nvSpPr>
          <p:cNvPr id="3" name="Content Placeholder 2">
            <a:extLst>
              <a:ext uri="{FF2B5EF4-FFF2-40B4-BE49-F238E27FC236}">
                <a16:creationId xmlns:a16="http://schemas.microsoft.com/office/drawing/2014/main" id="{BD5EB83D-21F1-D0E8-676E-52125D62599F}"/>
              </a:ext>
            </a:extLst>
          </p:cNvPr>
          <p:cNvSpPr>
            <a:spLocks noGrp="1"/>
          </p:cNvSpPr>
          <p:nvPr>
            <p:ph idx="1"/>
          </p:nvPr>
        </p:nvSpPr>
        <p:spPr/>
        <p:txBody>
          <a:bodyPr>
            <a:normAutofit fontScale="92500" lnSpcReduction="20000"/>
          </a:bodyPr>
          <a:lstStyle/>
          <a:p>
            <a:r>
              <a:rPr lang="en-US" dirty="0"/>
              <a:t>Data Breaches and Financial Losses:  Vulnerabilities can act like a backdoor for attackers, allowing them to steal sensitive data like financial information, personal records, or intellectual property. This can result in significant financial losses for businesses, due to fines, lawsuits, and the cost of data recovery.</a:t>
            </a:r>
          </a:p>
          <a:p>
            <a:r>
              <a:rPr lang="en-US" dirty="0"/>
              <a:t>Operational Disruption:  Exploiting vulnerabilities can lead to system crashes, service outages, and overall disruption of operations. This can cause lost productivity, inconvenience for users, and potential damage to reputation.</a:t>
            </a:r>
          </a:p>
          <a:p>
            <a:r>
              <a:rPr lang="en-US" dirty="0"/>
              <a:t>Compliance Violations and Legal Issues:  Organizations have a responsibility to protect user data and may be subject to regulations regarding data security. Failing to address vulnerabilities can lead to non-compliance and legal consequences.</a:t>
            </a:r>
          </a:p>
          <a:p>
            <a:r>
              <a:rPr lang="en-US" dirty="0"/>
              <a:t>Wider System Infiltration:  In some cases, a breach through vulnerable code in one part of a system can be used as a springboard to attack other connected systems. This can have a cascading effect, compromising a much larger network.</a:t>
            </a:r>
          </a:p>
          <a:p>
            <a:r>
              <a:rPr lang="en-US" dirty="0"/>
              <a:t>Reputational Damage:  News of a security breach can severely damage a company's reputation, leading to a loss of trust from customers and partners.</a:t>
            </a:r>
          </a:p>
        </p:txBody>
      </p:sp>
    </p:spTree>
    <p:extLst>
      <p:ext uri="{BB962C8B-B14F-4D97-AF65-F5344CB8AC3E}">
        <p14:creationId xmlns:p14="http://schemas.microsoft.com/office/powerpoint/2010/main" val="805127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BE98-7870-3A9C-87E5-0E13FC99AC6D}"/>
              </a:ext>
            </a:extLst>
          </p:cNvPr>
          <p:cNvSpPr>
            <a:spLocks noGrp="1"/>
          </p:cNvSpPr>
          <p:nvPr>
            <p:ph type="title"/>
          </p:nvPr>
        </p:nvSpPr>
        <p:spPr/>
        <p:txBody>
          <a:bodyPr/>
          <a:lstStyle/>
          <a:p>
            <a:r>
              <a:rPr lang="en-US" dirty="0"/>
              <a:t>Model Evaluation : Confusion Matrix</a:t>
            </a:r>
          </a:p>
        </p:txBody>
      </p:sp>
      <p:pic>
        <p:nvPicPr>
          <p:cNvPr id="7" name="Picture 6">
            <a:extLst>
              <a:ext uri="{FF2B5EF4-FFF2-40B4-BE49-F238E27FC236}">
                <a16:creationId xmlns:a16="http://schemas.microsoft.com/office/drawing/2014/main" id="{B217E6C8-3218-0C9C-2860-5C1469ED2308}"/>
              </a:ext>
            </a:extLst>
          </p:cNvPr>
          <p:cNvPicPr>
            <a:picLocks noChangeAspect="1"/>
          </p:cNvPicPr>
          <p:nvPr/>
        </p:nvPicPr>
        <p:blipFill>
          <a:blip r:embed="rId2"/>
          <a:stretch>
            <a:fillRect/>
          </a:stretch>
        </p:blipFill>
        <p:spPr>
          <a:xfrm>
            <a:off x="6243483" y="2054590"/>
            <a:ext cx="3827039" cy="11111277"/>
          </a:xfrm>
          <a:prstGeom prst="rect">
            <a:avLst/>
          </a:prstGeom>
        </p:spPr>
      </p:pic>
    </p:spTree>
    <p:extLst>
      <p:ext uri="{BB962C8B-B14F-4D97-AF65-F5344CB8AC3E}">
        <p14:creationId xmlns:p14="http://schemas.microsoft.com/office/powerpoint/2010/main" val="154733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9B8D-2A24-4A25-64A8-26AF6D301146}"/>
              </a:ext>
            </a:extLst>
          </p:cNvPr>
          <p:cNvSpPr>
            <a:spLocks noGrp="1"/>
          </p:cNvSpPr>
          <p:nvPr>
            <p:ph type="title"/>
          </p:nvPr>
        </p:nvSpPr>
        <p:spPr/>
        <p:txBody>
          <a:bodyPr/>
          <a:lstStyle/>
          <a:p>
            <a:r>
              <a:rPr lang="en-US" dirty="0"/>
              <a:t>API Development</a:t>
            </a:r>
          </a:p>
        </p:txBody>
      </p:sp>
      <p:sp>
        <p:nvSpPr>
          <p:cNvPr id="3" name="Content Placeholder 2">
            <a:extLst>
              <a:ext uri="{FF2B5EF4-FFF2-40B4-BE49-F238E27FC236}">
                <a16:creationId xmlns:a16="http://schemas.microsoft.com/office/drawing/2014/main" id="{546C1AF4-0DBE-7313-CF11-6C852F5D7DB6}"/>
              </a:ext>
            </a:extLst>
          </p:cNvPr>
          <p:cNvSpPr>
            <a:spLocks noGrp="1"/>
          </p:cNvSpPr>
          <p:nvPr>
            <p:ph idx="1"/>
          </p:nvPr>
        </p:nvSpPr>
        <p:spPr/>
        <p:txBody>
          <a:bodyPr/>
          <a:lstStyle/>
          <a:p>
            <a:r>
              <a:rPr lang="en-US" dirty="0"/>
              <a:t>Accepts code snippets as input: The API takes code sections or entire files in JSON format through POST requests.</a:t>
            </a:r>
          </a:p>
          <a:p>
            <a:r>
              <a:rPr lang="en-US" dirty="0"/>
              <a:t>Preprocesses code: The code is cleaned (removing comments and whitespaces) before being fed to the model.</a:t>
            </a:r>
          </a:p>
          <a:p>
            <a:r>
              <a:rPr lang="en-US" dirty="0"/>
              <a:t>Tokenizes code: The code is broken down into smaller units (tokens) suitable for the model's processing.</a:t>
            </a:r>
          </a:p>
          <a:p>
            <a:r>
              <a:rPr lang="en-US" dirty="0"/>
              <a:t>Predicts vulnerabilities: The vulnerability classifier model predicts the presence of various vulnerabilities based on the code's content.</a:t>
            </a:r>
          </a:p>
          <a:p>
            <a:r>
              <a:rPr lang="en-US" dirty="0"/>
              <a:t>Returns predictions: The API responds with a JSON object containing the predicted vulnerabilities associated with the code sections or files.</a:t>
            </a:r>
          </a:p>
          <a:p>
            <a:endParaRPr lang="en-US" dirty="0"/>
          </a:p>
        </p:txBody>
      </p:sp>
    </p:spTree>
    <p:extLst>
      <p:ext uri="{BB962C8B-B14F-4D97-AF65-F5344CB8AC3E}">
        <p14:creationId xmlns:p14="http://schemas.microsoft.com/office/powerpoint/2010/main" val="2669502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9B8D-2A24-4A25-64A8-26AF6D301146}"/>
              </a:ext>
            </a:extLst>
          </p:cNvPr>
          <p:cNvSpPr>
            <a:spLocks noGrp="1"/>
          </p:cNvSpPr>
          <p:nvPr>
            <p:ph type="title"/>
          </p:nvPr>
        </p:nvSpPr>
        <p:spPr/>
        <p:txBody>
          <a:bodyPr/>
          <a:lstStyle/>
          <a:p>
            <a:r>
              <a:rPr lang="en-US" dirty="0"/>
              <a:t>API Development</a:t>
            </a:r>
          </a:p>
        </p:txBody>
      </p:sp>
      <p:sp>
        <p:nvSpPr>
          <p:cNvPr id="3" name="Content Placeholder 2">
            <a:extLst>
              <a:ext uri="{FF2B5EF4-FFF2-40B4-BE49-F238E27FC236}">
                <a16:creationId xmlns:a16="http://schemas.microsoft.com/office/drawing/2014/main" id="{546C1AF4-0DBE-7313-CF11-6C852F5D7DB6}"/>
              </a:ext>
            </a:extLst>
          </p:cNvPr>
          <p:cNvSpPr>
            <a:spLocks noGrp="1"/>
          </p:cNvSpPr>
          <p:nvPr>
            <p:ph idx="1"/>
          </p:nvPr>
        </p:nvSpPr>
        <p:spPr/>
        <p:txBody>
          <a:bodyPr/>
          <a:lstStyle/>
          <a:p>
            <a:r>
              <a:rPr lang="en-US" dirty="0"/>
              <a:t>The script utilizes pre-trained </a:t>
            </a:r>
            <a:r>
              <a:rPr lang="en-US" dirty="0" err="1"/>
              <a:t>models:CAUKiel</a:t>
            </a:r>
            <a:r>
              <a:rPr lang="en-US" dirty="0"/>
              <a:t>/</a:t>
            </a:r>
            <a:r>
              <a:rPr lang="en-US" dirty="0" err="1"/>
              <a:t>JavaBERT</a:t>
            </a:r>
            <a:r>
              <a:rPr lang="en-US" dirty="0"/>
              <a:t>: A transformer model trained for understanding Java code.</a:t>
            </a:r>
          </a:p>
          <a:p>
            <a:r>
              <a:rPr lang="en-US" dirty="0"/>
              <a:t>A multi-label </a:t>
            </a:r>
            <a:r>
              <a:rPr lang="en-US" dirty="0" err="1"/>
              <a:t>binarizer</a:t>
            </a:r>
            <a:r>
              <a:rPr lang="en-US" dirty="0"/>
              <a:t> (</a:t>
            </a:r>
            <a:r>
              <a:rPr lang="en-US" dirty="0" err="1"/>
              <a:t>mlb</a:t>
            </a:r>
            <a:r>
              <a:rPr lang="en-US" dirty="0"/>
              <a:t>): This model maps vulnerability labels to binary vectors for efficient prediction.</a:t>
            </a:r>
          </a:p>
          <a:p>
            <a:r>
              <a:rPr lang="en-US" dirty="0"/>
              <a:t>The code is chunked and processed in batches to handle sequences exceeding a maximum length.</a:t>
            </a:r>
          </a:p>
          <a:p>
            <a:r>
              <a:rPr lang="en-US" dirty="0"/>
              <a:t>A sigmoid function is applied to the model's output to convert it into probabilities between 0 and 1.</a:t>
            </a:r>
          </a:p>
          <a:p>
            <a:r>
              <a:rPr lang="en-US" dirty="0"/>
              <a:t>A threshold of 0.5 is used for filtering the predicted vulnerabilities (probabilities above 0.5 are considered vulnerabilities).</a:t>
            </a:r>
          </a:p>
        </p:txBody>
      </p:sp>
    </p:spTree>
    <p:extLst>
      <p:ext uri="{BB962C8B-B14F-4D97-AF65-F5344CB8AC3E}">
        <p14:creationId xmlns:p14="http://schemas.microsoft.com/office/powerpoint/2010/main" val="94465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AD4A-32D3-7A5A-142B-8F4A850BCCEE}"/>
              </a:ext>
            </a:extLst>
          </p:cNvPr>
          <p:cNvSpPr>
            <a:spLocks noGrp="1"/>
          </p:cNvSpPr>
          <p:nvPr>
            <p:ph type="title"/>
          </p:nvPr>
        </p:nvSpPr>
        <p:spPr/>
        <p:txBody>
          <a:bodyPr/>
          <a:lstStyle/>
          <a:p>
            <a:r>
              <a:rPr lang="en-US" dirty="0"/>
              <a:t>IDE Extension</a:t>
            </a:r>
          </a:p>
        </p:txBody>
      </p:sp>
      <p:pic>
        <p:nvPicPr>
          <p:cNvPr id="5" name="Content Placeholder 4">
            <a:extLst>
              <a:ext uri="{FF2B5EF4-FFF2-40B4-BE49-F238E27FC236}">
                <a16:creationId xmlns:a16="http://schemas.microsoft.com/office/drawing/2014/main" id="{A59D9690-6AD0-3C9F-5E8F-D5EC0A4FA502}"/>
              </a:ext>
            </a:extLst>
          </p:cNvPr>
          <p:cNvPicPr>
            <a:picLocks noGrp="1" noChangeAspect="1"/>
          </p:cNvPicPr>
          <p:nvPr>
            <p:ph idx="1"/>
          </p:nvPr>
        </p:nvPicPr>
        <p:blipFill>
          <a:blip r:embed="rId2"/>
          <a:stretch>
            <a:fillRect/>
          </a:stretch>
        </p:blipFill>
        <p:spPr>
          <a:xfrm>
            <a:off x="2617375" y="1846263"/>
            <a:ext cx="7017575" cy="4022725"/>
          </a:xfrm>
        </p:spPr>
      </p:pic>
    </p:spTree>
    <p:extLst>
      <p:ext uri="{BB962C8B-B14F-4D97-AF65-F5344CB8AC3E}">
        <p14:creationId xmlns:p14="http://schemas.microsoft.com/office/powerpoint/2010/main" val="752457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595C-854C-DCDA-4E20-37E10008AB4C}"/>
              </a:ext>
            </a:extLst>
          </p:cNvPr>
          <p:cNvSpPr>
            <a:spLocks noGrp="1"/>
          </p:cNvSpPr>
          <p:nvPr>
            <p:ph type="title"/>
          </p:nvPr>
        </p:nvSpPr>
        <p:spPr/>
        <p:txBody>
          <a:bodyPr/>
          <a:lstStyle/>
          <a:p>
            <a:r>
              <a:rPr lang="en-US" dirty="0"/>
              <a:t>DOCKER IMAGE</a:t>
            </a:r>
          </a:p>
        </p:txBody>
      </p:sp>
      <p:sp>
        <p:nvSpPr>
          <p:cNvPr id="3" name="Content Placeholder 2">
            <a:extLst>
              <a:ext uri="{FF2B5EF4-FFF2-40B4-BE49-F238E27FC236}">
                <a16:creationId xmlns:a16="http://schemas.microsoft.com/office/drawing/2014/main" id="{BF407292-BEC9-8946-D84E-A0F971366446}"/>
              </a:ext>
            </a:extLst>
          </p:cNvPr>
          <p:cNvSpPr>
            <a:spLocks noGrp="1"/>
          </p:cNvSpPr>
          <p:nvPr>
            <p:ph idx="1"/>
          </p:nvPr>
        </p:nvSpPr>
        <p:spPr/>
        <p:txBody>
          <a:bodyPr/>
          <a:lstStyle/>
          <a:p>
            <a:r>
              <a:rPr lang="en-US" dirty="0"/>
              <a:t>docker run -it --rm -p 9696:9696 &lt;image&gt;</a:t>
            </a:r>
          </a:p>
          <a:p>
            <a:endParaRPr lang="en-US" dirty="0"/>
          </a:p>
        </p:txBody>
      </p:sp>
    </p:spTree>
    <p:extLst>
      <p:ext uri="{BB962C8B-B14F-4D97-AF65-F5344CB8AC3E}">
        <p14:creationId xmlns:p14="http://schemas.microsoft.com/office/powerpoint/2010/main" val="4171330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FDED-2D6F-12BB-4DB8-3EB32F690187}"/>
              </a:ext>
            </a:extLst>
          </p:cNvPr>
          <p:cNvSpPr>
            <a:spLocks noGrp="1"/>
          </p:cNvSpPr>
          <p:nvPr>
            <p:ph type="title"/>
          </p:nvPr>
        </p:nvSpPr>
        <p:spPr/>
        <p:txBody>
          <a:bodyPr/>
          <a:lstStyle/>
          <a:p>
            <a:r>
              <a:rPr lang="en-US" dirty="0"/>
              <a:t>What went wrong</a:t>
            </a:r>
          </a:p>
        </p:txBody>
      </p:sp>
      <p:sp>
        <p:nvSpPr>
          <p:cNvPr id="3" name="Content Placeholder 2">
            <a:extLst>
              <a:ext uri="{FF2B5EF4-FFF2-40B4-BE49-F238E27FC236}">
                <a16:creationId xmlns:a16="http://schemas.microsoft.com/office/drawing/2014/main" id="{561DD978-D6C2-8A39-4FC7-2BF0377768DA}"/>
              </a:ext>
            </a:extLst>
          </p:cNvPr>
          <p:cNvSpPr>
            <a:spLocks noGrp="1"/>
          </p:cNvSpPr>
          <p:nvPr>
            <p:ph idx="1"/>
          </p:nvPr>
        </p:nvSpPr>
        <p:spPr/>
        <p:txBody>
          <a:bodyPr/>
          <a:lstStyle/>
          <a:p>
            <a:pPr marL="0" indent="0">
              <a:buNone/>
            </a:pPr>
            <a:r>
              <a:rPr lang="en-US" dirty="0"/>
              <a:t>Deployment: The Model size was huge and hence was unable to host on cloud free tier leading to insufficient memory</a:t>
            </a:r>
          </a:p>
          <a:p>
            <a:pPr marL="0" indent="0">
              <a:buNone/>
            </a:pPr>
            <a:r>
              <a:rPr lang="en-US" dirty="0" err="1"/>
              <a:t>PyTorch</a:t>
            </a:r>
            <a:r>
              <a:rPr lang="en-US" dirty="0"/>
              <a:t>: </a:t>
            </a:r>
            <a:r>
              <a:rPr lang="en-US" dirty="0" err="1"/>
              <a:t>PyTorch</a:t>
            </a:r>
            <a:r>
              <a:rPr lang="en-US" dirty="0"/>
              <a:t> was throwing error with latest updated version. Required installation with the help of </a:t>
            </a:r>
            <a:r>
              <a:rPr lang="en-US" dirty="0" err="1"/>
              <a:t>conda</a:t>
            </a:r>
            <a:r>
              <a:rPr lang="en-US" dirty="0"/>
              <a:t>.</a:t>
            </a:r>
          </a:p>
          <a:p>
            <a:pPr marL="0" indent="0">
              <a:buNone/>
            </a:pPr>
            <a:r>
              <a:rPr lang="en-US" dirty="0"/>
              <a:t>Model training took lot of time and memory as GPU was unavailable.</a:t>
            </a:r>
          </a:p>
          <a:p>
            <a:pPr marL="0" indent="0">
              <a:buNone/>
            </a:pPr>
            <a:r>
              <a:rPr lang="en-US" dirty="0"/>
              <a:t>Learning time was large</a:t>
            </a:r>
          </a:p>
        </p:txBody>
      </p:sp>
    </p:spTree>
    <p:extLst>
      <p:ext uri="{BB962C8B-B14F-4D97-AF65-F5344CB8AC3E}">
        <p14:creationId xmlns:p14="http://schemas.microsoft.com/office/powerpoint/2010/main" val="291167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B5C1-D51B-7BAD-8B00-EB3E535BF456}"/>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0785921-F382-6820-9C74-BEBF00254FC0}"/>
              </a:ext>
            </a:extLst>
          </p:cNvPr>
          <p:cNvSpPr>
            <a:spLocks noGrp="1"/>
          </p:cNvSpPr>
          <p:nvPr>
            <p:ph idx="1"/>
          </p:nvPr>
        </p:nvSpPr>
        <p:spPr/>
        <p:txBody>
          <a:bodyPr/>
          <a:lstStyle/>
          <a:p>
            <a:r>
              <a:rPr lang="en-US" dirty="0"/>
              <a:t>Working with webhooks to integrate the API endpoint with SonarQube</a:t>
            </a:r>
          </a:p>
          <a:p>
            <a:r>
              <a:rPr lang="en-US" dirty="0"/>
              <a:t>Improve the model accuracy to reduce false negatives</a:t>
            </a:r>
          </a:p>
          <a:p>
            <a:r>
              <a:rPr lang="en-US" dirty="0"/>
              <a:t>Modify model for line by line vulnerability prediction instead of method vulnerability prediction</a:t>
            </a:r>
          </a:p>
        </p:txBody>
      </p:sp>
    </p:spTree>
    <p:extLst>
      <p:ext uri="{BB962C8B-B14F-4D97-AF65-F5344CB8AC3E}">
        <p14:creationId xmlns:p14="http://schemas.microsoft.com/office/powerpoint/2010/main" val="3692115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6921-999E-EAC2-F9AF-940533503C57}"/>
              </a:ext>
            </a:extLst>
          </p:cNvPr>
          <p:cNvSpPr>
            <a:spLocks noGrp="1"/>
          </p:cNvSpPr>
          <p:nvPr>
            <p:ph type="title"/>
          </p:nvPr>
        </p:nvSpPr>
        <p:spPr/>
        <p:txBody>
          <a:bodyPr/>
          <a:lstStyle/>
          <a:p>
            <a:r>
              <a:rPr lang="en-US" dirty="0"/>
              <a:t>Learning outcome</a:t>
            </a:r>
          </a:p>
        </p:txBody>
      </p:sp>
      <p:sp>
        <p:nvSpPr>
          <p:cNvPr id="3" name="Content Placeholder 2">
            <a:extLst>
              <a:ext uri="{FF2B5EF4-FFF2-40B4-BE49-F238E27FC236}">
                <a16:creationId xmlns:a16="http://schemas.microsoft.com/office/drawing/2014/main" id="{D418DB6A-C20F-B888-0372-AB3A1A62E2A5}"/>
              </a:ext>
            </a:extLst>
          </p:cNvPr>
          <p:cNvSpPr>
            <a:spLocks noGrp="1"/>
          </p:cNvSpPr>
          <p:nvPr>
            <p:ph idx="1"/>
          </p:nvPr>
        </p:nvSpPr>
        <p:spPr/>
        <p:txBody>
          <a:bodyPr>
            <a:normAutofit/>
          </a:bodyPr>
          <a:lstStyle/>
          <a:p>
            <a:r>
              <a:rPr lang="en-US" dirty="0"/>
              <a:t>Deep Learning for Vulnerability Prediction</a:t>
            </a:r>
          </a:p>
          <a:p>
            <a:r>
              <a:rPr lang="en-US" dirty="0"/>
              <a:t>Multi-Layer </a:t>
            </a:r>
            <a:r>
              <a:rPr lang="en-US" dirty="0" err="1"/>
              <a:t>Perceptrons</a:t>
            </a:r>
            <a:r>
              <a:rPr lang="en-US" dirty="0"/>
              <a:t> (MLPs) </a:t>
            </a:r>
          </a:p>
          <a:p>
            <a:r>
              <a:rPr lang="en-US" dirty="0"/>
              <a:t>Multi-label Classification</a:t>
            </a:r>
          </a:p>
          <a:p>
            <a:r>
              <a:rPr lang="en-US" dirty="0"/>
              <a:t>Text Preprocessing and Tokenization</a:t>
            </a:r>
          </a:p>
          <a:p>
            <a:r>
              <a:rPr lang="en-US" dirty="0"/>
              <a:t>Flask Web API Development</a:t>
            </a:r>
          </a:p>
          <a:p>
            <a:r>
              <a:rPr lang="en-US" dirty="0"/>
              <a:t>Importance of Data Quality</a:t>
            </a:r>
          </a:p>
          <a:p>
            <a:r>
              <a:rPr lang="en-US" dirty="0"/>
              <a:t>Challenges of Deep Learning</a:t>
            </a:r>
          </a:p>
        </p:txBody>
      </p:sp>
    </p:spTree>
    <p:extLst>
      <p:ext uri="{BB962C8B-B14F-4D97-AF65-F5344CB8AC3E}">
        <p14:creationId xmlns:p14="http://schemas.microsoft.com/office/powerpoint/2010/main" val="144891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00E4-436A-ECCD-0A37-5316438D8419}"/>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B4504673-02A6-FA8D-FE96-EDEDDF686975}"/>
              </a:ext>
            </a:extLst>
          </p:cNvPr>
          <p:cNvSpPr>
            <a:spLocks noGrp="1"/>
          </p:cNvSpPr>
          <p:nvPr>
            <p:ph type="body" idx="1"/>
          </p:nvPr>
        </p:nvSpPr>
        <p:spPr/>
        <p:txBody>
          <a:bodyPr/>
          <a:lstStyle/>
          <a:p>
            <a:r>
              <a:rPr lang="en-US" b="1" dirty="0"/>
              <a:t>Questions?</a:t>
            </a:r>
          </a:p>
        </p:txBody>
      </p:sp>
    </p:spTree>
    <p:extLst>
      <p:ext uri="{BB962C8B-B14F-4D97-AF65-F5344CB8AC3E}">
        <p14:creationId xmlns:p14="http://schemas.microsoft.com/office/powerpoint/2010/main" val="422069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2E59-A89E-E55F-181D-3E8846444BF3}"/>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E5787763-9815-D0AB-A6D6-97743F243BB6}"/>
              </a:ext>
            </a:extLst>
          </p:cNvPr>
          <p:cNvSpPr>
            <a:spLocks noGrp="1"/>
          </p:cNvSpPr>
          <p:nvPr>
            <p:ph idx="1"/>
          </p:nvPr>
        </p:nvSpPr>
        <p:spPr/>
        <p:txBody>
          <a:bodyPr>
            <a:normAutofit/>
          </a:bodyPr>
          <a:lstStyle/>
          <a:p>
            <a:r>
              <a:rPr lang="en-US" dirty="0"/>
              <a:t>Code Scanning and Vulnerability Detection: The system should scan source code during compilation and runtime to identify potential security threats like DDoS attacks and ransomware.</a:t>
            </a:r>
          </a:p>
          <a:p>
            <a:r>
              <a:rPr lang="en-US" dirty="0"/>
              <a:t>Vulnerability Analysis and Prioritization: The system should analyze each vulnerability based on severity, impact, and likelihood of occurrence to prioritize remediation efforts.</a:t>
            </a:r>
          </a:p>
          <a:p>
            <a:r>
              <a:rPr lang="en-US" dirty="0"/>
              <a:t>User Interface: The system should provide a user interface for initiating scans, viewing vulnerabilities, and accessing recommendations.</a:t>
            </a:r>
          </a:p>
          <a:p>
            <a:r>
              <a:rPr lang="en-US" dirty="0"/>
              <a:t>AI Model Integration: The system should allow developers to integrate and train AI models for vulnerability detection.</a:t>
            </a:r>
          </a:p>
          <a:p>
            <a:r>
              <a:rPr lang="en-US" dirty="0"/>
              <a:t>Integrations: The system should integrate with existing development tools and support third-party plugin integration for extended functionality.</a:t>
            </a:r>
          </a:p>
          <a:p>
            <a:endParaRPr lang="en-US" dirty="0"/>
          </a:p>
          <a:p>
            <a:endParaRPr lang="en-US" dirty="0"/>
          </a:p>
        </p:txBody>
      </p:sp>
    </p:spTree>
    <p:extLst>
      <p:ext uri="{BB962C8B-B14F-4D97-AF65-F5344CB8AC3E}">
        <p14:creationId xmlns:p14="http://schemas.microsoft.com/office/powerpoint/2010/main" val="125813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A846-932C-CDFC-51F3-FB1EA200772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17B6606C-7A76-9661-04CF-A33E08A8F93B}"/>
              </a:ext>
            </a:extLst>
          </p:cNvPr>
          <p:cNvSpPr>
            <a:spLocks noGrp="1"/>
          </p:cNvSpPr>
          <p:nvPr>
            <p:ph idx="1"/>
          </p:nvPr>
        </p:nvSpPr>
        <p:spPr/>
        <p:txBody>
          <a:bodyPr/>
          <a:lstStyle/>
          <a:p>
            <a:r>
              <a:rPr lang="en-US" dirty="0"/>
              <a:t>Performance: The system should deliver code analysis results within a reasonable timeframe.</a:t>
            </a:r>
          </a:p>
          <a:p>
            <a:r>
              <a:rPr lang="en-US" dirty="0"/>
              <a:t>Scalability: The system should be able to handle an increasing number of users and code submissions without performance degradation.</a:t>
            </a:r>
          </a:p>
          <a:p>
            <a:r>
              <a:rPr lang="en-US" dirty="0"/>
              <a:t>Security: The system should ensure the confidentiality and integrity of sensitive code data throughout the analysis process.</a:t>
            </a:r>
          </a:p>
          <a:p>
            <a:r>
              <a:rPr lang="en-US" dirty="0"/>
              <a:t>Usability: The system should be user-friendly and provide clear error messages and documentation.</a:t>
            </a:r>
          </a:p>
          <a:p>
            <a:r>
              <a:rPr lang="en-US" dirty="0"/>
              <a:t>Reliability: The system should be resilient to failures and recover quickly from disruptions.</a:t>
            </a:r>
          </a:p>
          <a:p>
            <a:endParaRPr lang="en-US" dirty="0"/>
          </a:p>
        </p:txBody>
      </p:sp>
    </p:spTree>
    <p:extLst>
      <p:ext uri="{BB962C8B-B14F-4D97-AF65-F5344CB8AC3E}">
        <p14:creationId xmlns:p14="http://schemas.microsoft.com/office/powerpoint/2010/main" val="380955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C145-30DC-8CCE-AD99-F40726B93D9C}"/>
              </a:ext>
            </a:extLst>
          </p:cNvPr>
          <p:cNvSpPr>
            <a:spLocks noGrp="1"/>
          </p:cNvSpPr>
          <p:nvPr>
            <p:ph type="title"/>
          </p:nvPr>
        </p:nvSpPr>
        <p:spPr/>
        <p:txBody>
          <a:bodyPr/>
          <a:lstStyle/>
          <a:p>
            <a:r>
              <a:rPr lang="en-US" dirty="0"/>
              <a:t>Design</a:t>
            </a:r>
          </a:p>
        </p:txBody>
      </p:sp>
      <p:pic>
        <p:nvPicPr>
          <p:cNvPr id="6" name="Content Placeholder 5" descr="A diagram of a service&#10;&#10;Description automatically generated">
            <a:extLst>
              <a:ext uri="{FF2B5EF4-FFF2-40B4-BE49-F238E27FC236}">
                <a16:creationId xmlns:a16="http://schemas.microsoft.com/office/drawing/2014/main" id="{71D76EF3-A57C-C158-2F57-081A959A9B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6530" y="1846263"/>
            <a:ext cx="7019266" cy="4022725"/>
          </a:xfrm>
        </p:spPr>
      </p:pic>
    </p:spTree>
    <p:extLst>
      <p:ext uri="{BB962C8B-B14F-4D97-AF65-F5344CB8AC3E}">
        <p14:creationId xmlns:p14="http://schemas.microsoft.com/office/powerpoint/2010/main" val="55775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0561-FB66-8D3F-7DFE-D4B758E9F2C3}"/>
              </a:ext>
            </a:extLst>
          </p:cNvPr>
          <p:cNvSpPr>
            <a:spLocks noGrp="1"/>
          </p:cNvSpPr>
          <p:nvPr>
            <p:ph type="title"/>
          </p:nvPr>
        </p:nvSpPr>
        <p:spPr/>
        <p:txBody>
          <a:bodyPr/>
          <a:lstStyle/>
          <a:p>
            <a:r>
              <a:rPr lang="en-US" dirty="0"/>
              <a:t>Orchestrator Service</a:t>
            </a:r>
          </a:p>
        </p:txBody>
      </p:sp>
      <p:pic>
        <p:nvPicPr>
          <p:cNvPr id="8194" name="Picture 2">
            <a:extLst>
              <a:ext uri="{FF2B5EF4-FFF2-40B4-BE49-F238E27FC236}">
                <a16:creationId xmlns:a16="http://schemas.microsoft.com/office/drawing/2014/main" id="{842D1E7C-579F-D827-6FE4-F9999B9294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3065526"/>
            <a:ext cx="10058400" cy="158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48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278B-BE69-840D-53E9-685853A5A7F4}"/>
              </a:ext>
            </a:extLst>
          </p:cNvPr>
          <p:cNvSpPr>
            <a:spLocks noGrp="1"/>
          </p:cNvSpPr>
          <p:nvPr>
            <p:ph type="title"/>
          </p:nvPr>
        </p:nvSpPr>
        <p:spPr/>
        <p:txBody>
          <a:bodyPr/>
          <a:lstStyle/>
          <a:p>
            <a:r>
              <a:rPr lang="en-US" dirty="0"/>
              <a:t>Deployment</a:t>
            </a:r>
          </a:p>
        </p:txBody>
      </p:sp>
      <p:pic>
        <p:nvPicPr>
          <p:cNvPr id="7170" name="Picture 2">
            <a:extLst>
              <a:ext uri="{FF2B5EF4-FFF2-40B4-BE49-F238E27FC236}">
                <a16:creationId xmlns:a16="http://schemas.microsoft.com/office/drawing/2014/main" id="{E1C15C95-DD05-6D54-90B3-60FF049BFE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7549" y="1737360"/>
            <a:ext cx="603786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3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C530-A0CA-9644-A9CF-E012785C13A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750031EF-3B07-26EC-C695-2CD46FEFBC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953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4779-8F32-6D8E-8EB5-4408061CA889}"/>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1A722CA6-F6FA-B7B6-9F17-AA91DB02328B}"/>
              </a:ext>
            </a:extLst>
          </p:cNvPr>
          <p:cNvSpPr>
            <a:spLocks noGrp="1"/>
          </p:cNvSpPr>
          <p:nvPr>
            <p:ph idx="1"/>
          </p:nvPr>
        </p:nvSpPr>
        <p:spPr/>
        <p:txBody>
          <a:bodyPr/>
          <a:lstStyle/>
          <a:p>
            <a:r>
              <a:rPr lang="en-US" dirty="0"/>
              <a:t>Supervised Learning: The code trains a model using labeled data. This data consists of Java code snippets and their corresponding vulnerability labels (one-hot encoded). The model learns the patterns between the code features and the presence/absence of vulnerabilities.</a:t>
            </a:r>
          </a:p>
          <a:p>
            <a:r>
              <a:rPr lang="en-US" dirty="0"/>
              <a:t>Multi-label Classification: The vulnerability labels can represent multiple types of vulnerabilities that a code snippet might have. The model predicts a set of labels (potentially multiple) for each code snippet, making it a multi-label classification problem.</a:t>
            </a:r>
          </a:p>
        </p:txBody>
      </p:sp>
    </p:spTree>
    <p:extLst>
      <p:ext uri="{BB962C8B-B14F-4D97-AF65-F5344CB8AC3E}">
        <p14:creationId xmlns:p14="http://schemas.microsoft.com/office/powerpoint/2010/main" val="7624117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2685</TotalTime>
  <Words>2681</Words>
  <Application>Microsoft Office PowerPoint</Application>
  <PresentationFormat>Widescreen</PresentationFormat>
  <Paragraphs>236</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Calibri</vt:lpstr>
      <vt:lpstr>Calibri Light</vt:lpstr>
      <vt:lpstr>Times New Roman</vt:lpstr>
      <vt:lpstr>Retrospect</vt:lpstr>
      <vt:lpstr>AI-Driven Vulnerability Analysis in Critical Software Systems</vt:lpstr>
      <vt:lpstr>Why Software Vulnerability Detection</vt:lpstr>
      <vt:lpstr>Functional Requirements</vt:lpstr>
      <vt:lpstr>Non-Functional Requirements</vt:lpstr>
      <vt:lpstr>Design</vt:lpstr>
      <vt:lpstr>Orchestrator Service</vt:lpstr>
      <vt:lpstr>Deployment</vt:lpstr>
      <vt:lpstr>Implementation</vt:lpstr>
      <vt:lpstr>Machine learning Approach</vt:lpstr>
      <vt:lpstr>Data Acquisition</vt:lpstr>
      <vt:lpstr>Data Preprocessing</vt:lpstr>
      <vt:lpstr>Tokenization &amp; Batching</vt:lpstr>
      <vt:lpstr>Model Parameters</vt:lpstr>
      <vt:lpstr>Model explanation</vt:lpstr>
      <vt:lpstr>Model Training</vt:lpstr>
      <vt:lpstr>Model Prediction</vt:lpstr>
      <vt:lpstr>Testing</vt:lpstr>
      <vt:lpstr>Model Evaluation : Training loss</vt:lpstr>
      <vt:lpstr>Model Evaluation : Classification Report</vt:lpstr>
      <vt:lpstr>Model Evaluation : Confusion Matrix</vt:lpstr>
      <vt:lpstr>API Development</vt:lpstr>
      <vt:lpstr>API Development</vt:lpstr>
      <vt:lpstr>IDE Extension</vt:lpstr>
      <vt:lpstr>DOCKER IMAGE</vt:lpstr>
      <vt:lpstr>What went wrong</vt:lpstr>
      <vt:lpstr>Future work</vt:lpstr>
      <vt:lpstr>Learning outcome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Selvakumaran</dc:creator>
  <cp:lastModifiedBy>Swathi Selvakumaran</cp:lastModifiedBy>
  <cp:revision>21</cp:revision>
  <dcterms:created xsi:type="dcterms:W3CDTF">2024-05-07T16:19:31Z</dcterms:created>
  <dcterms:modified xsi:type="dcterms:W3CDTF">2024-05-09T13:05:02Z</dcterms:modified>
</cp:coreProperties>
</file>