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8" r:id="rId5"/>
    <p:sldId id="262" r:id="rId6"/>
    <p:sldId id="267" r:id="rId7"/>
    <p:sldId id="259" r:id="rId8"/>
    <p:sldId id="260" r:id="rId9"/>
    <p:sldId id="265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66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9A8B-58BA-4774-A0D4-04E3E0EF9C73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423EE-EE3A-485D-98F5-B273DD2C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8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423EE-EE3A-485D-98F5-B273DD2CA5F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54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423EE-EE3A-485D-98F5-B273DD2CA5F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27" y="832084"/>
            <a:ext cx="1270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612332"/>
            <a:ext cx="1308100" cy="127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12745" y="5817470"/>
            <a:ext cx="61938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Department of Computer Science and </a:t>
            </a:r>
            <a:r>
              <a:rPr lang="en-IN" b="1" dirty="0" smtClean="0"/>
              <a:t>Engineering</a:t>
            </a:r>
          </a:p>
          <a:p>
            <a:r>
              <a:rPr lang="en-IN" b="1" dirty="0" smtClean="0"/>
              <a:t>     (</a:t>
            </a:r>
            <a:r>
              <a:rPr lang="en-IN" b="1" dirty="0"/>
              <a:t>Artificial Intelligence and Machine Learning)</a:t>
            </a:r>
            <a:endParaRPr lang="en-I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54056" y="1441473"/>
            <a:ext cx="57246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D0A1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Project  Presentation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13554" y="2189361"/>
            <a:ext cx="54056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en-US" alt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Suspect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Image Retrieval Using Facial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 defTabSz="914400"/>
            <a:r>
              <a:rPr lang="en-US" alt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Recognition Through 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CCTV </a:t>
            </a:r>
            <a:r>
              <a:rPr lang="en-US" alt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Footage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4084" y="3659275"/>
            <a:ext cx="4572000" cy="12584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9250" indent="-349250">
              <a:lnSpc>
                <a:spcPct val="107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Team Members: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 indent="-349250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Aditya S K- 4SF21AD002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 indent="-349250">
              <a:lnSpc>
                <a:spcPct val="107000"/>
              </a:lnSpc>
              <a:spcAft>
                <a:spcPts val="0"/>
              </a:spcAft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Jagan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Mohan Prakash - 4SF21AD021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Tejas B G- 4SF21AD055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674092" y="3587775"/>
            <a:ext cx="4572000" cy="15354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5740" indent="-349250">
              <a:lnSpc>
                <a:spcPct val="107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Under the Guidance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of:</a:t>
            </a:r>
            <a:endParaRPr lang="en-IN" sz="20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" indent="-349250">
              <a:lnSpc>
                <a:spcPct val="107000"/>
              </a:lnSpc>
              <a:spcAft>
                <a:spcPts val="0"/>
              </a:spcAft>
            </a:pPr>
            <a:r>
              <a:rPr lang="en-I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Mrs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Kavyashree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endParaRPr lang="en-IN" sz="20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" indent="-349250"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Assistant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Professor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CSE(AI&amp;ML) SCEM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Mangaluru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71400"/>
              </p:ext>
            </p:extLst>
          </p:nvPr>
        </p:nvGraphicFramePr>
        <p:xfrm>
          <a:off x="830980" y="1098616"/>
          <a:ext cx="7610375" cy="529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818"/>
                <a:gridCol w="6689557"/>
              </a:tblGrid>
              <a:tr h="87489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K. </a:t>
                      </a:r>
                      <a:r>
                        <a:rPr lang="en-US" dirty="0" err="1" smtClean="0"/>
                        <a:t>Fukunaga</a:t>
                      </a:r>
                      <a:r>
                        <a:rPr lang="en-US" dirty="0" smtClean="0"/>
                        <a:t>, Introduction to statistical pattern recognition, Academic Press, 90.</a:t>
                      </a:r>
                      <a:endParaRPr lang="en-IN" dirty="0"/>
                    </a:p>
                  </a:txBody>
                  <a:tcPr/>
                </a:tc>
              </a:tr>
              <a:tr h="124984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 Kirby and L. </a:t>
                      </a:r>
                      <a:r>
                        <a:rPr lang="en-US" dirty="0" err="1" smtClean="0"/>
                        <a:t>Sirovich</a:t>
                      </a:r>
                      <a:r>
                        <a:rPr lang="en-US" dirty="0" smtClean="0"/>
                        <a:t>, "Application of the </a:t>
                      </a:r>
                      <a:r>
                        <a:rPr lang="en-US" dirty="0" err="1" smtClean="0"/>
                        <a:t>Karhunen</a:t>
                      </a:r>
                      <a:r>
                        <a:rPr lang="en-US" dirty="0" smtClean="0"/>
                        <a:t>-Love procedure for the characterization of human faces", IEEE Trans., vol. PAMI-12, no. 1, pp. 103-108, 90.</a:t>
                      </a:r>
                      <a:endParaRPr lang="en-IN" dirty="0"/>
                    </a:p>
                  </a:txBody>
                  <a:tcPr/>
                </a:tc>
              </a:tr>
              <a:tr h="506883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A. </a:t>
                      </a:r>
                      <a:r>
                        <a:rPr lang="en-IN" dirty="0" err="1" smtClean="0"/>
                        <a:t>Martínez</a:t>
                      </a:r>
                      <a:r>
                        <a:rPr lang="en-IN" dirty="0" smtClean="0"/>
                        <a:t> and R. </a:t>
                      </a:r>
                      <a:r>
                        <a:rPr lang="en-IN" dirty="0" err="1" smtClean="0"/>
                        <a:t>Benavente</a:t>
                      </a:r>
                      <a:r>
                        <a:rPr lang="en-IN" dirty="0" smtClean="0"/>
                        <a:t>, The AR face database, June 98.</a:t>
                      </a:r>
                      <a:endParaRPr lang="en-IN" dirty="0"/>
                    </a:p>
                  </a:txBody>
                  <a:tcPr/>
                </a:tc>
              </a:tr>
              <a:tr h="874894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 Oliver, A. </a:t>
                      </a:r>
                      <a:r>
                        <a:rPr lang="en-US" dirty="0" err="1" smtClean="0"/>
                        <a:t>Pentland</a:t>
                      </a:r>
                      <a:r>
                        <a:rPr lang="en-US" dirty="0" smtClean="0"/>
                        <a:t> and F. </a:t>
                      </a:r>
                      <a:r>
                        <a:rPr lang="en-US" dirty="0" err="1" smtClean="0"/>
                        <a:t>Bérard</a:t>
                      </a:r>
                      <a:r>
                        <a:rPr lang="en-US" dirty="0" smtClean="0"/>
                        <a:t>, "LAFTER: Lips and face real time tracker with facial expression recognition", Proc. CVPR, 97.</a:t>
                      </a:r>
                      <a:endParaRPr lang="en-IN" dirty="0"/>
                    </a:p>
                  </a:txBody>
                  <a:tcPr/>
                </a:tc>
              </a:tr>
              <a:tr h="87489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 Rosario and A. </a:t>
                      </a:r>
                      <a:r>
                        <a:rPr lang="en-US" dirty="0" err="1" smtClean="0"/>
                        <a:t>Pentland</a:t>
                      </a:r>
                      <a:r>
                        <a:rPr lang="en-US" dirty="0" smtClean="0"/>
                        <a:t>, "A Bayesian computer vision system for modeling human interactions", Proc. ICVS, 99.</a:t>
                      </a:r>
                      <a:endParaRPr lang="en-IN" dirty="0"/>
                    </a:p>
                  </a:txBody>
                  <a:tcPr/>
                </a:tc>
              </a:tr>
              <a:tr h="506883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</a:t>
                      </a:r>
                      <a:r>
                        <a:rPr lang="en-US" dirty="0" err="1" smtClean="0"/>
                        <a:t>Pentland</a:t>
                      </a:r>
                      <a:r>
                        <a:rPr lang="en-US" dirty="0" smtClean="0"/>
                        <a:t>, T. </a:t>
                      </a:r>
                      <a:r>
                        <a:rPr lang="en-US" dirty="0" err="1" smtClean="0"/>
                        <a:t>Starner</a:t>
                      </a:r>
                      <a:r>
                        <a:rPr lang="en-US" dirty="0" smtClean="0"/>
                        <a:t>, N. </a:t>
                      </a:r>
                      <a:r>
                        <a:rPr lang="en-US" dirty="0" err="1" smtClean="0"/>
                        <a:t>Etcoff</a:t>
                      </a:r>
                      <a:r>
                        <a:rPr lang="en-US" dirty="0" smtClean="0"/>
                        <a:t>, N. </a:t>
                      </a:r>
                      <a:r>
                        <a:rPr lang="en-US" dirty="0" err="1" smtClean="0"/>
                        <a:t>Masoiu</a:t>
                      </a:r>
                      <a:r>
                        <a:rPr lang="en-US" dirty="0" smtClean="0"/>
                        <a:t>, O. </a:t>
                      </a:r>
                      <a:r>
                        <a:rPr lang="en-US" dirty="0" err="1" smtClean="0"/>
                        <a:t>Oliyide</a:t>
                      </a:r>
                      <a:r>
                        <a:rPr lang="en-US" dirty="0" smtClean="0"/>
                        <a:t> and M. Turk, "Experiments with </a:t>
                      </a:r>
                      <a:r>
                        <a:rPr lang="en-US" dirty="0" err="1" smtClean="0"/>
                        <a:t>eigenfaces</a:t>
                      </a:r>
                      <a:r>
                        <a:rPr lang="en-US" dirty="0" smtClean="0"/>
                        <a:t>", looking at people workshop of IJCAI 93.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01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34121"/>
              </p:ext>
            </p:extLst>
          </p:nvPr>
        </p:nvGraphicFramePr>
        <p:xfrm>
          <a:off x="1116530" y="742482"/>
          <a:ext cx="7536582" cy="5347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782"/>
                <a:gridCol w="6400800"/>
              </a:tblGrid>
              <a:tr h="872666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 </a:t>
                      </a:r>
                      <a:r>
                        <a:rPr lang="en-US" dirty="0" err="1" smtClean="0"/>
                        <a:t>Pentland</a:t>
                      </a:r>
                      <a:r>
                        <a:rPr lang="en-US" dirty="0" smtClean="0"/>
                        <a:t>, T. </a:t>
                      </a:r>
                      <a:r>
                        <a:rPr lang="en-US" dirty="0" err="1" smtClean="0"/>
                        <a:t>Starner</a:t>
                      </a:r>
                      <a:r>
                        <a:rPr lang="en-US" dirty="0" smtClean="0"/>
                        <a:t>, N. </a:t>
                      </a:r>
                      <a:r>
                        <a:rPr lang="en-US" dirty="0" err="1" smtClean="0"/>
                        <a:t>Etcoff</a:t>
                      </a:r>
                      <a:r>
                        <a:rPr lang="en-US" dirty="0" smtClean="0"/>
                        <a:t>, N. </a:t>
                      </a:r>
                      <a:r>
                        <a:rPr lang="en-US" dirty="0" err="1" smtClean="0"/>
                        <a:t>Masoiu</a:t>
                      </a:r>
                      <a:r>
                        <a:rPr lang="en-US" dirty="0" smtClean="0"/>
                        <a:t>, O. </a:t>
                      </a:r>
                      <a:r>
                        <a:rPr lang="en-US" dirty="0" err="1" smtClean="0"/>
                        <a:t>Oliyide</a:t>
                      </a:r>
                      <a:r>
                        <a:rPr lang="en-US" dirty="0" smtClean="0"/>
                        <a:t> and M. Turk, "Experiments with </a:t>
                      </a:r>
                      <a:r>
                        <a:rPr lang="en-US" dirty="0" err="1" smtClean="0"/>
                        <a:t>eigenfaces</a:t>
                      </a:r>
                      <a:r>
                        <a:rPr lang="en-US" dirty="0" smtClean="0"/>
                        <a:t>", looking at people workshop of IJCAI 93.</a:t>
                      </a:r>
                      <a:endParaRPr lang="en-IN" dirty="0"/>
                    </a:p>
                  </a:txBody>
                  <a:tcPr/>
                </a:tc>
              </a:tr>
              <a:tr h="872666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 D. </a:t>
                      </a:r>
                      <a:r>
                        <a:rPr lang="en-US" dirty="0" err="1" smtClean="0"/>
                        <a:t>Rimey</a:t>
                      </a:r>
                      <a:r>
                        <a:rPr lang="en-US" dirty="0" smtClean="0"/>
                        <a:t> and C. M. Brown, "Controlling eye movements with hidden Markov models", Int. J. Comp. Vision, vol. 7, no. 1, pp. 47-65, 91.</a:t>
                      </a:r>
                      <a:endParaRPr lang="en-IN" dirty="0"/>
                    </a:p>
                  </a:txBody>
                  <a:tcPr/>
                </a:tc>
              </a:tr>
              <a:tr h="872666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T. </a:t>
                      </a:r>
                      <a:r>
                        <a:rPr lang="en-US" dirty="0" err="1" smtClean="0"/>
                        <a:t>Starner</a:t>
                      </a:r>
                      <a:r>
                        <a:rPr lang="en-US" dirty="0" smtClean="0"/>
                        <a:t> and A. </a:t>
                      </a:r>
                      <a:r>
                        <a:rPr lang="en-US" dirty="0" err="1" smtClean="0"/>
                        <a:t>Pentland</a:t>
                      </a:r>
                      <a:r>
                        <a:rPr lang="en-US" dirty="0" smtClean="0"/>
                        <a:t>, "Visual recognition of </a:t>
                      </a:r>
                      <a:r>
                        <a:rPr lang="en-US" dirty="0" err="1" smtClean="0"/>
                        <a:t>american</a:t>
                      </a:r>
                      <a:r>
                        <a:rPr lang="en-US" dirty="0" smtClean="0"/>
                        <a:t> sign language using hidden Markov models", Int. workshop AFGR, 95.</a:t>
                      </a:r>
                      <a:endParaRPr lang="en-IN" dirty="0"/>
                    </a:p>
                  </a:txBody>
                  <a:tcPr/>
                </a:tc>
              </a:tr>
              <a:tr h="87266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D. L. </a:t>
                      </a:r>
                      <a:r>
                        <a:rPr lang="en-IN" dirty="0" err="1" smtClean="0"/>
                        <a:t>Swets</a:t>
                      </a:r>
                      <a:r>
                        <a:rPr lang="en-IN" dirty="0" smtClean="0"/>
                        <a:t> and J. J. </a:t>
                      </a:r>
                      <a:r>
                        <a:rPr lang="en-IN" dirty="0" err="1" smtClean="0"/>
                        <a:t>Weng</a:t>
                      </a:r>
                      <a:r>
                        <a:rPr lang="en-IN" dirty="0" smtClean="0"/>
                        <a:t>, "Using discriminant </a:t>
                      </a:r>
                      <a:r>
                        <a:rPr lang="en-IN" dirty="0" err="1" smtClean="0"/>
                        <a:t>eigenfeatures</a:t>
                      </a:r>
                      <a:r>
                        <a:rPr lang="en-IN" dirty="0" smtClean="0"/>
                        <a:t> for image retrieval", IEEE Trans., vol. PAMI-18, no. 8, pp. 831-836, 96.</a:t>
                      </a:r>
                      <a:endParaRPr lang="en-IN" dirty="0"/>
                    </a:p>
                  </a:txBody>
                  <a:tcPr/>
                </a:tc>
              </a:tr>
              <a:tr h="90035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 Turk and A. </a:t>
                      </a:r>
                      <a:r>
                        <a:rPr lang="en-US" dirty="0" err="1" smtClean="0"/>
                        <a:t>Pentland</a:t>
                      </a:r>
                      <a:r>
                        <a:rPr lang="en-US" dirty="0" smtClean="0"/>
                        <a:t>, "</a:t>
                      </a:r>
                      <a:r>
                        <a:rPr lang="en-US" dirty="0" err="1" smtClean="0"/>
                        <a:t>Eigenfaces</a:t>
                      </a:r>
                      <a:r>
                        <a:rPr lang="en-US" dirty="0" smtClean="0"/>
                        <a:t> for recognition", Journal Cognitive Neuroscience, 91.</a:t>
                      </a:r>
                      <a:endParaRPr lang="en-IN" dirty="0"/>
                    </a:p>
                  </a:txBody>
                  <a:tcPr/>
                </a:tc>
              </a:tr>
              <a:tr h="872666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T. </a:t>
                      </a:r>
                      <a:r>
                        <a:rPr lang="en-US" dirty="0" err="1" smtClean="0"/>
                        <a:t>Vert</a:t>
                      </a:r>
                      <a:r>
                        <a:rPr lang="en-US" dirty="0" smtClean="0"/>
                        <a:t>, "Synthesis of novel views from a single face image", Int. J. Comp. Vision, 98.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5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dirty="0"/>
              <a:t>Image and video classification is an open research domain for the computer vision research community. There are various application domains of image and video classification, such as:</a:t>
            </a:r>
          </a:p>
          <a:p>
            <a:pPr>
              <a:spcAft>
                <a:spcPts val="1400"/>
              </a:spcAft>
            </a:pPr>
            <a:r>
              <a:rPr dirty="0"/>
              <a:t>- Industrial automation</a:t>
            </a:r>
            <a:br>
              <a:rPr dirty="0"/>
            </a:br>
            <a:r>
              <a:rPr dirty="0"/>
              <a:t>- Face recognition</a:t>
            </a:r>
            <a:br>
              <a:rPr dirty="0"/>
            </a:br>
            <a:r>
              <a:rPr dirty="0"/>
              <a:t>- Medical image analysis</a:t>
            </a:r>
            <a:br>
              <a:rPr dirty="0"/>
            </a:br>
            <a:r>
              <a:rPr dirty="0"/>
              <a:t>- Security surveillance</a:t>
            </a:r>
            <a:br>
              <a:rPr dirty="0"/>
            </a:br>
            <a:r>
              <a:rPr dirty="0"/>
              <a:t>- Content-based multimedia analysis</a:t>
            </a:r>
            <a:br>
              <a:rPr dirty="0"/>
            </a:br>
            <a:r>
              <a:rPr dirty="0"/>
              <a:t>- Remote sensing</a:t>
            </a:r>
          </a:p>
          <a:p>
            <a:pPr algn="just"/>
            <a:r>
              <a:rPr dirty="0"/>
              <a:t>The recent focus of research for image and video analysis is the use of deep learning models and high-resolution images to design effective decision support systems that can be used with </a:t>
            </a:r>
            <a:r>
              <a:rPr dirty="0" err="1"/>
              <a:t>IoT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200" dirty="0"/>
              <a:t>The objective of this project is to develop an advanced and efficient system for suspect image retrieval using facial recognition technology</a:t>
            </a:r>
            <a:r>
              <a:rPr sz="2200" dirty="0" smtClean="0"/>
              <a:t>.</a:t>
            </a:r>
            <a:endParaRPr lang="en-US" sz="2200" dirty="0" smtClean="0"/>
          </a:p>
          <a:p>
            <a:pPr algn="just"/>
            <a:r>
              <a:rPr sz="2200" dirty="0" smtClean="0"/>
              <a:t> </a:t>
            </a:r>
            <a:r>
              <a:rPr sz="2200" dirty="0"/>
              <a:t>The system aims to enhance law enforcement capabilities by accurately identifying and retrieving images of suspects from large databases based on facial features. </a:t>
            </a:r>
            <a:endParaRPr lang="en-US" sz="2200" dirty="0" smtClean="0"/>
          </a:p>
          <a:p>
            <a:pPr algn="just"/>
            <a:r>
              <a:rPr sz="2200" dirty="0" smtClean="0"/>
              <a:t>This </a:t>
            </a:r>
            <a:r>
              <a:rPr sz="2200" dirty="0"/>
              <a:t>will involve implementing state-of-the-art facial recognition </a:t>
            </a:r>
            <a:r>
              <a:rPr sz="2200" dirty="0" smtClean="0"/>
              <a:t>algorithms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2898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687217"/>
              </p:ext>
            </p:extLst>
          </p:nvPr>
        </p:nvGraphicFramePr>
        <p:xfrm>
          <a:off x="293571" y="1742172"/>
          <a:ext cx="8229600" cy="4363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Research paper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Abstract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Forensic Video Analysis: Passive Tracking System for Automated Person of Interest (POI) Localization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AFTAB KHAN 1,SAKHI REHMAN1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Videorecorders</a:t>
                      </a:r>
                      <a:r>
                        <a:rPr lang="en-US" sz="1400" dirty="0" smtClean="0"/>
                        <a:t> record the output of each security </a:t>
                      </a:r>
                      <a:r>
                        <a:rPr lang="en-US" sz="1400" dirty="0" err="1" smtClean="0"/>
                        <a:t>camera.A</a:t>
                      </a:r>
                      <a:r>
                        <a:rPr lang="en-US" sz="1400" dirty="0" smtClean="0"/>
                        <a:t> manual scan of the video footage requires a considerable amount of manpower and time.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Criminal face recognition using video surveillance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Prasad </a:t>
                      </a:r>
                      <a:r>
                        <a:rPr lang="en-IN" sz="1400" dirty="0" err="1" smtClean="0"/>
                        <a:t>Laxman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Salokhe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identification of the criminals takes a lot of time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Room Security System with Face Recognition using Local Binary Pattern Histogram Algorithm based on the Internet of Things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Turkhamun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Adi</a:t>
                      </a:r>
                      <a:r>
                        <a:rPr lang="en-IN" sz="1400" dirty="0" smtClean="0"/>
                        <a:t> Kurniawan1, </a:t>
                      </a:r>
                      <a:r>
                        <a:rPr lang="en-IN" sz="1400" dirty="0" err="1" smtClean="0"/>
                        <a:t>Istiqomah</a:t>
                      </a:r>
                      <a:r>
                        <a:rPr lang="en-IN" sz="1400" dirty="0" smtClean="0"/>
                        <a:t> Sumadikarta2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 Internet of Things-based security system and </a:t>
                      </a:r>
                      <a:r>
                        <a:rPr lang="en-US" sz="1400" dirty="0" err="1" smtClean="0"/>
                        <a:t>OpenCV</a:t>
                      </a:r>
                      <a:r>
                        <a:rPr lang="en-US" sz="1400" dirty="0" smtClean="0"/>
                        <a:t> technology have been developed to improve the efficiency and ease of monitoring video footage from CCTV.  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Deep Face Recognition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Omkar</a:t>
                      </a:r>
                      <a:r>
                        <a:rPr lang="en-IN" sz="1400" dirty="0" smtClean="0"/>
                        <a:t> M. </a:t>
                      </a:r>
                      <a:r>
                        <a:rPr lang="en-IN" sz="1400" dirty="0" err="1" smtClean="0"/>
                        <a:t>Parkhi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goal of this paper is face recognition– from either a single photograph or from a set of faces tracked in a video. 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52312" y="616016"/>
            <a:ext cx="5188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Literature </a:t>
            </a:r>
            <a:r>
              <a:rPr lang="en-IN" sz="4400" dirty="0"/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423274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98" y="0"/>
            <a:ext cx="8229600" cy="1143000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826901"/>
              </p:ext>
            </p:extLst>
          </p:nvPr>
        </p:nvGraphicFramePr>
        <p:xfrm>
          <a:off x="293571" y="1126155"/>
          <a:ext cx="8229600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Human and Machine Recognition of Faces: A Survey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RAMA CHELLAPPA, FELLOW, IEEE,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goal of this paper is to present a critical survey of existing literature on human and machine recognition of faces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 investigation into the use of CCTV footage to improve likeness in facial composites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Ness, H  &amp; Bruce, V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Facial composites are an important investigative tool and have been used in numerous high-profile cases (e.g. Yorkshire Ripper). 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CCTV Footage De-identification for Privacy Protection: A Comprehensive Survey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Sekione</a:t>
                      </a:r>
                      <a:r>
                        <a:rPr lang="es-ES" sz="1400" dirty="0" smtClean="0"/>
                        <a:t> </a:t>
                      </a:r>
                      <a:r>
                        <a:rPr lang="es-ES" sz="1400" dirty="0" err="1" smtClean="0"/>
                        <a:t>Reward</a:t>
                      </a:r>
                      <a:r>
                        <a:rPr lang="es-ES" sz="1400" dirty="0" smtClean="0"/>
                        <a:t> Jeremiah1, Oscar Enrique Llerena Castro1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Privacy preservation is a significant concern in our data driven society, both in the social and political spheres. 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Intelligent CCTV for Mass Transport Security: Challenges and Opportunities for Video and Face Processing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Conrad Sanderson∗, Abbas </a:t>
                      </a:r>
                      <a:r>
                        <a:rPr lang="en-IN" sz="1400" dirty="0" err="1" smtClean="0"/>
                        <a:t>Bigdeli</a:t>
                      </a:r>
                      <a:r>
                        <a:rPr lang="en-IN" sz="1400" dirty="0" smtClean="0"/>
                        <a:t>∗,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CCTV surveillance systems have long been promoted as being effective in improving public safety. 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Perspective Study on Content Based Video Retrieval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C. Victoria Priscilla1 and D. Rajeshwari2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Closed-Circuit Television (CCTV) footages plays a vital role in criminal investigations which helps to reduce cost, time and effort but still it has many challenges to face such as monitoring multiple cameras simultaneously,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09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50"/>
            <a:ext cx="8229600" cy="1143000"/>
          </a:xfrm>
        </p:spPr>
        <p:txBody>
          <a:bodyPr/>
          <a:lstStyle/>
          <a:p>
            <a:r>
              <a:rPr dirty="0"/>
              <a:t>Literature Survey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95231"/>
              </p:ext>
            </p:extLst>
          </p:nvPr>
        </p:nvGraphicFramePr>
        <p:xfrm>
          <a:off x="293571" y="1126155"/>
          <a:ext cx="8229600" cy="5447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131100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Room Security System with Face Recognition using Local Binary Pattern Histogram Algorithm based on the Internet of Things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/>
                        <a:t>Turkhamun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Adi</a:t>
                      </a:r>
                      <a:r>
                        <a:rPr lang="en-IN" sz="1400" dirty="0" smtClean="0"/>
                        <a:t> Kurniawan1, </a:t>
                      </a:r>
                      <a:r>
                        <a:rPr lang="en-IN" sz="1400" dirty="0" err="1" smtClean="0"/>
                        <a:t>Istiqomah</a:t>
                      </a:r>
                      <a:r>
                        <a:rPr lang="en-IN" sz="1400" dirty="0" smtClean="0"/>
                        <a:t> Sumadikarta2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 Internet of Things-based security system and </a:t>
                      </a:r>
                      <a:r>
                        <a:rPr lang="en-US" sz="1400" dirty="0" err="1" smtClean="0"/>
                        <a:t>OpenCV</a:t>
                      </a:r>
                      <a:r>
                        <a:rPr lang="en-US" sz="1400" dirty="0" smtClean="0"/>
                        <a:t> technology have been developed to improve the efficiency and ease of monitoring video footage from CCTV. </a:t>
                      </a:r>
                      <a:endParaRPr lang="en-IN" sz="1400" dirty="0"/>
                    </a:p>
                  </a:txBody>
                  <a:tcPr/>
                </a:tc>
              </a:tr>
              <a:tr h="90313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 investigation into the use of CCTV footage to improve likeness in facial composites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Ness, H  &amp; Bruce, V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Facial composites are an important investigative tool and have been used in numerous high-profile cases (e.g. Yorkshire Ripper). </a:t>
                      </a:r>
                      <a:endParaRPr lang="en-IN" sz="1400" dirty="0"/>
                    </a:p>
                  </a:txBody>
                  <a:tcPr/>
                </a:tc>
              </a:tr>
              <a:tr h="903134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Criminal face recognition using video surveillance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Prasad </a:t>
                      </a:r>
                      <a:r>
                        <a:rPr lang="en-IN" sz="1400" dirty="0" err="1" smtClean="0"/>
                        <a:t>Laxman</a:t>
                      </a:r>
                      <a:r>
                        <a:rPr lang="en-IN" sz="1400" dirty="0" smtClean="0"/>
                        <a:t> </a:t>
                      </a:r>
                      <a:r>
                        <a:rPr lang="en-IN" sz="1400" dirty="0" err="1" smtClean="0"/>
                        <a:t>Salokhe</a:t>
                      </a:r>
                      <a:r>
                        <a:rPr lang="en-IN" sz="140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identification of the criminals takes a lot of time</a:t>
                      </a:r>
                      <a:endParaRPr lang="en-IN" sz="1400" dirty="0"/>
                    </a:p>
                  </a:txBody>
                  <a:tcPr/>
                </a:tc>
              </a:tr>
              <a:tr h="90313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Intelligent CCTV for Mass Transport Security: Challenges and Opportunities for Video and Face Processing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Conrad Sanderson∗, Abbas </a:t>
                      </a:r>
                      <a:r>
                        <a:rPr lang="en-IN" sz="1400" dirty="0" err="1" smtClean="0"/>
                        <a:t>Bigdeli</a:t>
                      </a:r>
                      <a:r>
                        <a:rPr lang="en-IN" sz="1400" dirty="0" smtClean="0"/>
                        <a:t>∗,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CCTV surveillance systems have long been promoted as being effective in improving public safety. </a:t>
                      </a:r>
                      <a:endParaRPr lang="en-IN" sz="1400" dirty="0"/>
                    </a:p>
                  </a:txBody>
                  <a:tcPr/>
                </a:tc>
              </a:tr>
              <a:tr h="12831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Perspective Study on Content Based Video Retrieval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C. Victoria Priscilla1 and D. Rajeshwari2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Closed-Circuit Television (CCTV) footages plays a vital role in criminal </a:t>
                      </a:r>
                      <a:r>
                        <a:rPr lang="en-US" sz="1400" dirty="0" smtClean="0"/>
                        <a:t>investigations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dirty="0" smtClean="0"/>
              <a:t> </a:t>
            </a:r>
            <a:r>
              <a:rPr dirty="0"/>
              <a:t>Read the image.</a:t>
            </a:r>
          </a:p>
          <a:p>
            <a:pPr algn="just"/>
            <a:r>
              <a:rPr dirty="0" smtClean="0"/>
              <a:t> </a:t>
            </a:r>
            <a:r>
              <a:rPr dirty="0"/>
              <a:t>Load known encoding.</a:t>
            </a:r>
          </a:p>
          <a:p>
            <a:pPr algn="just"/>
            <a:r>
              <a:rPr dirty="0" smtClean="0"/>
              <a:t> </a:t>
            </a:r>
            <a:r>
              <a:rPr dirty="0"/>
              <a:t>Convert image into RGB color.</a:t>
            </a:r>
          </a:p>
          <a:p>
            <a:pPr algn="just"/>
            <a:r>
              <a:rPr dirty="0" smtClean="0"/>
              <a:t> </a:t>
            </a:r>
            <a:r>
              <a:rPr dirty="0"/>
              <a:t>Detect the coordinate of the bounding box of the face from </a:t>
            </a:r>
            <a:r>
              <a:rPr lang="en-US" dirty="0" smtClean="0"/>
              <a:t>  </a:t>
            </a:r>
            <a:r>
              <a:rPr dirty="0" smtClean="0"/>
              <a:t>the </a:t>
            </a:r>
            <a:r>
              <a:rPr dirty="0"/>
              <a:t>image to extract the face.</a:t>
            </a:r>
          </a:p>
          <a:p>
            <a:pPr algn="just"/>
            <a:r>
              <a:rPr dirty="0" smtClean="0"/>
              <a:t> </a:t>
            </a:r>
            <a:r>
              <a:rPr dirty="0"/>
              <a:t>Compute the facial embedding or features of each image detected during training.</a:t>
            </a:r>
          </a:p>
          <a:p>
            <a:pPr algn="just"/>
            <a:r>
              <a:rPr dirty="0" smtClean="0"/>
              <a:t> </a:t>
            </a:r>
            <a:r>
              <a:rPr dirty="0"/>
              <a:t>Extract the face from the image.</a:t>
            </a:r>
          </a:p>
          <a:p>
            <a:pPr algn="just"/>
            <a:r>
              <a:rPr dirty="0" smtClean="0"/>
              <a:t> </a:t>
            </a:r>
            <a:r>
              <a:rPr dirty="0"/>
              <a:t>Match the input face to the training dataset.</a:t>
            </a:r>
          </a:p>
          <a:p>
            <a:pPr algn="just"/>
            <a:r>
              <a:rPr dirty="0" smtClean="0"/>
              <a:t> </a:t>
            </a:r>
            <a:r>
              <a:rPr dirty="0"/>
              <a:t>Decide if the face is known or not.</a:t>
            </a:r>
          </a:p>
          <a:p>
            <a:pPr algn="just"/>
            <a:r>
              <a:rPr dirty="0" smtClean="0"/>
              <a:t> </a:t>
            </a:r>
            <a:r>
              <a:rPr dirty="0"/>
              <a:t>Label the image with the folder name if the face is known; otherwise, mark it as unknown.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Design</a:t>
            </a:r>
          </a:p>
        </p:txBody>
      </p:sp>
      <p:pic>
        <p:nvPicPr>
          <p:cNvPr id="3" name="Picture 2" descr="Screenshot_2024-07-18-07-05-20-11_439a3fec0400f8974d35eed09a31f9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29703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eferences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28365"/>
              </p:ext>
            </p:extLst>
          </p:nvPr>
        </p:nvGraphicFramePr>
        <p:xfrm>
          <a:off x="866273" y="1212784"/>
          <a:ext cx="7295949" cy="3830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153"/>
                <a:gridCol w="6435796"/>
              </a:tblGrid>
              <a:tr h="9577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P. N. </a:t>
                      </a:r>
                      <a:r>
                        <a:rPr lang="en-IN" dirty="0" err="1" smtClean="0"/>
                        <a:t>Belhumeour</a:t>
                      </a:r>
                      <a:r>
                        <a:rPr lang="en-IN" dirty="0" smtClean="0"/>
                        <a:t>, J. P. </a:t>
                      </a:r>
                      <a:r>
                        <a:rPr lang="en-IN" dirty="0" err="1" smtClean="0"/>
                        <a:t>Hespanha</a:t>
                      </a:r>
                      <a:r>
                        <a:rPr lang="en-IN" dirty="0" smtClean="0"/>
                        <a:t> and D. J. </a:t>
                      </a:r>
                      <a:r>
                        <a:rPr lang="en-IN" dirty="0" err="1" smtClean="0"/>
                        <a:t>Kriegman</a:t>
                      </a:r>
                      <a:r>
                        <a:rPr lang="en-IN" dirty="0" smtClean="0"/>
                        <a:t>, "</a:t>
                      </a:r>
                      <a:r>
                        <a:rPr lang="en-IN" dirty="0" err="1" smtClean="0"/>
                        <a:t>Eigenfaces</a:t>
                      </a:r>
                      <a:r>
                        <a:rPr lang="en-IN" dirty="0" smtClean="0"/>
                        <a:t> vs. </a:t>
                      </a:r>
                      <a:r>
                        <a:rPr lang="en-IN" dirty="0" err="1" smtClean="0"/>
                        <a:t>Fisherfaces</a:t>
                      </a:r>
                      <a:r>
                        <a:rPr lang="en-IN" dirty="0" smtClean="0"/>
                        <a:t>: Recognition using class specific linear projection", IEEE Tr., vol. PAMI-19, no. 7, pp. 711-720, 97.</a:t>
                      </a:r>
                      <a:endParaRPr lang="en-IN" dirty="0"/>
                    </a:p>
                  </a:txBody>
                  <a:tcPr/>
                </a:tc>
              </a:tr>
              <a:tr h="95771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P.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Dempster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N. M. Laird and D. B. Rubin, "Maximum likelihood from incomplete data via the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algorithm",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Royal Statistical S.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77.</a:t>
                      </a:r>
                      <a:endParaRPr lang="en-IN" dirty="0"/>
                    </a:p>
                  </a:txBody>
                  <a:tcPr/>
                </a:tc>
              </a:tr>
              <a:tr h="95771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D. L. </a:t>
                      </a:r>
                      <a:r>
                        <a:rPr lang="en-IN" dirty="0" err="1" smtClean="0"/>
                        <a:t>Swets</a:t>
                      </a:r>
                      <a:r>
                        <a:rPr lang="en-IN" dirty="0" smtClean="0"/>
                        <a:t> and J. J. </a:t>
                      </a:r>
                      <a:r>
                        <a:rPr lang="en-IN" dirty="0" err="1" smtClean="0"/>
                        <a:t>Weng</a:t>
                      </a:r>
                      <a:r>
                        <a:rPr lang="en-IN" dirty="0" smtClean="0"/>
                        <a:t>, "Using discriminant </a:t>
                      </a:r>
                      <a:r>
                        <a:rPr lang="en-IN" dirty="0" err="1" smtClean="0"/>
                        <a:t>eigenfeatures</a:t>
                      </a:r>
                      <a:r>
                        <a:rPr lang="en-IN" dirty="0" smtClean="0"/>
                        <a:t> for image retrieval", IEEE Trans., vol. PAMI-18, no. 8, pp. 831-836, 96.</a:t>
                      </a:r>
                      <a:endParaRPr lang="en-IN" dirty="0"/>
                    </a:p>
                  </a:txBody>
                  <a:tcPr/>
                </a:tc>
              </a:tr>
              <a:tr h="95771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L. A. </a:t>
                      </a:r>
                      <a:r>
                        <a:rPr lang="en-US" dirty="0" err="1" smtClean="0"/>
                        <a:t>Liporace</a:t>
                      </a:r>
                      <a:r>
                        <a:rPr lang="en-US" dirty="0" smtClean="0"/>
                        <a:t>, "Maximum likelihood estimation for multivariate observations of Markov sources", IEEE Trans., vol. IT-28, no. 5, pp. </a:t>
                      </a:r>
                      <a:r>
                        <a:rPr lang="en-US" smtClean="0"/>
                        <a:t>729-734, 82.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15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1306</Words>
  <Application>Microsoft Office PowerPoint</Application>
  <PresentationFormat>On-screen Show (4:3)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Introduction</vt:lpstr>
      <vt:lpstr>Objective</vt:lpstr>
      <vt:lpstr>PowerPoint Presentation</vt:lpstr>
      <vt:lpstr>Literature survey</vt:lpstr>
      <vt:lpstr>Literature Survey</vt:lpstr>
      <vt:lpstr>Methodology</vt:lpstr>
      <vt:lpstr>Architectural Design</vt:lpstr>
      <vt:lpstr>References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Microsoft account</cp:lastModifiedBy>
  <cp:revision>19</cp:revision>
  <dcterms:created xsi:type="dcterms:W3CDTF">2013-01-27T09:14:16Z</dcterms:created>
  <dcterms:modified xsi:type="dcterms:W3CDTF">2024-07-18T10:10:22Z</dcterms:modified>
  <cp:category/>
</cp:coreProperties>
</file>