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Lst>
  <p:sldSz cx="30275213" cy="213836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C77"/>
    <a:srgbClr val="131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24" d="100"/>
          <a:sy n="24" d="100"/>
        </p:scale>
        <p:origin x="1134" y="60"/>
      </p:cViewPr>
      <p:guideLst>
        <p:guide orient="horz" pos="6735"/>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3499591"/>
            <a:ext cx="25733931" cy="7444669"/>
          </a:xfrm>
        </p:spPr>
        <p:txBody>
          <a:bodyPr anchor="b"/>
          <a:lstStyle>
            <a:lvl1pPr algn="ctr">
              <a:defRPr sz="18708"/>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66" indent="0" algn="ctr">
              <a:buNone/>
              <a:defRPr sz="6236"/>
            </a:lvl2pPr>
            <a:lvl3pPr marL="2851133" indent="0" algn="ctr">
              <a:buNone/>
              <a:defRPr sz="5613"/>
            </a:lvl3pPr>
            <a:lvl4pPr marL="4276699" indent="0" algn="ctr">
              <a:buNone/>
              <a:defRPr sz="4989"/>
            </a:lvl4pPr>
            <a:lvl5pPr marL="5702264" indent="0" algn="ctr">
              <a:buNone/>
              <a:defRPr sz="4989"/>
            </a:lvl5pPr>
            <a:lvl6pPr marL="7127831" indent="0" algn="ctr">
              <a:buNone/>
              <a:defRPr sz="4989"/>
            </a:lvl6pPr>
            <a:lvl7pPr marL="8553397" indent="0" algn="ctr">
              <a:buNone/>
              <a:defRPr sz="4989"/>
            </a:lvl7pPr>
            <a:lvl8pPr marL="9978963" indent="0" algn="ctr">
              <a:buNone/>
              <a:defRPr sz="4989"/>
            </a:lvl8pPr>
            <a:lvl9pPr marL="11404529"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D061B7-7089-4D7F-AA16-9D31106A7926}" type="datetimeFigureOut">
              <a:rPr lang="en-IN" smtClean="0"/>
              <a:t>21-10-2017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262053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061B7-7089-4D7F-AA16-9D31106A7926}" type="datetimeFigureOut">
              <a:rPr lang="en-IN" smtClean="0"/>
              <a:t>21-10-2017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136260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4"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061B7-7089-4D7F-AA16-9D31106A7926}" type="datetimeFigureOut">
              <a:rPr lang="en-IN" smtClean="0"/>
              <a:t>21-10-2017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113776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061B7-7089-4D7F-AA16-9D31106A7926}" type="datetimeFigureOut">
              <a:rPr lang="en-IN" smtClean="0"/>
              <a:t>21-10-2017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19254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0" cy="8894992"/>
          </a:xfrm>
        </p:spPr>
        <p:txBody>
          <a:bodyPr anchor="b"/>
          <a:lstStyle>
            <a:lvl1pPr>
              <a:defRPr sz="18708"/>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0" cy="4677666"/>
          </a:xfrm>
        </p:spPr>
        <p:txBody>
          <a:bodyPr/>
          <a:lstStyle>
            <a:lvl1pPr marL="0" indent="0">
              <a:buNone/>
              <a:defRPr sz="7483">
                <a:solidFill>
                  <a:schemeClr val="tx1"/>
                </a:solidFill>
              </a:defRPr>
            </a:lvl1pPr>
            <a:lvl2pPr marL="1425566" indent="0">
              <a:buNone/>
              <a:defRPr sz="6236">
                <a:solidFill>
                  <a:schemeClr val="tx1">
                    <a:tint val="75000"/>
                  </a:schemeClr>
                </a:solidFill>
              </a:defRPr>
            </a:lvl2pPr>
            <a:lvl3pPr marL="2851133" indent="0">
              <a:buNone/>
              <a:defRPr sz="5613">
                <a:solidFill>
                  <a:schemeClr val="tx1">
                    <a:tint val="75000"/>
                  </a:schemeClr>
                </a:solidFill>
              </a:defRPr>
            </a:lvl3pPr>
            <a:lvl4pPr marL="4276699" indent="0">
              <a:buNone/>
              <a:defRPr sz="4989">
                <a:solidFill>
                  <a:schemeClr val="tx1">
                    <a:tint val="75000"/>
                  </a:schemeClr>
                </a:solidFill>
              </a:defRPr>
            </a:lvl4pPr>
            <a:lvl5pPr marL="5702264" indent="0">
              <a:buNone/>
              <a:defRPr sz="4989">
                <a:solidFill>
                  <a:schemeClr val="tx1">
                    <a:tint val="75000"/>
                  </a:schemeClr>
                </a:solidFill>
              </a:defRPr>
            </a:lvl5pPr>
            <a:lvl6pPr marL="7127831" indent="0">
              <a:buNone/>
              <a:defRPr sz="4989">
                <a:solidFill>
                  <a:schemeClr val="tx1">
                    <a:tint val="75000"/>
                  </a:schemeClr>
                </a:solidFill>
              </a:defRPr>
            </a:lvl6pPr>
            <a:lvl7pPr marL="8553397" indent="0">
              <a:buNone/>
              <a:defRPr sz="4989">
                <a:solidFill>
                  <a:schemeClr val="tx1">
                    <a:tint val="75000"/>
                  </a:schemeClr>
                </a:solidFill>
              </a:defRPr>
            </a:lvl7pPr>
            <a:lvl8pPr marL="9978963" indent="0">
              <a:buNone/>
              <a:defRPr sz="4989">
                <a:solidFill>
                  <a:schemeClr val="tx1">
                    <a:tint val="75000"/>
                  </a:schemeClr>
                </a:solidFill>
              </a:defRPr>
            </a:lvl8pPr>
            <a:lvl9pPr marL="11404529"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D061B7-7089-4D7F-AA16-9D31106A7926}" type="datetimeFigureOut">
              <a:rPr lang="en-IN" smtClean="0"/>
              <a:t>21-10-2017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262845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1"/>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7" y="5692401"/>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D061B7-7089-4D7F-AA16-9D31106A7926}" type="datetimeFigureOut">
              <a:rPr lang="en-IN" smtClean="0"/>
              <a:t>21-10-2017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24378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5" y="1138486"/>
            <a:ext cx="26112370"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66" indent="0">
              <a:buNone/>
              <a:defRPr sz="6236" b="1"/>
            </a:lvl2pPr>
            <a:lvl3pPr marL="2851133" indent="0">
              <a:buNone/>
              <a:defRPr sz="5613" b="1"/>
            </a:lvl3pPr>
            <a:lvl4pPr marL="4276699" indent="0">
              <a:buNone/>
              <a:defRPr sz="4989" b="1"/>
            </a:lvl4pPr>
            <a:lvl5pPr marL="5702264" indent="0">
              <a:buNone/>
              <a:defRPr sz="4989" b="1"/>
            </a:lvl5pPr>
            <a:lvl6pPr marL="7127831" indent="0">
              <a:buNone/>
              <a:defRPr sz="4989" b="1"/>
            </a:lvl6pPr>
            <a:lvl7pPr marL="8553397" indent="0">
              <a:buNone/>
              <a:defRPr sz="4989" b="1"/>
            </a:lvl7pPr>
            <a:lvl8pPr marL="9978963" indent="0">
              <a:buNone/>
              <a:defRPr sz="4989" b="1"/>
            </a:lvl8pPr>
            <a:lvl9pPr marL="11404529"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66" indent="0">
              <a:buNone/>
              <a:defRPr sz="6236" b="1"/>
            </a:lvl2pPr>
            <a:lvl3pPr marL="2851133" indent="0">
              <a:buNone/>
              <a:defRPr sz="5613" b="1"/>
            </a:lvl3pPr>
            <a:lvl4pPr marL="4276699" indent="0">
              <a:buNone/>
              <a:defRPr sz="4989" b="1"/>
            </a:lvl4pPr>
            <a:lvl5pPr marL="5702264" indent="0">
              <a:buNone/>
              <a:defRPr sz="4989" b="1"/>
            </a:lvl5pPr>
            <a:lvl6pPr marL="7127831" indent="0">
              <a:buNone/>
              <a:defRPr sz="4989" b="1"/>
            </a:lvl6pPr>
            <a:lvl7pPr marL="8553397" indent="0">
              <a:buNone/>
              <a:defRPr sz="4989" b="1"/>
            </a:lvl7pPr>
            <a:lvl8pPr marL="9978963" indent="0">
              <a:buNone/>
              <a:defRPr sz="4989" b="1"/>
            </a:lvl8pPr>
            <a:lvl9pPr marL="11404529"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D061B7-7089-4D7F-AA16-9D31106A7926}" type="datetimeFigureOut">
              <a:rPr lang="en-IN" smtClean="0"/>
              <a:t>21-10-2017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112883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D061B7-7089-4D7F-AA16-9D31106A7926}" type="datetimeFigureOut">
              <a:rPr lang="en-IN" smtClean="0"/>
              <a:t>21-10-2017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14463465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061B7-7089-4D7F-AA16-9D31106A7926}" type="datetimeFigureOut">
              <a:rPr lang="en-IN" smtClean="0"/>
              <a:t>21-10-2017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ED7907-D63D-403D-B537-A2E8C567B562}" type="slidenum">
              <a:rPr lang="en-IN" smtClean="0"/>
              <a:t>‹#›</a:t>
            </a:fld>
            <a:endParaRPr lang="en-IN"/>
          </a:p>
        </p:txBody>
      </p:sp>
      <p:pic>
        <p:nvPicPr>
          <p:cNvPr id="7" name="Picture 6"/>
          <p:cNvPicPr>
            <a:picLocks noChangeAspect="1"/>
          </p:cNvPicPr>
          <p:nvPr userDrawn="1"/>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 y="0"/>
            <a:ext cx="30275212" cy="21383625"/>
          </a:xfrm>
          <a:prstGeom prst="rect">
            <a:avLst/>
          </a:prstGeom>
        </p:spPr>
      </p:pic>
    </p:spTree>
    <p:extLst>
      <p:ext uri="{BB962C8B-B14F-4D97-AF65-F5344CB8AC3E}">
        <p14:creationId xmlns:p14="http://schemas.microsoft.com/office/powerpoint/2010/main" val="42331091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6" y="1425576"/>
            <a:ext cx="9764543"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11" y="3078851"/>
            <a:ext cx="15326826"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6" y="6415089"/>
            <a:ext cx="9764543" cy="11884743"/>
          </a:xfrm>
        </p:spPr>
        <p:txBody>
          <a:bodyPr/>
          <a:lstStyle>
            <a:lvl1pPr marL="0" indent="0">
              <a:buNone/>
              <a:defRPr sz="4989"/>
            </a:lvl1pPr>
            <a:lvl2pPr marL="1425566" indent="0">
              <a:buNone/>
              <a:defRPr sz="4365"/>
            </a:lvl2pPr>
            <a:lvl3pPr marL="2851133" indent="0">
              <a:buNone/>
              <a:defRPr sz="3742"/>
            </a:lvl3pPr>
            <a:lvl4pPr marL="4276699" indent="0">
              <a:buNone/>
              <a:defRPr sz="3118"/>
            </a:lvl4pPr>
            <a:lvl5pPr marL="5702264" indent="0">
              <a:buNone/>
              <a:defRPr sz="3118"/>
            </a:lvl5pPr>
            <a:lvl6pPr marL="7127831" indent="0">
              <a:buNone/>
              <a:defRPr sz="3118"/>
            </a:lvl6pPr>
            <a:lvl7pPr marL="8553397" indent="0">
              <a:buNone/>
              <a:defRPr sz="3118"/>
            </a:lvl7pPr>
            <a:lvl8pPr marL="9978963" indent="0">
              <a:buNone/>
              <a:defRPr sz="3118"/>
            </a:lvl8pPr>
            <a:lvl9pPr marL="11404529"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0D061B7-7089-4D7F-AA16-9D31106A7926}" type="datetimeFigureOut">
              <a:rPr lang="en-IN" smtClean="0"/>
              <a:t>21-10-2017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42411058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6" y="1425576"/>
            <a:ext cx="9764543"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11" y="3078851"/>
            <a:ext cx="15326826" cy="15196234"/>
          </a:xfrm>
        </p:spPr>
        <p:txBody>
          <a:bodyPr anchor="t"/>
          <a:lstStyle>
            <a:lvl1pPr marL="0" indent="0">
              <a:buNone/>
              <a:defRPr sz="9978"/>
            </a:lvl1pPr>
            <a:lvl2pPr marL="1425566" indent="0">
              <a:buNone/>
              <a:defRPr sz="8731"/>
            </a:lvl2pPr>
            <a:lvl3pPr marL="2851133" indent="0">
              <a:buNone/>
              <a:defRPr sz="7483"/>
            </a:lvl3pPr>
            <a:lvl4pPr marL="4276699" indent="0">
              <a:buNone/>
              <a:defRPr sz="6236"/>
            </a:lvl4pPr>
            <a:lvl5pPr marL="5702264" indent="0">
              <a:buNone/>
              <a:defRPr sz="6236"/>
            </a:lvl5pPr>
            <a:lvl6pPr marL="7127831" indent="0">
              <a:buNone/>
              <a:defRPr sz="6236"/>
            </a:lvl6pPr>
            <a:lvl7pPr marL="8553397" indent="0">
              <a:buNone/>
              <a:defRPr sz="6236"/>
            </a:lvl7pPr>
            <a:lvl8pPr marL="9978963" indent="0">
              <a:buNone/>
              <a:defRPr sz="6236"/>
            </a:lvl8pPr>
            <a:lvl9pPr marL="11404529"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6" y="6415089"/>
            <a:ext cx="9764543" cy="11884743"/>
          </a:xfrm>
        </p:spPr>
        <p:txBody>
          <a:bodyPr/>
          <a:lstStyle>
            <a:lvl1pPr marL="0" indent="0">
              <a:buNone/>
              <a:defRPr sz="4989"/>
            </a:lvl1pPr>
            <a:lvl2pPr marL="1425566" indent="0">
              <a:buNone/>
              <a:defRPr sz="4365"/>
            </a:lvl2pPr>
            <a:lvl3pPr marL="2851133" indent="0">
              <a:buNone/>
              <a:defRPr sz="3742"/>
            </a:lvl3pPr>
            <a:lvl4pPr marL="4276699" indent="0">
              <a:buNone/>
              <a:defRPr sz="3118"/>
            </a:lvl4pPr>
            <a:lvl5pPr marL="5702264" indent="0">
              <a:buNone/>
              <a:defRPr sz="3118"/>
            </a:lvl5pPr>
            <a:lvl6pPr marL="7127831" indent="0">
              <a:buNone/>
              <a:defRPr sz="3118"/>
            </a:lvl6pPr>
            <a:lvl7pPr marL="8553397" indent="0">
              <a:buNone/>
              <a:defRPr sz="3118"/>
            </a:lvl7pPr>
            <a:lvl8pPr marL="9978963" indent="0">
              <a:buNone/>
              <a:defRPr sz="3118"/>
            </a:lvl8pPr>
            <a:lvl9pPr marL="11404529"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0D061B7-7089-4D7F-AA16-9D31106A7926}" type="datetimeFigureOut">
              <a:rPr lang="en-IN" smtClean="0"/>
              <a:t>21-10-2017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D7907-D63D-403D-B537-A2E8C567B562}" type="slidenum">
              <a:rPr lang="en-IN" smtClean="0"/>
              <a:t>‹#›</a:t>
            </a:fld>
            <a:endParaRPr lang="en-IN"/>
          </a:p>
        </p:txBody>
      </p:sp>
    </p:spTree>
    <p:extLst>
      <p:ext uri="{BB962C8B-B14F-4D97-AF65-F5344CB8AC3E}">
        <p14:creationId xmlns:p14="http://schemas.microsoft.com/office/powerpoint/2010/main" val="226939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2" y="1138486"/>
            <a:ext cx="26112370"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2" y="5692401"/>
            <a:ext cx="26112370"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8"/>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0D061B7-7089-4D7F-AA16-9D31106A7926}" type="datetimeFigureOut">
              <a:rPr lang="en-IN" smtClean="0"/>
              <a:t>21-10-2017</a:t>
            </a:fld>
            <a:endParaRPr lang="en-IN"/>
          </a:p>
        </p:txBody>
      </p:sp>
      <p:sp>
        <p:nvSpPr>
          <p:cNvPr id="5" name="Footer Placeholder 4"/>
          <p:cNvSpPr>
            <a:spLocks noGrp="1"/>
          </p:cNvSpPr>
          <p:nvPr>
            <p:ph type="ftr" sz="quarter" idx="3"/>
          </p:nvPr>
        </p:nvSpPr>
        <p:spPr>
          <a:xfrm>
            <a:off x="10028665" y="19819458"/>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8"/>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E8ED7907-D63D-403D-B537-A2E8C567B562}" type="slidenum">
              <a:rPr lang="en-IN" smtClean="0"/>
              <a:t>‹#›</a:t>
            </a:fld>
            <a:endParaRPr lang="en-IN"/>
          </a:p>
        </p:txBody>
      </p:sp>
    </p:spTree>
    <p:extLst>
      <p:ext uri="{BB962C8B-B14F-4D97-AF65-F5344CB8AC3E}">
        <p14:creationId xmlns:p14="http://schemas.microsoft.com/office/powerpoint/2010/main" val="217865599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851133"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83" indent="-712783" algn="l" defTabSz="2851133"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49" indent="-712783" algn="l" defTabSz="2851133"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15" indent="-712783" algn="l" defTabSz="2851133"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482" indent="-712783" algn="l" defTabSz="2851133"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047" indent="-712783" algn="l" defTabSz="2851133"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614" indent="-712783" algn="l" defTabSz="2851133"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181" indent="-712783" algn="l" defTabSz="2851133"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746" indent="-712783" algn="l" defTabSz="2851133"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312" indent="-712783" algn="l" defTabSz="2851133"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33" rtl="0" eaLnBrk="1" latinLnBrk="0" hangingPunct="1">
        <a:defRPr sz="5613" kern="1200">
          <a:solidFill>
            <a:schemeClr val="tx1"/>
          </a:solidFill>
          <a:latin typeface="+mn-lt"/>
          <a:ea typeface="+mn-ea"/>
          <a:cs typeface="+mn-cs"/>
        </a:defRPr>
      </a:lvl1pPr>
      <a:lvl2pPr marL="1425566" algn="l" defTabSz="2851133" rtl="0" eaLnBrk="1" latinLnBrk="0" hangingPunct="1">
        <a:defRPr sz="5613" kern="1200">
          <a:solidFill>
            <a:schemeClr val="tx1"/>
          </a:solidFill>
          <a:latin typeface="+mn-lt"/>
          <a:ea typeface="+mn-ea"/>
          <a:cs typeface="+mn-cs"/>
        </a:defRPr>
      </a:lvl2pPr>
      <a:lvl3pPr marL="2851133" algn="l" defTabSz="2851133" rtl="0" eaLnBrk="1" latinLnBrk="0" hangingPunct="1">
        <a:defRPr sz="5613" kern="1200">
          <a:solidFill>
            <a:schemeClr val="tx1"/>
          </a:solidFill>
          <a:latin typeface="+mn-lt"/>
          <a:ea typeface="+mn-ea"/>
          <a:cs typeface="+mn-cs"/>
        </a:defRPr>
      </a:lvl3pPr>
      <a:lvl4pPr marL="4276699" algn="l" defTabSz="2851133" rtl="0" eaLnBrk="1" latinLnBrk="0" hangingPunct="1">
        <a:defRPr sz="5613" kern="1200">
          <a:solidFill>
            <a:schemeClr val="tx1"/>
          </a:solidFill>
          <a:latin typeface="+mn-lt"/>
          <a:ea typeface="+mn-ea"/>
          <a:cs typeface="+mn-cs"/>
        </a:defRPr>
      </a:lvl4pPr>
      <a:lvl5pPr marL="5702264" algn="l" defTabSz="2851133" rtl="0" eaLnBrk="1" latinLnBrk="0" hangingPunct="1">
        <a:defRPr sz="5613" kern="1200">
          <a:solidFill>
            <a:schemeClr val="tx1"/>
          </a:solidFill>
          <a:latin typeface="+mn-lt"/>
          <a:ea typeface="+mn-ea"/>
          <a:cs typeface="+mn-cs"/>
        </a:defRPr>
      </a:lvl5pPr>
      <a:lvl6pPr marL="7127831" algn="l" defTabSz="2851133" rtl="0" eaLnBrk="1" latinLnBrk="0" hangingPunct="1">
        <a:defRPr sz="5613" kern="1200">
          <a:solidFill>
            <a:schemeClr val="tx1"/>
          </a:solidFill>
          <a:latin typeface="+mn-lt"/>
          <a:ea typeface="+mn-ea"/>
          <a:cs typeface="+mn-cs"/>
        </a:defRPr>
      </a:lvl6pPr>
      <a:lvl7pPr marL="8553397" algn="l" defTabSz="2851133" rtl="0" eaLnBrk="1" latinLnBrk="0" hangingPunct="1">
        <a:defRPr sz="5613" kern="1200">
          <a:solidFill>
            <a:schemeClr val="tx1"/>
          </a:solidFill>
          <a:latin typeface="+mn-lt"/>
          <a:ea typeface="+mn-ea"/>
          <a:cs typeface="+mn-cs"/>
        </a:defRPr>
      </a:lvl7pPr>
      <a:lvl8pPr marL="9978963" algn="l" defTabSz="2851133" rtl="0" eaLnBrk="1" latinLnBrk="0" hangingPunct="1">
        <a:defRPr sz="5613" kern="1200">
          <a:solidFill>
            <a:schemeClr val="tx1"/>
          </a:solidFill>
          <a:latin typeface="+mn-lt"/>
          <a:ea typeface="+mn-ea"/>
          <a:cs typeface="+mn-cs"/>
        </a:defRPr>
      </a:lvl8pPr>
      <a:lvl9pPr marL="11404529" algn="l" defTabSz="2851133"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75C9200-A0B0-463A-9F5E-1AD3B59A4CF3}"/>
              </a:ext>
            </a:extLst>
          </p:cNvPr>
          <p:cNvSpPr/>
          <p:nvPr/>
        </p:nvSpPr>
        <p:spPr>
          <a:xfrm>
            <a:off x="5059680" y="507027"/>
            <a:ext cx="19781520" cy="1015663"/>
          </a:xfrm>
          <a:prstGeom prst="rect">
            <a:avLst/>
          </a:prstGeom>
          <a:noFill/>
        </p:spPr>
        <p:txBody>
          <a:bodyPr wrap="square" lIns="91440" tIns="45720" rIns="91440" bIns="45720">
            <a:spAutoFit/>
          </a:bodyPr>
          <a:lstStyle/>
          <a:p>
            <a:pPr algn="ctr"/>
            <a:r>
              <a:rPr lang="en-IN" sz="60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Analysis of JavaScript Testing Framework in Canterbury</a:t>
            </a:r>
          </a:p>
        </p:txBody>
      </p:sp>
      <p:pic>
        <p:nvPicPr>
          <p:cNvPr id="12" name="Picture 11" descr="A drawing of a cartoon character&#10;&#10;Description generated with high confidence">
            <a:extLst>
              <a:ext uri="{FF2B5EF4-FFF2-40B4-BE49-F238E27FC236}">
                <a16:creationId xmlns:a16="http://schemas.microsoft.com/office/drawing/2014/main" xmlns="" id="{F094103F-6CC6-47BD-946C-658534171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24" y="55422"/>
            <a:ext cx="2370096" cy="2060215"/>
          </a:xfrm>
          <a:prstGeom prst="rect">
            <a:avLst/>
          </a:prstGeom>
        </p:spPr>
      </p:pic>
      <p:sp>
        <p:nvSpPr>
          <p:cNvPr id="15" name="AutoShape 2" descr="data:image/png;base64,iVBORw0KGgoAAAANSUhEUgAAA0gAAAGvCAYAAABhOfXIAAAgAElEQVR4Xu3dsYvd55U/YF/Vhl8SMKiyhZukW4PUGcYTJ3+CwaiSmvu9U+7i0sIaCbs0u6Xu9zaayhj8JyS2JFAnQdIljZFdGQRJFlzr/pi1AhFIzlhz7pzj9zzb7sz7nvN8Xo/z8R2YxXa7PXzF/xEgQIAAAQIECBAgQIDAKwsFySsgQIAAAQIECBAgQIDADwIKkpdAgAABAgQIECBAgACBpwIKkqdAgAABAgQIECBAgAABBckbIECAAAECBAgQIECAwLMCPkHyIggQIECAAAECBAgQIOATJG+AAAECBAgQIECAAAECPkHyBggQIECAAAECBAgQIPBcAb9i52EQIECAAAECBAgQIEDgqYCC5CkQIECAAAECBAgQIEBAQfIGCBAgQIAAAQIECBAg8KyAT5C8CAIECBAgQIAAAQIECPgEyRsgQIAAAQIECBAgQICAT5C8AQIECBAgQIAAAQIECDxXwK/YeRgECBAgQIAAAQIECBB4KqAgeQoECBAgQIAAAQIECBBQkLwBAgQIECBAgAABAgQIPCvgEyQvggABAgQIECBAgAABAj5B8gYIECBAgAABAgQIECDgEyRvgAABAgQIECBAgAABAs8V8Ct2HgYBAgQIECBAgAABAgSeCihIngIBAgQIECBAgAABAgQUJG+AAAECBAgQIECAAAECzwr4BMmLIECAAAECBAgQIECAgE+QvAECBAgQIECAAAECBAj4BMkbIECAAAECBAgQIECAwHMF/Iqdh0GAAAECBAgQIECAAIGnAgqSp0CAAAECBAgQIECAAAEFyRsgQIAAAQIECBAgQIDAswI+QfIiCBAgQIAAAQIECBAg4BMkb4AAAQIECBAgQIAAAQI+QfIGCBAgQIAAAQIECBAg8FwBv2LnYRAgQIAAAQIECBAgQOCpgILkKRAgQIAAAQIECBAgQEBB8gYIECBAgAABAgQIECDwrIBPkLwIAgQIECBAgAABAgQI+ATJGyBAgAABAgQIECBAgIBPkLwBAgQIECBAgAABAgQIPFfAr9h5GAQIECBAgAABAgQIEHgqoCB5CgQIECBAgAABAgQIEFCQvAECBAgQIECAAAECBAg8K+ATJC+CAAECBAgQIECAAAECPkHyBggQIECAAAECBAgQIOATJG+AAAECBAgQIECAAAECzxXwK3YeBgECBAgQIECAAAECBJ4KKEieAgECBAgQIECAAAECBBQkb4AAAQIECBAgQIAAAQLPCvgEyYsgQIAAAQIECBAgQICAT5C8AQIECBAgQIAAAQIECPgEyRsgQIAAAQIECBAgQIDAcwX8ip2HQYAAAQIECBAgQIAAgacCCpKnQIAAAQIECBAgQIAAAQXJGyBAgAABAgQIECBAgMCzAj5B8iIIECBAgAABAgQIECDgEyRvgAABAgQIECBAgAABAj5B8gYIECBAgAABAgQIECDwXAG/YudhECBAgAABAgQIECBA4KmAguQpECBAgAABAgQIECBAQEHyBggQIECAAAECBAgQIPCsgE+QvAgCBAgQIECAAAECBAj4BMkbIECAAAECBAgQIECAgE+QvAECBAgQIECAAAECBAg8V8Cv2HkYBAgQIECAAAECBAgQeCqgIHkKBAgQIECAAAECBAgQUJC8AQIECBAgQIAAAQIECDwr4BMkL4IAAQIECBAgQIAAAQI+QfIGCBAgQIAAAQIECBAg4BMkb4AAAQIECBAgQIAAAQLPFfArdh4GAQIECBAgQIAAAQIEngooSJ7CcAKbzeadky61XC7v/tjXZp31u9/97s9vvvnmP1402xdffPHW3//+9/93kj0jz/r1r3/9zd7e3qMX3Xvv3r0Lf/3rX984yVxVz/rlL3/5v++9996fXrTD119//Ys//vGP/3GSHSPPOr6v6nuNnCvyvUaeVfW9Rs4V+V4jz/L2f/hp83P4uf/vfhac5OemryFQQUBBqpCCGUIEjsvM48ePH33zzTdXT3rger3+7Y997Wq1+irjrHffffe/3n///Rf+j/QPPvjgf77//vsT/Y/0yLNef/31ow8//PD2i0w++eSTq99+++2Vk5hVPevVV1/986effvqfL9rh888/f+vLL7/875PsGHnW8X1V32vkXJHvNfKsqu81cq7I9xp5lrf/w0+bn8PP/fV6feMkPxt9DYHqAgpS9YTMd2KB1Wp1/ekXn/gH9DzPhz92wTRNP/r//9fvjTzr3Llzt2/duvXCT2qWy+XVxWJx4SQ4wWfduXXr1p0X3XtwcLD/5MmT/RPOVfKs7Xb7aLPZvLAEHhwcXHjy5MmJSnjkWcemkW+s6lnB7zXyn6OS7/XcuXNhc0W+18izvP0ffqIW/7n/f/8xUUE6yb/9fM3PQUBB+jmkZMYTCfyzIM3zvDjRN/giAgQIECBA4NQC0zRtFaRTMzqgkICCVCgMo5xOQEE6nZ/vJkCAAAECLyOgIL2Mmu+pLKAgVU7HbD9JQEH6SVy+mAABAgQIhAgoSCGMDikkoCAVCsMopxNQkE7n57sJECBAgMDLCChIL6PmeyoLKEiV0zHbTxJQkH4Sly8mQIAAAQIhAgpSCKNDCgkoSIXCMMrpBBSk0/n5bgIECBAg8DICCtLLqPmeygIKUuV0zPaTBBSkn8TliwkQIECAQIiAghTC6JBCAgpSoTCMcjoBBel0fr6bAAECBAi8jICC9DJqvqeygIJUOR2z/SQBBekncfliAgQIECAQJrDdbk/8h9XDLnUQgR0JKEg7gnXs2QvM87z/8OHDO/M8+yF99vxuJECAAIHGAgpS4/AHXF1BGjDUzistFgvlqPMDsDsBAgQIpAgoSCnsLt2RgIK0I1jH5ggoSDnubiVAgACB3gIKUu/8R9teQRot0eb7KEjNH4D1CRAgQCBFQEFKYXfpjgQUpB3BOjZHQEHKcXcrAQIECPQWUJB65z/a9grSaIk230dBav4ArE+AAAECKQIKUgq7S3ckoCDtCNaxOQIKUo67WwkQIECgt4CC1Dv/0bZXkEZLtPk+ClLzB2B9AgQIEDhzAX8o9szJXbhjAQVpx8COPzuBzWbzzoMHD47/DtKNs7vVTQQIECBAoLeAgtQ7/xG3V5BGTLXpTqvV6vrx6vM8L5oSWJsAAQIECJy5gIJ05uQu3LGAgrRjYMefnYCCdHbWbiJAgAABAv8UUJC8hdEEFKTREm28j4LUOHyrEyBAgECagIKURu/iHQkoSDuCdezZCyhIZ2/uRgIECBAgoCB5A6MJKEijJdp4HwWpcfhWJ0CAAIE0AQUpjd7FOxJQkHYE69izF1CQzt7cjQQIECBAQEHyBkYTUJBGS7TxPgpS4/CtToAAAQJpAgpSGr2LdySgIO0I1rFnL6Agnb25GwkQIECAgILkDYwmoCCNlmjjfRSkxuFbnQABAgTSBBSkNHoX70hAQdoRrGPPXkBBOntzNxIgQIAAgWOB7XZ7SILAKAIK0ihJ2uOVa9euXX38+PGjeZ73cRAgQIAAAQJnJ6AgnZ21m3YvoCDt3tgNZyiwWCz8F6wz9HYVAQIECBDwCZI3MJqAgjRaos33UZCaPwDrEyBAgECKgE+QUthduiMBBWlHsI7NEVCQctzdSoAAAQK9BRSk3vmPtr2CNFqizfdRkJo/AOsTIECAQIqAgpTC7tIdCShIO4J1bI6AgpTj7lYCBAgQ6C2gIPXOf7TtFaTREm2+j4LU/AFYnwABAgRSBBSkFHaX7khAQdoRrGNzBBSkHHe3EiBAgEBfAX8otm/2o26uII2abMO97t+//8bR0dHtzWZzt+H6ViZAgAABAikCClIKu0t3KKAg7RDX0WcrsFqtrh/fOM/z4mxvdhsBAgQIEOgroCD1zX7UzRWkUZNtuJeC1DB0KxMgQIBAuoCClB6BAYIFFKRgUMflCShIefZuJkCAAIG+AgpS3+xH3VxBGjXZhnspSA1DtzIBAgQIpAsoSOkRGCBYQEEKBnVcnoCClGfvZgIECBDoK6Ag9c1+1M0VpFGTbbiXgtQwdCsTIECAQLqAgpQegQGCBRSkYFDH5QkoSHn2biZAgACBvgIKUt/sR91cQRo12YZ7KUgNQ7cyAQIECKQLKEjpERggWEBBCgZ1XJ6AgpRn72YCBAgQ6CugIPXNftTNFaRRk224l4LUMHQrEyBAgEC6wMHBwf7ly5ev7u3tPUofxgAEAgQUpABER9QQuHbt2tXHjx8/mud5v8ZEpiBAgAABAj0EttvtYY9NbdlBQEHqkHKjHReLhR/QjfK2KgECBAjUEFCQauRgihgBBSnG0SlFBBSkIkEYgwABAgRaCShIreIeflkFafiIey2oIPXK27YECBAgUENAQaqRgyliBBSkGEenFBFQkIoEYQwCBAgQaCWgILWKe/hlFaThI+61oILUK2/bEiBAgEANAQWpRg6miBFQkGIcnVJEQEEqEoQxCBAgQKCVgILUKu7hl1WQho+414IKUq+8bUuAAAEC+QLL5fKr8+fPX7h58+ZR/jQmIHB6AQXp9IZOKCJw//79N46Ojm5vNpu7RUYyBgECBAgQGF5gmqbt8ZLr9frG8MtasIWAgtQi5h5Lrlar68ebzvO86LGxLQkQIECAQL6AgpSfgQliBRSkWE+nJQooSIn4riZAgACBtgIKUtvoh11cQRo22n6LKUj9MrcxAQIECOQLKEj5GZggVkBBivV0WqKAgpSI72oCBAgQaCugILWNftjFFaRho+23mILUL3MbEyBAgEC+gIKUn4EJYgUUpFhPpyUKKEiJ+K4mQIAAgbYCClLb6IddXEEaNtp+iylI/TK3MQECBAjkCyhI+RmYIFZAQYr1dFqigIKUiO9qAgQIEGgroCC1jX7YxRWkYaPtt5iC1C9zGxMgQIBAvoCClJ+BCWIFFKRYT6clCihIifiuJkCAAIG2AgcHB/uXL1++ure396gtgsWHElCQhoqz9zIKUu/8bU+AAAECeQLb7fYw73Y3E4gVUJBiPZ2WLLBYLPyATs7A9QQIECDQT0BB6pf5yBsrSCOn23A3Balh6FYmQIAAgXQBBSk9AgMECihIgZiOyhdQkPIzMAEBAgQI9BNQkPplPvLGCtLI6TbcTUFqGLqVCRAgQCBdQEFKj8AAgQIKUiCmo/IFFKT8DExAgAABAv0EFKR+mY+8sYI0croNd1OQGoZuZQIECBBIF1CQ0iMwQKCAghSI6ah8AQUpPwMTECBAgEAvgeVy+dX58+cv3Lx586jX5rYdVUBBGjXZpnspSE2DtzYBAgQIpAlM07Q9vny9Xt9IG8LFBAIFFKRATEflCvhDsbn+bidAgACBngIKUs/cR95aQRo53Wa7KUjNArcuAQIECJQQUJBKxGCIQAEFKRDTUbkCClKuv9sJECBAoKeAgtQz95G3VpBGTrfZbgpSs8CtS4AAAQIlBBSkEjEYIlBAQQrEdFSugIKU6+92AgQIEOgpoCD1zH3krRWkkdNttpuC1Cxw6xIgQIBACQEFqUQMhggUUJACMR2VK6Ag5fq7nQABAgR6CihIPXMfeWsFaeR0m+2mIDUL3LoECBAgUEJAQSoRgyECBRSkQExH5QooSLn+bidAgACBngIKUs/cR95aQRo53Wa7KUjNArcuAQIECJQQmKbp8OLFi/vTNN0pMZAhCJxSQEE6JaBvryOgINXJwiQECBAg0Etgu90e9trYtiMLKEgjp9twt8Vi4Qd0w9ytTIAAAQK5AgpSrr/bYwUUpFhPpyULKEjJAbieAAECBFoKKEgtYx92aQVp2Gh7LqYg9czd1gQIECCQK6Ag5fq7PVZAQYr1dFqygIKUHIDrCRAgQKClgILUMvZhl1aQho2252IKUs/cbU2AAAECuQIKUq6/22MFFKRYT6clCyhIyQG4ngABAgRaCihILWMfdmkFadhoey6mIPXM3dYECBAgkCcwTdP1S5cu7S+Xy7t5U7iZQJyAghRn6aQCAgpSgRCMQIAAAQKtBKZp2h4vvF6vb7Ra3LLDCihIw0bbbzF/KLZf5jYmQIAAgXwBBSk/AxPECihIsZ5OSxRQkBLxXU2AAAECbQUUpLbRD7u4gjRstP0WU5D6ZW5jAgQIEMgXUJDyMzBBrICCFOvptEQBBSkR39UECBAg0FZAQWob/bCLK0jDRttvMQWpX+Y2JkCAAIF8AQUpPwMTxAooSLGeTksUUJAS8V1NgAABAm0FFKS20Q+7uII0bLT9FlOQ+mVuYwIECBDIF1CQ8jMwQayAghTr6bREAQUpEd/VBAgQINBWQEFqG/2wiytIw0bbbzEFqV/mNiZAgACBfAEFKT8DE8QKKEixnk5LFFCQEvFdTYAAAQJtBaZpOrx48eL+NE132iJYfCgBBWmoOHsvoyD1zt/2BAgQIJAnsN1uD/NudzOBWAEFKdbTackCi8XCD+jkDFxPgAABAv0EFKR+mY+8sYI0croNd1OQGoZuZQIECBBIF1CQ0iMwQKCAghSI6ah8AQUpPwMTECBAgEA/AQWpX+Yjb6wgjZxuw90UpIahW5kAAQIE0gUUpPQIDBAooCAFYjoqX0BBys/ABAQIECDQT0BB6pf5yBsrSCOn23A3Balh6FYmQIAAgXQBBSk9AgMECihIgZiOyhdQkPIzMAEBAgQI9BKYpun6pUuX9pfL5d1em9t2VAEFadRkm+6lIDUN3toECBAgkCYwTdP2+PL1en0jbQgXEwgUUJACMR2VK+APxeb6u50AAQIEegooSD1zH3lrBWnkdJvtpiA1C9y6BAgQIFBCQEEqEYMhAgUUpEBMR+UKKEi5/m4nQIAAgZ4CClLP3EfeWkEaOd1muylIzQK3LgECBAiUEFCQSsRgiEABBSkQ01G5AgpSrr/bCRAgQKCngILUM/eRt1aQRk632W4KUrPArUuAAAECJQQUpBIxGCJQQEEKxHRUroCClOvvdgIECBDoKaAg9cx95K0VpJHTbbabgtQscOsSIECAQAkBBalEDIYIFFCQAjEdlSugIOX6u50AAQIEegooSD1zH3lrBWnkdJvtpiA1C9y6BAgQIFBCYJqmw4sXL+5P03SnxECGIHBKAQXplIC+vY6AglQnC5MQIECAQC+B7XZ72Gtj244soCCNnG6z3e7du3fhs88+u33r1i3/BatZ9tYlQIAAgVwBBSnX3+2xAgpSrKfTkgUWi4X/gpWcgesJECBAoJ+AgtQv85E3VpBGTrfhbgpSw9CtTIAAAQLpAgpSegQGCBRQkAIxHZUvoCDlZ2ACAgQIEOgnoCD1y3zkjRWkkdNtuJuC1DB0KxMgQIBAuoCClB6BAQIFFKRATEflCyhI+RmYgAABAgT6CShI/TIfeWMFaeR0G+6mIDUM3coECBAgkCowTdP1S5cu7S+Xy7upg7icQJCAghQE6ZgaAgpSjRxMQYAAAQJ9BKZp2h5vu16vb/TZ2qYjCyhII6fbbLePPvroynffffdos9n8ttnq1iVAgAABAmkCClIavYt3JKAg7QjWsWcvsFqtrh/fOs/z4uxvdyMBAgQIEOgpoCD1zH3krRWkkdNttpuC1Cxw6xIgQIBACQEFqUQMhggUUJACMR2VK6Ag5fq7nQABAgR6CihIPXMfeWsFaeR0m+2mIDUL3LoECBAgUEJAQSoRgyECBRSkQExH5QooSLn+bidAgACBngIKUs/cR95aQRo53Wa7KUjNArcuAQIECJQQUJBKxGCIQAEFKRDTUbkCClKuv9sJECBAoKeAgtQz95G3VpBGTrfZbgpSs8CtS4AAAQIlBBSkEjEYIlBAQQrEdFSugIKU6+92AgQIEOgpME3Tnddee+3Cxx9/fLungK1HE1CQRku08T4KUuPwrU6AAAECqQLb7fYwdQCXEwgUUJACMR2VK3Dv3r0Ln3322e1bt27dyZ3E7QQIECBAoJeAgtQr79G3VZBGT7jZfovFwn/Bapa5dQkQIEAgX0BBys/ABHECClKcpZMKCChIBUIwAgECBAi0E1CQ2kU+9MIK0tDx9ltOQeqXuY0JECBAIF9AQcrPwARxAgpSnKWTCggoSAVCMAIBAgQItBNQkNpFPvTCCtLQ8fZbTkHql7mNCRAgQCBfQEHKz8AEcQIKUpylkwoIKEgFQjACAQIECLQSWC6X71y5cuXq22+//U2rxS07rICCNGy0PRdTkHrmbmsCBAgQyBOYpml7fPt6vb6RN4WbCcQJKEhxlk5KFvjoo4+ufPfdd482m81vk0dxPQECBAgQaCOgILWJus2iClKbqMdfdLVaXT/ecp7nxfjb2pAAAQIECNQQUJBq5GCKOAEFKc7SSckCClJyAK4nQIAAgZYCClLL2IdeWkEaOt5eyylIvfK2LQECBAjUEFCQauRgijgBBSnO0knJAgpScgCuJ0CAAIGWAgpSy9iHXlpBGjreXsspSL3yti0BAgQI1BBQkGrkYIo4AQUpztJJyQIKUnIAridAgACBlgIKUsvYh15aQRo63l7LKUi98rYtAQIECNQQUJBq5GCKOAEFKc7SSckCClJyAK4nQIAAgZYCClLL2IdeWkEaOt5eyylIvfK2LQECBAjUEJim6c5rr7124eOPP75dYyJTEDidgIJ0Oj/fXUhAQSoUhlEIECBAoJXAdrs9bLWwZYcWUJCGjrfXcvM87z98+PDOPM9+SPeK3rYECBAgkCygICUH4PpQAQUplNNh2QKLxUI5yg7B/QQIECDQTkBBahf50AsrSEPH2285Balf5jYmQIAAgXwBBSk/AxPECShIcZZOKiCgIBUIwQgECBAg0E5AQWoX+dALK0hDx9tvOQWpX+Y2JkCAAIF8AQUpPwMTxAkoSHGWTiogoCAVCMEIBAgQINBOQEFqF/nQCytIQ8fbbzkFqV/mNiZAgACBXIHlcvnOlStXrr799tvf5E7idgIxAgpSjKNTiggoSEWCMAYBAgQItBGYpml7vOx6vb7RZmmLDi2gIA0db6/lNpvNOw8ePDj+O0h+QPeK3rYECBAgkCigICXiu3onAgrSTlgdmiGwWq2uH987z/Mi4353EiBAgACBjgIKUsfUx95ZQRo731bbKUit4rYsAQIECBQRUJCKBGGMMAEFKYzSQdkCClJ2Au4nQIAAgY4CClLH1MfeWUEaO99W2ylIreK2LAECBAgUEVCQigRhjDABBSmM0kHZAgpSdgLuJ0CAAIGOAgpSx9TH3llBGjvfVtspSK3itiwBAgQIFBFQkIoEYYwwAQUpjNJB2QIKUnYC7idAgACBjgIKUsfUx95ZQRo731bbKUit4rYsAQIECBQRUJCKBGGMMAEFKYzSQdkCClJ2Au4nQIAAgY4CClLH1MfeWUEaO99W2ylIreK2LAECBAgUEthut4eFxjEKgVMJKEin4vPNlQTmed5/+PDhnXme/ZCuFIxZCBAgQGB4AQVp+IhbLaggtYp7/GUXi4VyNH7MNiRAgACBYgIKUrFAjHMqAQXpVHy+uZqAglQtEfMQIECAQAcBBalDyn12VJD6ZN1iUwWpRcyWJECAAIFiAgpSsUCMcyoBBelUfL65moCCVC0R8xAgQIBABwEFqUPKfXZUkPpk3WJTBalFzJYkQIAAgWICClKxQIxzKgEF6VR8vrmagIJULRHzECBAgEAHAQWpQ8p9dlSQ+mTdYlMFqUXMliRAgACBQgL+UGyhMIwSIqAghTA6pILAZrN558GDB8d/B+lGhXnMQIAAAQIEOggoSB1S7rWjgtQr76G3Xa1W148XnOd5MfSiliNAgAABAoUEFKRCYRglREBBCmF0SAUBBalCCmYgQIAAgW4CClK3xMffV0EaP+M2GypIbaK2KAECBAgUElCQCoVhlBABBSmE0SEVBBSkCimYgQABAgS6CShI3RIff18FafyM22yoILWJ2qIECBAgUEhAQSoUhlFCBBSkEEaHVBBQkCqkYAYCBAgQ6CagIHVLfPx9FaTxM26zoYLUJmqLEiBAgEAhAQWpUBhGCRFQkEIYHVJBQEGqkIIZCBAgQKCbgILULfHx91WQxs+4zYYKUpuoLUqAAAEChQQUpEJhGCVEQEEKYXRIBQEFqUIKZiBAgACBjgLb7faw4952HlNAQRoz15ZbzfO8//DhwzvzPPsh3fIFWJoAAQIEsgQUpCx59+5CQEHahaoz0wQWi4VylKbvYgIECBDoKqAgdU1+zL0VpDFzbbuVgtQ2eosTIECAQKKAgpSI7+pwAQUpnNSBmQIKUqa+uwkQIECgq4CC1DX5MfdWkMbMte1WClLb6C1OgAABAokCClIivqvDBRSkcFIHZgooSJn67iZAgACBrgIKUtfkx9xbQRoz17ZbKUhto7c4AQIECCQKKEiJ+K4OF1CQwkkdmCmgIGXqu5sAAQIEOgr4Q7EdUx97ZwVp7HxbbbfZbN558ODB8d9ButFqccsSIECAAIFEAQUpEd/VOxFQkHbC6tAMgdVqdf343nmeFxn3u5MAAQIECHQUUJA6pj72zgrS2Pm22k5BahW3ZQkQIECgiICCVCQIY4QJKEhhlA7KFlCQshNwPwECBAh0FFCQOqY+9s4K0tj5ttpOQWoVt2UJECBAoIiAglQkCGOECShIYZQOyhZQkLITcD8BAgQIdBRQkDqmPvbOCtLY+bbaTkFqFbdlCRAgQKCIgIJUJAhjhAkoSGGUDsoWUJCyE3A/AQIECHQUUJA6pj72zgrS2Pm22k5BahW3ZQkQIECgiICCVCQIY4QJKEhhlA7KFlCQshNwPwECBAh0FFCQOqY+9s4K0tj5ttpOQWoVt2UJECBAoJDAdrs9LDSOUQicSkBBOhWfb64kcO3atauPHz9+NM/zfqW5zEKAAAECBEYXUJBGT7jXfgpSr7yH33axWPgvWMOnbEECBAgQqCagIFVLxDynEVCQTqPne8sJKEjlIjEQAQIECDQQUJAahNxoRQWpUdgdVlWQOqRsRwIECBCoJqAgVUvEPKcRUJBOoyhjSZIAAA4MSURBVOd7ywkoSOUiMRABAgQINBBQkBqE3GhFBalR2B1WVZA6pGxHAgQIEKgmoCBVS8Q8pxFQkE6j53vLCShI5SIxEAECBAg0EFCQGoTcaEUFqVHYHVZVkDqkbEcCBAgQqCTgD8VWSsMsEQIKUoSiM0oI3L9//42jo6Pbm83mbomBDEGAAAECBBoIKEgNQm62ooLULPCR112tVteP95vneTHynnYjQIAAAQKVBBSkSmmYJUJAQYpQdEYJAQWpRAyGIECAAIFmAgpSs8AbrKsgNQi5y4oKUpek7UmAAAEClQQUpEppmCVCQEGKUHRGCQEFqUQMhiBAgACBZgIKUrPAG6yrIDUIucuKClKXpO1JgAABApUEFKRKaZglQkBBilB0RgkBBalEDIYgQIAAgWYCClKzwBusqyA1CLnLigpSl6TtSYAAAQKVBBSkSmmYJUJAQYpQdEYJAQWpRAyGIECAAIFmAgpSs8AbrKsgNQi5y4oKUpek7UmAAAEClQQUpEppmCVCQEGKUHRGCQEFqUQMhiBAgACBZgIHBwf7ly9fvrq3t/eo2erWHVRAQRo02I5rXbt27erjx48fzfO833F/OxMgQIAAgSyB7XZ7mHW3ewlECyhI0aLOSxVYLBZ+QKcm4HICBAgQ6CigIHVMfdydFaRxs225mYLUMnZLEyBAgECygIKUHIDrQwUUpFBOh2ULKEjZCbifAAECBDoKKEgdUx93ZwVp3GxbbqYgtYzd0gQIECCQLKAgJQfg+lABBSmU02HZAgpSdgLuJ0CAAIGOAgpSx9TH3VlBGjfblpspSC1jtzQBAgQIJAsoSMkBuD5UQEEK5XRYtoCClJ2A+wkQIECgm8Byufzq/PnzF27evHnUbXf7jimgII2Za8ut7t+//8bR0dHtzWZztyWApQkQIECAQILANE3b42vX6/WNhOtdSSBcQEEKJ3VglsBqtbp+fPc8z4usGdxLgAABAgS6CShI3RIff18FafyM22yoILWJ2qIECBAgUEhAQSoUhlFCBBSkEEaHVBBQkCqkYAYCBAgQ6CagIHVLfPx9FaTxM26zoYLUJmqLEiBAgEAhAQWpUBhGCRFQkEIYHVJBQEGqkIIZCBAgQKCbgILULfHx91WQxs+4zYYKUpuoLUqAAAEChQQUpEJhGCVEQEEKYXRIBQEFqUIKZiBAgACBbgIKUrfEx99XQRo/4zYbKkhtorYoAQIECBQSUJAKhWGUEAEFKYTRIRUEFKQKKZiBAAECBLoJKEjdEh9/XwVp/IzbbKggtYnaogQIECBQSODg4GD/8uXLV/f29h4VGssoBF5aQEF6aTrfWE1AQaqWiHkIECBAoIvAdrs97LKrPccXUJDGz7jVhovFwg/oVolblgABAgQqCChIFVIwQ5SAghQl6ZwSAgpSiRgMQYAAAQLNBBSkZoEPvq6CNHjA3dZTkLolbl8CBAgQqCCgIFVIwQxRAgpSlKRzSggoSCViMAQBAgQINBNQkJoFPvi6CtLgAXdbT0Hqlrh9CRAgQKCCgIJUIQUzRAkoSFGSzikhoCCViMEQBAgQINBMQEFqFvjg6ypIgwfcbT0FqVvi9iVAgACBbIHlcvnV+fPnL9y8efMoexb3E4gQUJAiFJ1RRkBBKhOFQQgQIECgicA0TdvjVdfr9Y0mK1tzcAEFafCAO63nD8V2StuuBAgQIFBFQEGqkoQ5ogQUpChJ56QLKEjpERiAAAECBBoKKEgNQx98ZQVp8IA7racgdUrbrgQIECBQRUBBqpKEOaIEFKQoSeekCyhI6REYgAABAgQaCihIDUMffGUFafCAO62nIHVK264ECBAgUEVAQaqShDmiBBSkKEnnpAsoSOkRGIAAAQIEGgooSA1DH3xlBWnwgDutpyB1StuuBAgQIFBFQEGqkoQ5ogQUpChJ56QLKEjpERiAAAECBBoKKEgNQx98ZQVp8IA7racgdUrbrgQIECBQRUBBqpKEOaIEFKQoSeekCyhI6REYgAABAgQaCkzTdHjx4sX9aZruNFzfygMKKEgDhtp1JQWpa/L2JkCAAIFsge12e5g9g/sJRAkoSFGSzikhsFgs/IAukYQhCBAgQKCTgILUKe3xd1WQxs+41YYKUqu4LUuAAAECRQQUpCJBGCNEQEEKYXRIFQEFqUoS5iBAgACBTgIKUqe0x99VQRo/41YbKkit4rYsAQIECBQRUJCKBGGMEAEFKYTRIVUEFKQqSZiDAAECBDoJKEid0h5/VwVp/IxbbaggtYrbsgQIECBQREBBKhKEMUIEFKQQRodUEVCQqiRhDgIECBDoIjBN0/VLly7tL5fLu112tufYAgrS2Pm2205Bahe5hQkQIEAgWWCapu3xCOv1+kbyKK4nECKgIIUwOqSCgD8UWyEFMxAgQIBANwEFqVvi4++rII2fcZsNFaQ2UVuUAAECBAoJKEiFwjBKiICCFMLokAoC/yxIr7zyyuHz5jl37tzdW7du3XnRrAcHB/tPnjx55yS7bLfbbzabze0fOevCkydPrpz1Wcf3zfP8o7/icPy74ieZq/JZ586dO7p169ajF+2xXC6vLhaLN06yZ/BZYW8s8r1GnuXt//Cqsv45Cn6vkf8cefsHB51/7v/fv3f9it1J/q3ja34OAgrSzyElM55I4F8K0nO//vXXXz/68MMPX1hqPvnkk6vffvvtiUrNq6+++udPP/30P1802Oeff/7Wl19++d8nGTzyrKf/gvrtj927Wq2+Oslclc969913/+v999//04v2+OCDD/7n+++//4+T7Bl5VuQbq3pW5HuNPKvye12v12H/TEa+18izqr7XyLki32vkWZXevoJ0kn/r+Jqfg4CC9HNIyYwnEpjnef/HvvA3v/nNo729vRd+6nDv3r0Lf/nLXy6c5LJf/epX/3jvvfde+D/Qv/7661/84Q9/eOusz3r6X7Zf+CnZ8f//3zn968zTNJU86/e///2f3nzzzX+8yPeLL754629/+9svTuIfeVbkG6t6lrf/w6vK+uco8r1GnlX1vUbO5e3/+7f/7/6dcZKfyb6G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H96jIMi/4egYAAAAABJRU5ErkJggg==">
            <a:extLst>
              <a:ext uri="{FF2B5EF4-FFF2-40B4-BE49-F238E27FC236}">
                <a16:creationId xmlns:a16="http://schemas.microsoft.com/office/drawing/2014/main" xmlns="" id="{2DAE768F-AA55-4104-BD99-7BAA11683839}"/>
              </a:ext>
            </a:extLst>
          </p:cNvPr>
          <p:cNvSpPr>
            <a:spLocks noChangeAspect="1" noChangeArrowheads="1"/>
          </p:cNvSpPr>
          <p:nvPr/>
        </p:nvSpPr>
        <p:spPr bwMode="auto">
          <a:xfrm>
            <a:off x="14984414" y="10539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descr="data:image/png;base64,iVBORw0KGgoAAAANSUhEUgAAA0gAAAGvCAYAAABhOfXIAAAgAElEQVR4Xu3dsYvd55U/YF/Vhl8SMKiyhZukW4PUGcYTJ3+CwaiSmvu9U+7i0sIaCbs0u6Xu9zaayhj8JyS2JFAnQdIljZFdGQRJFlzr/pi1AhFIzlhz7pzj9zzb7sz7nvN8Xo/z8R2YxXa7PXzF/xEgQIAAAQIECBAgQIDAKwsFySsgQIAAAQIECBAgQIDADwIKkpdAgAABAgQIECBAgACBpwIKkqdAgAABAgQIECBAgAABBckbIECAAAECBAgQIECAwLMCPkHyIggQIECAAAECBAgQIOATJG+AAAECBAgQIECAAAECPkHyBggQIECAAAECBAgQIPBcAb9i52EQIECAAAECBAgQIEDgqYCC5CkQIECAAAECBAgQIEBAQfIGCBAgQIAAAQIECBAg8KyAT5C8CAIECBAgQIAAAQIECPgEyRsgQIAAAQIECBAgQICAT5C8AQIECBAgQIAAAQIECDxXwK/YeRgECBAgQIAAAQIECBB4KqAgeQoECBAgQIAAAQIECBBQkLwBAgQIECBAgAABAgQIPCvgEyQvggABAgQIECBAgAABAj5B8gYIECBAgAABAgQIECDgEyRvgAABAgQIECBAgAABAs8V8Ct2HgYBAgQIECBAgAABAgSeCihIngIBAgQIECBAgAABAgQUJG+AAAECBAgQIECAAAECzwr4BMmLIECAAAECBAgQIECAgE+QvAECBAgQIECAAAECBAj4BMkbIECAAAECBAgQIECAwHMF/Iqdh0GAAAECBAgQIECAAIGnAgqSp0CAAAECBAgQIECAAAEFyRsgQIAAAQIECBAgQIDAswI+QfIiCBAgQIAAAQIECBAg4BMkb4AAAQIECBAgQIAAAQI+QfIGCBAgQIAAAQIECBAg8FwBv2LnYRAgQIAAAQIECBAgQOCpgILkKRAgQIAAAQIECBAgQEBB8gYIECBAgAABAgQIECDwrIBPkLwIAgQIECBAgAABAgQI+ATJGyBAgAABAgQIECBAgIBPkLwBAgQIECBAgAABAgQIPFfAr9h5GAQIECBAgAABAgQIEHgqoCB5CgQIECBAgAABAgQIEFCQvAECBAgQIECAAAECBAg8K+ATJC+CAAECBAgQIECAAAECPkHyBggQIECAAAECBAgQIOATJG+AAAECBAgQIECAAAECzxXwK3YeBgECBAgQIECAAAECBJ4KKEieAgECBAgQIECAAAECBBQkb4AAAQIECBAgQIAAAQLPCvgEyYsgQIAAAQIECBAgQICAT5C8AQIECBAgQIAAAQIECPgEyRsgQIAAAQIECBAgQIDAcwX8ip2HQYAAAQIECBAgQIAAgacCCpKnQIAAAQIECBAgQIAAAQXJGyBAgAABAgQIECBAgMCzAj5B8iIIECBAgAABAgQIECDgEyRvgAABAgQIECBAgAABAj5B8gYIECBAgAABAgQIECDwXAG/YudhECBAgAABAgQIECBA4KmAguQpECBAgAABAgQIECBAQEHyBggQIECAAAECBAgQIPCsgE+QvAgCBAgQIECAAAECBAj4BMkbIECAAAECBAgQIECAgE+QvAECBAgQIECAAAECBAg8V8Cv2HkYBAgQIECAAAECBAgQeCqgIHkKBAgQIECAAAECBAgQUJC8AQIECBAgQIAAAQIECDwr4BMkL4IAAQIECBAgQIAAAQI+QfIGCBAgQIAAAQIECBAg4BMkb4AAAQIECBAgQIAAAQLPFfArdh4GAQIECBAgQIAAAQIEngooSJ7CcAKbzeadky61XC7v/tjXZp31u9/97s9vvvnmP1402xdffPHW3//+9/93kj0jz/r1r3/9zd7e3qMX3Xvv3r0Lf/3rX984yVxVz/rlL3/5v++9996fXrTD119//Ys//vGP/3GSHSPPOr6v6nuNnCvyvUaeVfW9Rs4V+V4jz/L2f/hp83P4uf/vfhac5OemryFQQUBBqpCCGUIEjsvM48ePH33zzTdXT3rger3+7Y997Wq1+irjrHffffe/3n///Rf+j/QPPvjgf77//vsT/Y/0yLNef/31ow8//PD2i0w++eSTq99+++2Vk5hVPevVV1/986effvqfL9rh888/f+vLL7/875PsGHnW8X1V32vkXJHvNfKsqu81cq7I9xp5lrf/w0+bn8PP/fV6feMkPxt9DYHqAgpS9YTMd2KB1Wp1/ekXn/gH9DzPhz92wTRNP/r//9fvjTzr3Llzt2/duvXCT2qWy+XVxWJx4SQ4wWfduXXr1p0X3XtwcLD/5MmT/RPOVfKs7Xb7aLPZvLAEHhwcXHjy5MmJSnjkWcemkW+s6lnB7zXyn6OS7/XcuXNhc0W+18izvP0ffqIW/7n/f/8xUUE6yb/9fM3PQUBB+jmkZMYTCfyzIM3zvDjRN/giAgQIECBA4NQC0zRtFaRTMzqgkICCVCgMo5xOQEE6nZ/vJkCAAAECLyOgIL2Mmu+pLKAgVU7HbD9JQEH6SVy+mAABAgQIhAgoSCGMDikkoCAVCsMopxNQkE7n57sJECBAgMDLCChIL6PmeyoLKEiV0zHbTxJQkH4Sly8mQIAAAQIhAgpSCKNDCgkoSIXCMMrpBBSk0/n5bgIECBAg8DICCtLLqPmeygIKUuV0zPaTBBSkn8TliwkQIECAQIiAghTC6JBCAgpSoTCMcjoBBel0fr6bAAECBAi8jICC9DJqvqeygIJUOR2z/SQBBekncfliAgQIECAQJrDdbk/8h9XDLnUQgR0JKEg7gnXs2QvM87z/8OHDO/M8+yF99vxuJECAAIHGAgpS4/AHXF1BGjDUzistFgvlqPMDsDsBAgQIpAgoSCnsLt2RgIK0I1jH5ggoSDnubiVAgACB3gIKUu/8R9teQRot0eb7KEjNH4D1CRAgQCBFQEFKYXfpjgQUpB3BOjZHQEHKcXcrAQIECPQWUJB65z/a9grSaIk230dBav4ArE+AAAECKQIKUgq7S3ckoCDtCNaxOQIKUo67WwkQIECgt4CC1Dv/0bZXkEZLtPk+ClLzB2B9AgQIEDhzAX8o9szJXbhjAQVpx8COPzuBzWbzzoMHD47/DtKNs7vVTQQIECBAoLeAgtQ7/xG3V5BGTLXpTqvV6vrx6vM8L5oSWJsAAQIECJy5gIJ05uQu3LGAgrRjYMefnYCCdHbWbiJAgAABAv8UUJC8hdEEFKTREm28j4LUOHyrEyBAgECagIKURu/iHQkoSDuCdezZCyhIZ2/uRgIECBAgoCB5A6MJKEijJdp4HwWpcfhWJ0CAAIE0AQUpjd7FOxJQkHYE69izF1CQzt7cjQQIECBAQEHyBkYTUJBGS7TxPgpS4/CtToAAAQJpAgpSGr2LdySgIO0I1rFnL6Agnb25GwkQIECAgILkDYwmoCCNlmjjfRSkxuFbnQABAgTSBBSkNHoX70hAQdoRrGPPXkBBOntzNxIgQIAAgWOB7XZ7SILAKAIK0ihJ2uOVa9euXX38+PGjeZ73cRAgQIAAAQJnJ6AgnZ21m3YvoCDt3tgNZyiwWCz8F6wz9HYVAQIECBDwCZI3MJqAgjRaos33UZCaPwDrEyBAgECKgE+QUthduiMBBWlHsI7NEVCQctzdSoAAAQK9BRSk3vmPtr2CNFqizfdRkJo/AOsTIECAQIqAgpTC7tIdCShIO4J1bI6AgpTj7lYCBAgQ6C2gIPXOf7TtFaTREm2+j4LU/AFYnwABAgRSBBSkFHaX7khAQdoRrGNzBBSkHHe3EiBAgEBfAX8otm/2o26uII2abMO97t+//8bR0dHtzWZzt+H6ViZAgAABAikCClIKu0t3KKAg7RDX0WcrsFqtrh/fOM/z4mxvdhsBAgQIEOgroCD1zX7UzRWkUZNtuJeC1DB0KxMgQIBAuoCClB6BAYIFFKRgUMflCShIefZuJkCAAIG+AgpS3+xH3VxBGjXZhnspSA1DtzIBAgQIpAsoSOkRGCBYQEEKBnVcnoCClGfvZgIECBDoK6Ag9c1+1M0VpFGTbbiXgtQwdCsTIECAQLqAgpQegQGCBRSkYFDH5QkoSHn2biZAgACBvgIKUt/sR91cQRo12YZ7KUgNQ7cyAQIECKQLKEjpERggWEBBCgZ1XJ6AgpRn72YCBAgQ6CugIPXNftTNFaRRk224l4LUMHQrEyBAgEC6wMHBwf7ly5ev7u3tPUofxgAEAgQUpABER9QQuHbt2tXHjx8/mud5v8ZEpiBAgAABAj0EttvtYY9NbdlBQEHqkHKjHReLhR/QjfK2KgECBAjUEFCQauRgihgBBSnG0SlFBBSkIkEYgwABAgRaCShIreIeflkFafiIey2oIPXK27YECBAgUENAQaqRgyliBBSkGEenFBFQkIoEYQwCBAgQaCWgILWKe/hlFaThI+61oILUK2/bEiBAgEANAQWpRg6miBFQkGIcnVJEQEEqEoQxCBAgQKCVgILUKu7hl1WQho+414IKUq+8bUuAAAEC+QLL5fKr8+fPX7h58+ZR/jQmIHB6AQXp9IZOKCJw//79N46Ojm5vNpu7RUYyBgECBAgQGF5gmqbt8ZLr9frG8MtasIWAgtQi5h5Lrlar68ebzvO86LGxLQkQIECAQL6AgpSfgQliBRSkWE+nJQooSIn4riZAgACBtgIKUtvoh11cQRo22n6LKUj9MrcxAQIECOQLKEj5GZggVkBBivV0WqKAgpSI72oCBAgQaCugILWNftjFFaRho+23mILUL3MbEyBAgEC+gIKUn4EJYgUUpFhPpyUKKEiJ+K4mQIAAgbYCClLb6IddXEEaNtp+iylI/TK3MQECBAjkCyhI+RmYIFZAQYr1dFqigIKUiO9qAgQIEGgroCC1jX7YxRWkYaPtt5iC1C9zGxMgQIBAvoCClJ+BCWIFFKRYT6clCihIifiuJkCAAIG2AgcHB/uXL1++ure396gtgsWHElCQhoqz9zIKUu/8bU+AAAECeQLb7fYw73Y3E4gVUJBiPZ2WLLBYLPyATs7A9QQIECDQT0BB6pf5yBsrSCOn23A3Balh6FYmQIAAgXQBBSk9AgMECihIgZiOyhdQkPIzMAEBAgQI9BNQkPplPvLGCtLI6TbcTUFqGLqVCRAgQCBdQEFKj8AAgQIKUiCmo/IFFKT8DExAgAABAv0EFKR+mY+8sYI0croNd1OQGoZuZQIECBBIF1CQ0iMwQKCAghSI6ah8AQUpPwMTECBAgEAvgeVy+dX58+cv3Lx586jX5rYdVUBBGjXZpnspSE2DtzYBAgQIpAlM07Q9vny9Xt9IG8LFBAIFFKRATEflCvhDsbn+bidAgACBngIKUs/cR95aQRo53Wa7KUjNArcuAQIECJQQUJBKxGCIQAEFKRDTUbkCClKuv9sJECBAoKeAgtQz95G3VpBGTrfZbgpSs8CtS4AAAQIlBBSkEjEYIlBAQQrEdFSugIKU6+92AgQIEOgpoCD1zH3krRWkkdNttpuC1Cxw6xIgQIBACQEFqUQMhggUUJACMR2VK6Ag5fq7nQABAgR6CihIPXMfeWsFaeR0m+2mIDUL3LoECBAgUEJAQSoRgyECBRSkQExH5QooSLn+bidAgACBngIKUs/cR95aQRo53Wa7KUjNArcuAQIECJQQmKbp8OLFi/vTNN0pMZAhCJxSQEE6JaBvryOgINXJwiQECBAg0Etgu90e9trYtiMLKEgjp9twt8Vi4Qd0w9ytTIAAAQK5AgpSrr/bYwUUpFhPpyULKEjJAbieAAECBFoKKEgtYx92aQVp2Gh7LqYg9czd1gQIECCQK6Ag5fq7PVZAQYr1dFqygIKUHIDrCRAgQKClgILUMvZhl1aQho2252IKUs/cbU2AAAECuQIKUq6/22MFFKRYT6clCyhIyQG4ngABAgRaCihILWMfdmkFadhoey6mIPXM3dYECBAgkCcwTdP1S5cu7S+Xy7t5U7iZQJyAghRn6aQCAgpSgRCMQIAAAQKtBKZp2h4vvF6vb7Ra3LLDCihIw0bbbzF/KLZf5jYmQIAAgXwBBSk/AxPECihIsZ5OSxRQkBLxXU2AAAECbQUUpLbRD7u4gjRstP0WU5D6ZW5jAgQIEMgXUJDyMzBBrICCFOvptEQBBSkR39UECBAg0FZAQWob/bCLK0jDRttvMQWpX+Y2JkCAAIF8AQUpPwMTxAooSLGeTksUUJAS8V1NgAABAm0FFKS20Q+7uII0bLT9FlOQ+mVuYwIECBDIF1CQ8jMwQayAghTr6bREAQUpEd/VBAgQINBWQEFqG/2wiytIw0bbbzEFqV/mNiZAgACBfAEFKT8DE8QKKEixnk5LFFCQEvFdTYAAAQJtBaZpOrx48eL+NE132iJYfCgBBWmoOHsvoyD1zt/2BAgQIJAnsN1uD/NudzOBWAEFKdbTackCi8XCD+jkDFxPgAABAv0EFKR+mY+8sYI0croNd1OQGoZuZQIECBBIF1CQ0iMwQKCAghSI6ah8AQUpPwMTECBAgEA/AQWpX+Yjb6wgjZxuw90UpIahW5kAAQIE0gUUpPQIDBAooCAFYjoqX0BBys/ABAQIECDQT0BB6pf5yBsrSCOn23A3Balh6FYmQIAAgXQBBSk9AgMECihIgZiOyhdQkPIzMAEBAgQI9BKYpun6pUuX9pfL5d1em9t2VAEFadRkm+6lIDUN3toECBAgkCYwTdP2+PL1en0jbQgXEwgUUJACMR2VK+APxeb6u50AAQIEegooSD1zH3lrBWnkdJvtpiA1C9y6BAgQIFBCQEEqEYMhAgUUpEBMR+UKKEi5/m4nQIAAgZ4CClLP3EfeWkEaOd1muylIzQK3LgECBAiUEFCQSsRgiEABBSkQ01G5AgpSrr/bCRAgQKCngILUM/eRt1aQRk632W4KUrPArUuAAAECJQQUpBIxGCJQQEEKxHRUroCClOvvdgIECBDoKaAg9cx95K0VpJHTbbabgtQscOsSIECAQAkBBalEDIYIFFCQAjEdlSugIOX6u50AAQIEegooSD1zH3lrBWnkdJvtpiA1C9y6BAgQIFBCYJqmw4sXL+5P03SnxECGIHBKAQXplIC+vY6AglQnC5MQIECAQC+B7XZ72Gtj244soCCNnG6z3e7du3fhs88+u33r1i3/BatZ9tYlQIAAgVwBBSnX3+2xAgpSrKfTkgUWi4X/gpWcgesJECBAoJ+AgtQv85E3VpBGTrfhbgpSw9CtTIAAAQLpAgpSegQGCBRQkAIxHZUvoCDlZ2ACAgQIEOgnoCD1y3zkjRWkkdNtuJuC1DB0KxMgQIBAuoCClB6BAQIFFKRATEflCyhI+RmYgAABAgT6CShI/TIfeWMFaeR0G+6mIDUM3coECBAgkCowTdP1S5cu7S+Xy7upg7icQJCAghQE6ZgaAgpSjRxMQYAAAQJ9BKZp2h5vu16vb/TZ2qYjCyhII6fbbLePPvroynffffdos9n8ttnq1iVAgAABAmkCClIavYt3JKAg7QjWsWcvsFqtrh/fOs/z4uxvdyMBAgQIEOgpoCD1zH3krRWkkdNttpuC1Cxw6xIgQIBACQEFqUQMhggUUJACMR2VK6Ag5fq7nQABAgR6CihIPXMfeWsFaeR0m+2mIDUL3LoECBAgUEJAQSoRgyECBRSkQExH5QooSLn+bidAgACBngIKUs/cR95aQRo53Wa7KUjNArcuAQIECJQQUJBKxGCIQAEFKRDTUbkCClKuv9sJECBAoKeAgtQz95G3VpBGTrfZbgpSs8CtS4AAAQIlBBSkEjEYIlBAQQrEdFSugIKU6+92AgQIEOgpME3Tnddee+3Cxx9/fLungK1HE1CQRku08T4KUuPwrU6AAAECqQLb7fYwdQCXEwgUUJACMR2VK3Dv3r0Ln3322e1bt27dyZ3E7QQIECBAoJeAgtQr79G3VZBGT7jZfovFwn/Bapa5dQkQIEAgX0BBys/ABHECClKcpZMKCChIBUIwAgECBAi0E1CQ2kU+9MIK0tDx9ltOQeqXuY0JECBAIF9AQcrPwARxAgpSnKWTCggoSAVCMAIBAgQItBNQkNpFPvTCCtLQ8fZbTkHql7mNCRAgQCBfQEHKz8AEcQIKUpylkwoIKEgFQjACAQIECLQSWC6X71y5cuXq22+//U2rxS07rICCNGy0PRdTkHrmbmsCBAgQyBOYpml7fPt6vb6RN4WbCcQJKEhxlk5KFvjoo4+ufPfdd482m81vk0dxPQECBAgQaCOgILWJus2iClKbqMdfdLVaXT/ecp7nxfjb2pAAAQIECNQQUJBq5GCKOAEFKc7SSckCClJyAK4nQIAAgZYCClLL2IdeWkEaOt5eyylIvfK2LQECBAjUEFCQauRgijgBBSnO0knJAgpScgCuJ0CAAIGWAgpSy9iHXlpBGjreXsspSL3yti0BAgQI1BBQkGrkYIo4AQUpztJJyQIKUnIAridAgACBlgIKUsvYh15aQRo63l7LKUi98rYtAQIECNQQUJBq5GCKOAEFKc7SSckCClJyAK4nQIAAgZYCClLL2IdeWkEaOt5eyylIvfK2LQECBAjUEJim6c5rr7124eOPP75dYyJTEDidgIJ0Oj/fXUhAQSoUhlEIECBAoJXAdrs9bLWwZYcWUJCGjrfXcvM87z98+PDOPM9+SPeK3rYECBAgkCygICUH4PpQAQUplNNh2QKLxUI5yg7B/QQIECDQTkBBahf50AsrSEPH2285Balf5jYmQIAAgXwBBSk/AxPECShIcZZOKiCgIBUIwQgECBAg0E5AQWoX+dALK0hDx9tvOQWpX+Y2JkCAAIF8AQUpPwMTxAkoSHGWTiogoCAVCMEIBAgQINBOQEFqF/nQCytIQ8fbbzkFqV/mNiZAgACBXIHlcvnOlStXrr799tvf5E7idgIxAgpSjKNTiggoSEWCMAYBAgQItBGYpml7vOx6vb7RZmmLDi2gIA0db6/lNpvNOw8ePDj+O0h+QPeK3rYECBAgkCigICXiu3onAgrSTlgdmiGwWq2uH987z/Mi4353EiBAgACBjgIKUsfUx95ZQRo731bbKUit4rYsAQIECBQRUJCKBGGMMAEFKYzSQdkCClJ2Au4nQIAAgY4CClLH1MfeWUEaO99W2ylIreK2LAECBAgUEVCQigRhjDABBSmM0kHZAgpSdgLuJ0CAAIGOAgpSx9TH3llBGjvfVtspSK3itiwBAgQIFBFQkIoEYYwwAQUpjNJB2QIKUnYC7idAgACBjgIKUsfUx95ZQRo731bbKUit4rYsAQIECBQRUJCKBGGMMAEFKYzSQdkCClJ2Au4nQIAAgY4CClLH1MfeWUEaO99W2ylIreK2LAECBAgUEthut4eFxjEKgVMJKEin4vPNlQTmed5/+PDhnXme/ZCuFIxZCBAgQGB4AQVp+IhbLaggtYp7/GUXi4VyNH7MNiRAgACBYgIKUrFAjHMqAQXpVHy+uZqAglQtEfMQIECAQAcBBalDyn12VJD6ZN1iUwWpRcyWJECAAIFiAgpSsUCMcyoBBelUfL65moCCVC0R8xAgQIBABwEFqUPKfXZUkPpk3WJTBalFzJYkQIAAgWICClKxQIxzKgEF6VR8vrmagIJULRHzECBAgEAHAQWpQ8p9dlSQ+mTdYlMFqUXMliRAgACBQgL+UGyhMIwSIqAghTA6pILAZrN558GDB8d/B+lGhXnMQIAAAQIEOggoSB1S7rWjgtQr76G3Xa1W148XnOd5MfSiliNAgAABAoUEFKRCYRglREBBCmF0SAUBBalCCmYgQIAAgW4CClK3xMffV0EaP+M2GypIbaK2KAECBAgUElCQCoVhlBABBSmE0SEVBBSkCimYgQABAgS6CShI3RIff18FafyM22yoILWJ2qIECBAgUEhAQSoUhlFCBBSkEEaHVBBQkCqkYAYCBAgQ6CagIHVLfPx9FaTxM26zoYLUJmqLEiBAgEAhAQWpUBhGCRFQkEIYHVJBQEGqkIIZCBAgQKCbgILULfHx91WQxs+4zYYKUpuoLUqAAAEChQQUpEJhGCVEQEEKYXRIBQEFqUIKZiBAgACBjgLb7faw4952HlNAQRoz15ZbzfO8//DhwzvzPPsh3fIFWJoAAQIEsgQUpCx59+5CQEHahaoz0wQWi4VylKbvYgIECBDoKqAgdU1+zL0VpDFzbbuVgtQ2eosTIECAQKKAgpSI7+pwAQUpnNSBmQIKUqa+uwkQIECgq4CC1DX5MfdWkMbMte1WClLb6C1OgAABAokCClIivqvDBRSkcFIHZgooSJn67iZAgACBrgIKUtfkx9xbQRoz17ZbKUhto7c4AQIECCQKKEiJ+K4OF1CQwkkdmCmgIGXqu5sAAQIEOgr4Q7EdUx97ZwVp7HxbbbfZbN558ODB8d9ButFqccsSIECAAIFEAQUpEd/VOxFQkHbC6tAMgdVqdf343nmeFxn3u5MAAQIECHQUUJA6pj72zgrS2Pm22k5BahW3ZQkQIECgiICCVCQIY4QJKEhhlA7KFlCQshNwPwECBAh0FFCQOqY+9s4K0tj5ttpOQWoVt2UJECBAoIiAglQkCGOECShIYZQOyhZQkLITcD8BAgQIdBRQkDqmPvbOCtLY+bbaTkFqFbdlCRAgQKCIgIJUJAhjhAkoSGGUDsoWUJCyE3A/AQIECHQUUJA6pj72zgrS2Pm22k5BahW3ZQkQIECgiICCVCQIY4QJKEhhlA7KFlCQshNwPwECBAh0FFCQOqY+9s4K0tj5ttpOQWoVt2UJECBAoJDAdrs9LDSOUQicSkBBOhWfb64kcO3atauPHz9+NM/zfqW5zEKAAAECBEYXUJBGT7jXfgpSr7yH33axWPgvWMOnbEECBAgQqCagIFVLxDynEVCQTqPne8sJKEjlIjEQAQIECDQQUJAahNxoRQWpUdgdVlWQOqRsRwIECBCoJqAgVUvEPKcRUJBOoyhjSZIAAA4MSURBVOd7ywkoSOUiMRABAgQINBBQkBqE3GhFBalR2B1WVZA6pGxHAgQIEKgmoCBVS8Q8pxFQkE6j53vLCShI5SIxEAECBAg0EFCQGoTcaEUFqVHYHVZVkDqkbEcCBAgQqCTgD8VWSsMsEQIKUoSiM0oI3L9//42jo6Pbm83mbomBDEGAAAECBBoIKEgNQm62ooLULPCR112tVteP95vneTHynnYjQIAAAQKVBBSkSmmYJUJAQYpQdEYJAQWpRAyGIECAAIFmAgpSs8AbrKsgNQi5y4oKUpek7UmAAAEClQQUpEppmCVCQEGKUHRGCQEFqUQMhiBAgACBZgIKUrPAG6yrIDUIucuKClKXpO1JgAABApUEFKRKaZglQkBBilB0RgkBBalEDIYgQIAAgWYCClKzwBusqyA1CLnLigpSl6TtSYAAAQKVBBSkSmmYJUJAQYpQdEYJAQWpRAyGIECAAIFmAgpSs8AbrKsgNQi5y4oKUpek7UmAAAEClQQUpEppmCVCQEGKUHRGCQEFqUQMhiBAgACBZgIHBwf7ly9fvrq3t/eo2erWHVRAQRo02I5rXbt27erjx48fzfO833F/OxMgQIAAgSyB7XZ7mHW3ewlECyhI0aLOSxVYLBZ+QKcm4HICBAgQ6CigIHVMfdydFaRxs225mYLUMnZLEyBAgECygIKUHIDrQwUUpFBOh2ULKEjZCbifAAECBDoKKEgdUx93ZwVp3GxbbqYgtYzd0gQIECCQLKAgJQfg+lABBSmU02HZAgpSdgLuJ0CAAIGOAgpSx9TH3VlBGjfblpspSC1jtzQBAgQIJAsoSMkBuD5UQEEK5XRYtoCClJ2A+wkQIECgm8Byufzq/PnzF27evHnUbXf7jimgII2Za8ut7t+//8bR0dHtzWZztyWApQkQIECAQILANE3b42vX6/WNhOtdSSBcQEEKJ3VglsBqtbp+fPc8z4usGdxLgAABAgS6CShI3RIff18FafyM22yoILWJ2qIECBAgUEhAQSoUhlFCBBSkEEaHVBBQkCqkYAYCBAgQ6CagIHVLfPx9FaTxM26zoYLUJmqLEiBAgEAhAQWpUBhGCRFQkEIYHVJBQEGqkIIZCBAgQKCbgILULfHx91WQxs+4zYYKUpuoLUqAAAEChQQUpEJhGCVEQEEKYXRIBQEFqUIKZiBAgACBbgIKUrfEx99XQRo/4zYbKkhtorYoAQIECBQSUJAKhWGUEAEFKYTRIRUEFKQKKZiBAAECBLoJKEjdEh9/XwVp/IzbbKggtYnaogQIECBQSODg4GD/8uXLV/f29h4VGssoBF5aQEF6aTrfWE1AQaqWiHkIECBAoIvAdrs97LKrPccXUJDGz7jVhovFwg/oVolblgABAgQqCChIFVIwQ5SAghQl6ZwSAgpSiRgMQYAAAQLNBBSkZoEPvq6CNHjA3dZTkLolbl8CBAgQqCCgIFVIwQxRAgpSlKRzSggoSCViMAQBAgQINBNQkJoFPvi6CtLgAXdbT0Hqlrh9CRAgQKCCgIJUIQUzRAkoSFGSzikhoCCViMEQBAgQINBMQEFqFvjg6ypIgwfcbT0FqVvi9iVAgACBbIHlcvnV+fPnL9y8efMoexb3E4gQUJAiFJ1RRkBBKhOFQQgQIECgicA0TdvjVdfr9Y0mK1tzcAEFafCAO63nD8V2StuuBAgQIFBFQEGqkoQ5ogQUpChJ56QLKEjpERiAAAECBBoKKEgNQx98ZQVp8IA7racgdUrbrgQIECBQRUBBqpKEOaIEFKQoSeekCyhI6REYgAABAgQaCihIDUMffGUFafCAO62nIHVK264ECBAgUEVAQaqShDmiBBSkKEnnpAsoSOkRGIAAAQIEGgooSA1DH3xlBWnwgDutpyB1StuuBAgQIFBFQEGqkoQ5ogQUpChJ56QLKEjpERiAAAECBBoKKEgNQx98ZQVp8IA7racgdUrbrgQIECBQRUBBqpKEOaIEFKQoSeekCyhI6REYgAABAgQaCkzTdHjx4sX9aZruNFzfygMKKEgDhtp1JQWpa/L2JkCAAIFsge12e5g9g/sJRAkoSFGSzikhsFgs/IAukYQhCBAgQKCTgILUKe3xd1WQxs+41YYKUqu4LUuAAAECRQQUpCJBGCNEQEEKYXRIFQEFqUoS5iBAgACBTgIKUqe0x99VQRo/41YbKkit4rYsAQIECBQRUJCKBGGMEAEFKYTRIVUEFKQqSZiDAAECBDoJKEid0h5/VwVp/IxbbaggtYrbsgQIECBQREBBKhKEMUIEFKQQRodUEVCQqiRhDgIECBDoIjBN0/VLly7tL5fLu112tufYAgrS2Pm2205Bahe5hQkQIEAgWWCapu3xCOv1+kbyKK4nECKgIIUwOqSCgD8UWyEFMxAgQIBANwEFqVvi4++rII2fcZsNFaQ2UVuUAAECBAoJKEiFwjBKiICCFMLokAoC/yxIr7zyyuHz5jl37tzdW7du3XnRrAcHB/tPnjx55yS7bLfbbzabze0fOevCkydPrpz1Wcf3zfP8o7/icPy74ieZq/JZ586dO7p169ajF+2xXC6vLhaLN06yZ/BZYW8s8r1GnuXt//Cqsv45Cn6vkf8cefsHB51/7v/fv3f9it1J/q3ja34OAgrSzyElM55I4F8K0nO//vXXXz/68MMPX1hqPvnkk6vffvvtiUrNq6+++udPP/30P1802Oeff/7Wl19++d8nGTzyrKf/gvrtj927Wq2+Oslclc969913/+v999//04v2+OCDD/7n+++//4+T7Bl5VuQbq3pW5HuNPKvye12v12H/TEa+18izqr7XyLki32vkWZXevoJ0kn/r+Jqfg4CC9HNIyYwnEpjnef/HvvA3v/nNo729vRd+6nDv3r0Lf/nLXy6c5LJf/epX/3jvvfde+D/Qv/7661/84Q9/eOusz3r6X7Zf+CnZ8f//3zn968zTNJU86/e///2f3nzzzX+8yPeLL754629/+9svTuIfeVbkG6t6lrf/w6vK+uco8r1GnlX1vUbO5e3/+7f/7/6dcZKfyb6G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H96jIMi/4egYAAAAABJRU5ErkJggg==">
            <a:extLst>
              <a:ext uri="{FF2B5EF4-FFF2-40B4-BE49-F238E27FC236}">
                <a16:creationId xmlns:a16="http://schemas.microsoft.com/office/drawing/2014/main" xmlns="" id="{3619FC59-9B4E-4D65-A67F-2196DA21E9DC}"/>
              </a:ext>
            </a:extLst>
          </p:cNvPr>
          <p:cNvSpPr>
            <a:spLocks noChangeAspect="1" noChangeArrowheads="1"/>
          </p:cNvSpPr>
          <p:nvPr/>
        </p:nvSpPr>
        <p:spPr bwMode="auto">
          <a:xfrm>
            <a:off x="15136814" y="106918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ttps://www.freelogoservices.com/api/main/ph/zjHl2lgef9cYrQL0JFa7kzbw2vuDqBdImBnM1zd9OXdE9g5shnN1i...Bv9ettdV9dsBUGw0pY">
            <a:extLst>
              <a:ext uri="{FF2B5EF4-FFF2-40B4-BE49-F238E27FC236}">
                <a16:creationId xmlns:a16="http://schemas.microsoft.com/office/drawing/2014/main" xmlns="" id="{61E9C1A3-D565-4926-ABC9-9F81F380D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8805" y="-85922"/>
            <a:ext cx="3221389" cy="22015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xmlns="" id="{361F1D9A-1F40-41E0-975C-75E07FE041CB}"/>
              </a:ext>
            </a:extLst>
          </p:cNvPr>
          <p:cNvSpPr txBox="1"/>
          <p:nvPr/>
        </p:nvSpPr>
        <p:spPr>
          <a:xfrm>
            <a:off x="6781800" y="1552424"/>
            <a:ext cx="16337280" cy="707886"/>
          </a:xfrm>
          <a:prstGeom prst="rect">
            <a:avLst/>
          </a:prstGeom>
          <a:noFill/>
        </p:spPr>
        <p:txBody>
          <a:bodyPr wrap="square" rtlCol="0">
            <a:spAutoFit/>
          </a:bodyPr>
          <a:lstStyle/>
          <a:p>
            <a:pPr algn="ctr"/>
            <a:r>
              <a:rPr lang="en-IN" sz="4000" b="1" dirty="0">
                <a:ln w="0"/>
                <a:solidFill>
                  <a:schemeClr val="bg1">
                    <a:lumMod val="65000"/>
                  </a:schemeClr>
                </a:solidFill>
              </a:rPr>
              <a:t>Swathi Soman , sws0077@arastudent.ac.nz</a:t>
            </a:r>
          </a:p>
        </p:txBody>
      </p:sp>
      <p:sp>
        <p:nvSpPr>
          <p:cNvPr id="21" name="Rectangle: Rounded Corners 20">
            <a:extLst>
              <a:ext uri="{FF2B5EF4-FFF2-40B4-BE49-F238E27FC236}">
                <a16:creationId xmlns:a16="http://schemas.microsoft.com/office/drawing/2014/main" xmlns="" id="{EDF4FC55-AE90-4600-8A90-90BA17A93066}"/>
              </a:ext>
            </a:extLst>
          </p:cNvPr>
          <p:cNvSpPr/>
          <p:nvPr/>
        </p:nvSpPr>
        <p:spPr>
          <a:xfrm>
            <a:off x="647424" y="3811293"/>
            <a:ext cx="5520832" cy="528389"/>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b="1" dirty="0">
                <a:latin typeface="Arial" panose="020B0604020202020204" pitchFamily="34" charset="0"/>
                <a:cs typeface="Arial" panose="020B0604020202020204" pitchFamily="34" charset="0"/>
              </a:rPr>
              <a:t>Overview</a:t>
            </a:r>
          </a:p>
        </p:txBody>
      </p:sp>
      <p:sp>
        <p:nvSpPr>
          <p:cNvPr id="22" name="Rectangle: Rounded Corners 21">
            <a:extLst>
              <a:ext uri="{FF2B5EF4-FFF2-40B4-BE49-F238E27FC236}">
                <a16:creationId xmlns:a16="http://schemas.microsoft.com/office/drawing/2014/main" xmlns="" id="{AB31205B-E715-4783-9E48-7B688C79D148}"/>
              </a:ext>
            </a:extLst>
          </p:cNvPr>
          <p:cNvSpPr/>
          <p:nvPr/>
        </p:nvSpPr>
        <p:spPr>
          <a:xfrm>
            <a:off x="289087" y="3625574"/>
            <a:ext cx="7001798" cy="5074219"/>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en-IN" sz="4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Software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testing is the process of executing program with intent to find strong errors. Like the rest of JavaScript, the testing  environment is a highly competitive one with rapid release cycles, feature and performance comparisons and constant superiority between the frameworks. This project aims to identify the popular JavaScript testing frameworks in Canterbury. Survey is conducted to identify the popular JavaScript testing framework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.Unit tests are written based on the popular framework.</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xmlns="" id="{39356083-0118-4C28-94BC-39508521B26F}"/>
              </a:ext>
            </a:extLst>
          </p:cNvPr>
          <p:cNvSpPr/>
          <p:nvPr/>
        </p:nvSpPr>
        <p:spPr>
          <a:xfrm>
            <a:off x="7968774" y="3582362"/>
            <a:ext cx="6895137" cy="417097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xmlns="" id="{96DF6C8C-56F8-4C98-9DA4-72E89610D68D}"/>
              </a:ext>
            </a:extLst>
          </p:cNvPr>
          <p:cNvSpPr/>
          <p:nvPr/>
        </p:nvSpPr>
        <p:spPr>
          <a:xfrm>
            <a:off x="8566657" y="3949609"/>
            <a:ext cx="5316953" cy="515564"/>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b="1" dirty="0">
                <a:solidFill>
                  <a:schemeClr val="bg1"/>
                </a:solidFill>
                <a:latin typeface="Arial" panose="020B0604020202020204" pitchFamily="34" charset="0"/>
                <a:cs typeface="Arial" panose="020B0604020202020204" pitchFamily="34" charset="0"/>
              </a:rPr>
              <a:t>Survey</a:t>
            </a:r>
            <a:endParaRPr lang="en-IN" sz="2800" b="1" dirty="0">
              <a:solidFill>
                <a:srgbClr val="215C77"/>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xmlns="" id="{54F48FEF-244D-4F35-9BE1-A4BC1796194C}"/>
              </a:ext>
            </a:extLst>
          </p:cNvPr>
          <p:cNvSpPr txBox="1"/>
          <p:nvPr/>
        </p:nvSpPr>
        <p:spPr>
          <a:xfrm>
            <a:off x="13441682" y="6736080"/>
            <a:ext cx="184731" cy="369332"/>
          </a:xfrm>
          <a:prstGeom prst="rect">
            <a:avLst/>
          </a:prstGeom>
          <a:noFill/>
        </p:spPr>
        <p:txBody>
          <a:bodyPr wrap="none" rtlCol="0">
            <a:spAutoFit/>
          </a:bodyPr>
          <a:lstStyle/>
          <a:p>
            <a:endParaRPr lang="en-IN" dirty="0"/>
          </a:p>
        </p:txBody>
      </p:sp>
      <p:sp>
        <p:nvSpPr>
          <p:cNvPr id="27" name="TextBox 26">
            <a:extLst>
              <a:ext uri="{FF2B5EF4-FFF2-40B4-BE49-F238E27FC236}">
                <a16:creationId xmlns:a16="http://schemas.microsoft.com/office/drawing/2014/main" xmlns="" id="{82B0BD25-2304-45C7-B9AC-6FBF5E97BB68}"/>
              </a:ext>
            </a:extLst>
          </p:cNvPr>
          <p:cNvSpPr txBox="1"/>
          <p:nvPr/>
        </p:nvSpPr>
        <p:spPr>
          <a:xfrm>
            <a:off x="8119605" y="4708175"/>
            <a:ext cx="6553098" cy="2677656"/>
          </a:xfrm>
          <a:prstGeom prst="rect">
            <a:avLst/>
          </a:prstGeom>
          <a:noFill/>
        </p:spPr>
        <p:txBody>
          <a:bodyPr wrap="square" rtlCol="0">
            <a:spAutoFit/>
          </a:bodyPr>
          <a:lstStyle/>
          <a:p>
            <a:pPr algn="just"/>
            <a:r>
              <a:rPr lang="en-NZ" sz="2400" dirty="0">
                <a:solidFill>
                  <a:schemeClr val="tx1">
                    <a:lumMod val="75000"/>
                    <a:lumOff val="25000"/>
                  </a:schemeClr>
                </a:solidFill>
                <a:latin typeface="Times New Roman" panose="02020603050405020304" pitchFamily="18" charset="0"/>
                <a:cs typeface="Times New Roman" panose="02020603050405020304" pitchFamily="18" charset="0"/>
              </a:rPr>
              <a:t>The survey was conducted among the Canterbury Tech Custer and JavaScript Meetup groups to identify the most widely used JavaScript testing frameworks. There were almost around 113 professionals participated in the survey, which was conducted through paper and online. The graph below shows the result of the analysis.</a:t>
            </a:r>
            <a:endParaRPr lang="en-IN" sz="2400" dirty="0">
              <a:solidFill>
                <a:schemeClr val="tx1">
                  <a:lumMod val="75000"/>
                  <a:lumOff val="25000"/>
                </a:schemeClr>
              </a:solidFill>
            </a:endParaRPr>
          </a:p>
        </p:txBody>
      </p:sp>
      <p:sp>
        <p:nvSpPr>
          <p:cNvPr id="1026" name="Rectangle: Rounded Corners 1025">
            <a:extLst>
              <a:ext uri="{FF2B5EF4-FFF2-40B4-BE49-F238E27FC236}">
                <a16:creationId xmlns:a16="http://schemas.microsoft.com/office/drawing/2014/main" xmlns="" id="{82A5CFA8-D29A-4D7A-B9C0-36B6DB415D07}"/>
              </a:ext>
            </a:extLst>
          </p:cNvPr>
          <p:cNvSpPr/>
          <p:nvPr/>
        </p:nvSpPr>
        <p:spPr>
          <a:xfrm>
            <a:off x="7649960" y="8688628"/>
            <a:ext cx="4712859" cy="758566"/>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b="1" dirty="0">
                <a:latin typeface="Arial" panose="020B0604020202020204" pitchFamily="34" charset="0"/>
                <a:cs typeface="Arial" panose="020B0604020202020204" pitchFamily="34" charset="0"/>
              </a:rPr>
              <a:t>Frameworks</a:t>
            </a:r>
          </a:p>
        </p:txBody>
      </p:sp>
      <p:sp>
        <p:nvSpPr>
          <p:cNvPr id="2" name="Right Arrow 1"/>
          <p:cNvSpPr/>
          <p:nvPr/>
        </p:nvSpPr>
        <p:spPr>
          <a:xfrm>
            <a:off x="16263845" y="5395573"/>
            <a:ext cx="1630018" cy="1033927"/>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ed Rectangle 2"/>
          <p:cNvSpPr/>
          <p:nvPr/>
        </p:nvSpPr>
        <p:spPr>
          <a:xfrm>
            <a:off x="117023" y="2419576"/>
            <a:ext cx="30039582" cy="688453"/>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Industry Supervisor: Dr Mike Lance                                         Academic Supervisor : Phillip Roxborogh                                     Course Supervisor : David Weir</a:t>
            </a:r>
            <a:endParaRPr lang="en-IN" sz="3200" dirty="0"/>
          </a:p>
        </p:txBody>
      </p:sp>
      <p:pic>
        <p:nvPicPr>
          <p:cNvPr id="4" name="Picture 3"/>
          <p:cNvPicPr>
            <a:picLocks noChangeAspect="1"/>
          </p:cNvPicPr>
          <p:nvPr/>
        </p:nvPicPr>
        <p:blipFill>
          <a:blip r:embed="rId4"/>
          <a:stretch>
            <a:fillRect/>
          </a:stretch>
        </p:blipFill>
        <p:spPr>
          <a:xfrm>
            <a:off x="7707281" y="16854875"/>
            <a:ext cx="4614354" cy="4239769"/>
          </a:xfrm>
          <a:prstGeom prst="rect">
            <a:avLst/>
          </a:prstGeom>
        </p:spPr>
      </p:pic>
      <p:sp>
        <p:nvSpPr>
          <p:cNvPr id="7" name="Rectangle 6"/>
          <p:cNvSpPr/>
          <p:nvPr/>
        </p:nvSpPr>
        <p:spPr>
          <a:xfrm>
            <a:off x="117024" y="9805677"/>
            <a:ext cx="22384188" cy="1157794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13848767" y="10139457"/>
            <a:ext cx="8255859" cy="3944022"/>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Mocha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is a component rich JavaScript test structure running on Node.js and in browser, making asynchronous testing basic and fun. Mocha tests run serially, taking into account adaptable and precise detailing, while at the same time mapping uncaught special cases to the correct test cases</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It's used for unit and integration testing, and it's a great candidate for BDD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(Behaviour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Driven Development).</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577961" y="10034389"/>
            <a:ext cx="5809294" cy="5714602"/>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WebDriver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is a web automation framework that allows you to execute your tests against different browsers, not just Firefox (unlike Selenium IDE</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It aims to provide a friendly API that's easy to explore and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understand.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WebDriver also enables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to use programming language</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 in creating your test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scripts . </a:t>
            </a:r>
          </a:p>
          <a:p>
            <a:pPr marL="342900" indent="-342900" algn="just">
              <a:buFont typeface="Arial" panose="020B0604020202020204" pitchFamily="34" charset="0"/>
              <a:buChar char="•"/>
            </a:pPr>
            <a:r>
              <a:rPr lang="en-IN" sz="2400" dirty="0" smtClean="0">
                <a:solidFill>
                  <a:schemeClr val="tx1">
                    <a:lumMod val="75000"/>
                    <a:lumOff val="25000"/>
                  </a:schemeClr>
                </a:solidFill>
              </a:rPr>
              <a:t>Conditional Operators like if-then-else or switch-case  used.</a:t>
            </a:r>
          </a:p>
          <a:p>
            <a:pPr marL="342900" indent="-342900">
              <a:buFont typeface="Arial" panose="020B0604020202020204" pitchFamily="34" charset="0"/>
              <a:buChar char="•"/>
            </a:pPr>
            <a:r>
              <a:rPr lang="en-IN" sz="2400" dirty="0" smtClean="0">
                <a:solidFill>
                  <a:schemeClr val="tx1">
                    <a:lumMod val="75000"/>
                    <a:lumOff val="25000"/>
                  </a:schemeClr>
                </a:solidFill>
              </a:rPr>
              <a:t>Looping can be performed like do-while.</a:t>
            </a:r>
          </a:p>
          <a:p>
            <a:pPr algn="just"/>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7129416" y="10069180"/>
            <a:ext cx="5855252" cy="5679811"/>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Selenium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IDE is basic, simple to learn and convenient record and play tool for web applications. Expectation to absorb information for Selenium IDE is less and no compelling reason to learn test scripting language. It is open-source tool and accessible for download for free. Selenium IDE implies Integrated Development Environment (IDE) used for selenium tests. It is in terms of Firefox extension and used for recording, altering and playback scripts.</a:t>
            </a:r>
          </a:p>
        </p:txBody>
      </p:sp>
      <p:sp>
        <p:nvSpPr>
          <p:cNvPr id="11" name="Rounded Rectangle 10"/>
          <p:cNvSpPr/>
          <p:nvPr/>
        </p:nvSpPr>
        <p:spPr>
          <a:xfrm>
            <a:off x="8119605" y="10509302"/>
            <a:ext cx="3874875" cy="457200"/>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Selenium IDE</a:t>
            </a:r>
            <a:endParaRPr lang="en-IN" sz="2800" b="1"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5"/>
          <a:stretch>
            <a:fillRect/>
          </a:stretch>
        </p:blipFill>
        <p:spPr>
          <a:xfrm>
            <a:off x="680637" y="16854875"/>
            <a:ext cx="5055072" cy="4189367"/>
          </a:xfrm>
          <a:prstGeom prst="rect">
            <a:avLst/>
          </a:prstGeom>
        </p:spPr>
      </p:pic>
      <p:sp>
        <p:nvSpPr>
          <p:cNvPr id="29" name="Rounded Rectangle 28"/>
          <p:cNvSpPr/>
          <p:nvPr/>
        </p:nvSpPr>
        <p:spPr>
          <a:xfrm>
            <a:off x="1765118" y="10387013"/>
            <a:ext cx="3874875" cy="457200"/>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Selenium Web Driver</a:t>
            </a:r>
            <a:endParaRPr lang="en-IN" sz="2800" b="1" dirty="0">
              <a:latin typeface="Arial" panose="020B0604020202020204" pitchFamily="34" charset="0"/>
              <a:cs typeface="Arial" panose="020B0604020202020204" pitchFamily="34" charset="0"/>
            </a:endParaRPr>
          </a:p>
        </p:txBody>
      </p:sp>
      <p:sp>
        <p:nvSpPr>
          <p:cNvPr id="17" name="Rounded Rectangle 16"/>
          <p:cNvSpPr/>
          <p:nvPr/>
        </p:nvSpPr>
        <p:spPr>
          <a:xfrm>
            <a:off x="16424861" y="10563049"/>
            <a:ext cx="2938005" cy="403453"/>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Mocha</a:t>
            </a:r>
            <a:endParaRPr lang="en-IN" sz="2800" b="1"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stretch>
            <a:fillRect/>
          </a:stretch>
        </p:blipFill>
        <p:spPr>
          <a:xfrm>
            <a:off x="14917432" y="14704536"/>
            <a:ext cx="5875241" cy="3609751"/>
          </a:xfrm>
          <a:prstGeom prst="rect">
            <a:avLst/>
          </a:prstGeom>
        </p:spPr>
      </p:pic>
      <p:pic>
        <p:nvPicPr>
          <p:cNvPr id="20" name="Picture 19"/>
          <p:cNvPicPr>
            <a:picLocks noChangeAspect="1"/>
          </p:cNvPicPr>
          <p:nvPr/>
        </p:nvPicPr>
        <p:blipFill>
          <a:blip r:embed="rId7"/>
          <a:stretch>
            <a:fillRect/>
          </a:stretch>
        </p:blipFill>
        <p:spPr>
          <a:xfrm>
            <a:off x="14775662" y="18948814"/>
            <a:ext cx="6158779" cy="1971675"/>
          </a:xfrm>
          <a:prstGeom prst="rect">
            <a:avLst/>
          </a:prstGeom>
        </p:spPr>
      </p:pic>
      <p:sp>
        <p:nvSpPr>
          <p:cNvPr id="1031" name="Down Arrow 1030"/>
          <p:cNvSpPr/>
          <p:nvPr/>
        </p:nvSpPr>
        <p:spPr>
          <a:xfrm>
            <a:off x="17371790" y="18325100"/>
            <a:ext cx="402798" cy="583182"/>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own Arrow 42"/>
          <p:cNvSpPr/>
          <p:nvPr/>
        </p:nvSpPr>
        <p:spPr>
          <a:xfrm>
            <a:off x="17289662" y="14068066"/>
            <a:ext cx="402798" cy="583182"/>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own Arrow 43"/>
          <p:cNvSpPr/>
          <p:nvPr/>
        </p:nvSpPr>
        <p:spPr>
          <a:xfrm>
            <a:off x="9775918" y="15805745"/>
            <a:ext cx="353659" cy="1011514"/>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own Arrow 44"/>
          <p:cNvSpPr/>
          <p:nvPr/>
        </p:nvSpPr>
        <p:spPr>
          <a:xfrm>
            <a:off x="3017520" y="15805745"/>
            <a:ext cx="401541" cy="1011514"/>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3" name="Round Single Corner Rectangle 1032"/>
          <p:cNvSpPr/>
          <p:nvPr/>
        </p:nvSpPr>
        <p:spPr>
          <a:xfrm>
            <a:off x="22962149" y="9821424"/>
            <a:ext cx="7154153" cy="6481540"/>
          </a:xfrm>
          <a:prstGeom prst="round1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4" name="Rounded Rectangle 1033"/>
          <p:cNvSpPr/>
          <p:nvPr/>
        </p:nvSpPr>
        <p:spPr>
          <a:xfrm>
            <a:off x="23973183" y="10139457"/>
            <a:ext cx="4611756" cy="552356"/>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Technologies Used</a:t>
            </a:r>
            <a:endParaRPr lang="en-IN" sz="2800" b="1" dirty="0">
              <a:latin typeface="Arial" panose="020B0604020202020204" pitchFamily="34" charset="0"/>
              <a:cs typeface="Arial" panose="020B0604020202020204" pitchFamily="34" charset="0"/>
            </a:endParaRPr>
          </a:p>
        </p:txBody>
      </p:sp>
      <p:pic>
        <p:nvPicPr>
          <p:cNvPr id="1035" name="Picture 10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43639" y="11046884"/>
            <a:ext cx="2113917" cy="1913095"/>
          </a:xfrm>
          <a:prstGeom prst="rect">
            <a:avLst/>
          </a:prstGeom>
        </p:spPr>
      </p:pic>
      <p:pic>
        <p:nvPicPr>
          <p:cNvPr id="1038" name="Picture 10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417" y="10855508"/>
            <a:ext cx="4220164" cy="2295845"/>
          </a:xfrm>
          <a:prstGeom prst="rect">
            <a:avLst/>
          </a:prstGeom>
        </p:spPr>
      </p:pic>
      <p:pic>
        <p:nvPicPr>
          <p:cNvPr id="52" name="Picture 14" descr="http://www.aha.io/assets/integration_logos/github-bb449e0ffbacbcb7f9c703db85b1cf0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618541" y="12902020"/>
            <a:ext cx="4187665" cy="13609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0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55499" y="12953125"/>
            <a:ext cx="2088000" cy="1638569"/>
          </a:xfrm>
          <a:prstGeom prst="rect">
            <a:avLst/>
          </a:prstGeom>
        </p:spPr>
      </p:pic>
      <p:pic>
        <p:nvPicPr>
          <p:cNvPr id="1040" name="Picture 10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143639" y="14262970"/>
            <a:ext cx="3564000" cy="1163201"/>
          </a:xfrm>
          <a:prstGeom prst="rect">
            <a:avLst/>
          </a:prstGeom>
        </p:spPr>
      </p:pic>
      <p:pic>
        <p:nvPicPr>
          <p:cNvPr id="1041" name="Picture 10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51247" y="14718964"/>
            <a:ext cx="2585752" cy="1584000"/>
          </a:xfrm>
          <a:prstGeom prst="rect">
            <a:avLst/>
          </a:prstGeom>
        </p:spPr>
      </p:pic>
      <p:sp>
        <p:nvSpPr>
          <p:cNvPr id="1045" name="Rounded Rectangle 1044"/>
          <p:cNvSpPr/>
          <p:nvPr/>
        </p:nvSpPr>
        <p:spPr>
          <a:xfrm>
            <a:off x="22875101" y="16787121"/>
            <a:ext cx="7400112" cy="459650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6" name="Rectangle 3"/>
          <p:cNvSpPr>
            <a:spLocks noChangeArrowheads="1"/>
          </p:cNvSpPr>
          <p:nvPr/>
        </p:nvSpPr>
        <p:spPr bwMode="auto">
          <a:xfrm>
            <a:off x="23245855" y="17937271"/>
            <a:ext cx="72103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Guru99</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Retrieved from www.guru99.com: https://www.guru99.com/introduction-webdriver-comparison-selenium-rc.html</a:t>
            </a:r>
            <a:endParaRPr kumimoji="0" lang="en-US" altLang="en-US" sz="2400" b="0" i="0" u="none" strike="noStrike" cap="none" normalizeH="0" baseline="0" dirty="0" smtClean="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Mocha</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Retrieved from mochajs.org: https://mochajs.org/</a:t>
            </a:r>
            <a:endParaRPr kumimoji="0" lang="en-US" altLang="en-US" sz="2400" b="0" i="0" u="none" strike="noStrike" cap="none" normalizeH="0" baseline="0" dirty="0" smtClean="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Robinson, S. (2016, June 08). </a:t>
            </a:r>
            <a:r>
              <a:rPr kumimoji="0" lang="en-US" altLang="en-US" sz="2400" b="0" i="1"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Stack Abuse</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Retrieved from stackabuse.com: http://stackabuse.com/testing-node-js-code-with-mocha-and-chai/</a:t>
            </a:r>
            <a:endParaRPr kumimoji="0" lang="en-US" altLang="en-US" sz="2400" b="0" i="0" u="none" strike="noStrike" cap="none" normalizeH="0" baseline="0" dirty="0" smtClean="0">
              <a:ln>
                <a:noFill/>
              </a:ln>
              <a:solidFill>
                <a:schemeClr val="tx1">
                  <a:lumMod val="75000"/>
                  <a:lumOff val="25000"/>
                </a:schemeClr>
              </a:solidFill>
              <a:effectLst/>
            </a:endParaRPr>
          </a:p>
        </p:txBody>
      </p:sp>
      <p:sp>
        <p:nvSpPr>
          <p:cNvPr id="1047" name="Rounded Rectangle 1046"/>
          <p:cNvSpPr/>
          <p:nvPr/>
        </p:nvSpPr>
        <p:spPr>
          <a:xfrm>
            <a:off x="24925639" y="16976112"/>
            <a:ext cx="3418484" cy="552312"/>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latin typeface="Arial" panose="020B0604020202020204" pitchFamily="34" charset="0"/>
                <a:cs typeface="Arial" panose="020B0604020202020204" pitchFamily="34" charset="0"/>
              </a:rPr>
              <a:t>References</a:t>
            </a:r>
            <a:endParaRPr lang="en-IN" sz="2800" dirty="0">
              <a:latin typeface="Arial" panose="020B0604020202020204" pitchFamily="34" charset="0"/>
              <a:cs typeface="Arial" panose="020B0604020202020204" pitchFamily="34" charset="0"/>
            </a:endParaRPr>
          </a:p>
        </p:txBody>
      </p:sp>
      <p:pic>
        <p:nvPicPr>
          <p:cNvPr id="1048" name="Picture 1047"/>
          <p:cNvPicPr>
            <a:picLocks noChangeAspect="1"/>
          </p:cNvPicPr>
          <p:nvPr/>
        </p:nvPicPr>
        <p:blipFill>
          <a:blip r:embed="rId14"/>
          <a:stretch>
            <a:fillRect/>
          </a:stretch>
        </p:blipFill>
        <p:spPr>
          <a:xfrm>
            <a:off x="18948491" y="3531620"/>
            <a:ext cx="10761090" cy="5652999"/>
          </a:xfrm>
          <a:prstGeom prst="rect">
            <a:avLst/>
          </a:prstGeom>
        </p:spPr>
      </p:pic>
    </p:spTree>
    <p:extLst>
      <p:ext uri="{BB962C8B-B14F-4D97-AF65-F5344CB8AC3E}">
        <p14:creationId xmlns:p14="http://schemas.microsoft.com/office/powerpoint/2010/main" val="4045610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75C9200-A0B0-463A-9F5E-1AD3B59A4CF3}"/>
              </a:ext>
            </a:extLst>
          </p:cNvPr>
          <p:cNvSpPr/>
          <p:nvPr/>
        </p:nvSpPr>
        <p:spPr>
          <a:xfrm>
            <a:off x="5059680" y="507027"/>
            <a:ext cx="19781520" cy="1015663"/>
          </a:xfrm>
          <a:prstGeom prst="rect">
            <a:avLst/>
          </a:prstGeom>
          <a:noFill/>
        </p:spPr>
        <p:txBody>
          <a:bodyPr wrap="square" lIns="91440" tIns="45720" rIns="91440" bIns="45720">
            <a:spAutoFit/>
          </a:bodyPr>
          <a:lstStyle/>
          <a:p>
            <a:pPr algn="ctr"/>
            <a:r>
              <a:rPr lang="en-IN" sz="60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Analysis of JavaScript Testing Framework in Canterbury</a:t>
            </a:r>
          </a:p>
        </p:txBody>
      </p:sp>
      <p:pic>
        <p:nvPicPr>
          <p:cNvPr id="12" name="Picture 11" descr="A drawing of a cartoon character&#10;&#10;Description generated with high confidence">
            <a:extLst>
              <a:ext uri="{FF2B5EF4-FFF2-40B4-BE49-F238E27FC236}">
                <a16:creationId xmlns:a16="http://schemas.microsoft.com/office/drawing/2014/main" xmlns="" id="{F094103F-6CC6-47BD-946C-658534171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24" y="55422"/>
            <a:ext cx="2370096" cy="2060215"/>
          </a:xfrm>
          <a:prstGeom prst="rect">
            <a:avLst/>
          </a:prstGeom>
        </p:spPr>
      </p:pic>
      <p:sp>
        <p:nvSpPr>
          <p:cNvPr id="15" name="AutoShape 2" descr="data:image/png;base64,iVBORw0KGgoAAAANSUhEUgAAA0gAAAGvCAYAAABhOfXIAAAgAElEQVR4Xu3dsYvd55U/YF/Vhl8SMKiyhZukW4PUGcYTJ3+CwaiSmvu9U+7i0sIaCbs0u6Xu9zaayhj8JyS2JFAnQdIljZFdGQRJFlzr/pi1AhFIzlhz7pzj9zzb7sz7nvN8Xo/z8R2YxXa7PXzF/xEgQIAAAQIECBAgQIDAKwsFySsgQIAAAQIECBAgQIDADwIKkpdAgAABAgQIECBAgACBpwIKkqdAgAABAgQIECBAgAABBckbIECAAAECBAgQIECAwLMCPkHyIggQIECAAAECBAgQIOATJG+AAAECBAgQIECAAAECPkHyBggQIECAAAECBAgQIPBcAb9i52EQIECAAAECBAgQIEDgqYCC5CkQIECAAAECBAgQIEBAQfIGCBAgQIAAAQIECBAg8KyAT5C8CAIECBAgQIAAAQIECPgEyRsgQIAAAQIECBAgQICAT5C8AQIECBAgQIAAAQIECDxXwK/YeRgECBAgQIAAAQIECBB4KqAgeQoECBAgQIAAAQIECBBQkLwBAgQIECBAgAABAgQIPCvgEyQvggABAgQIECBAgAABAj5B8gYIECBAgAABAgQIECDgEyRvgAABAgQIECBAgAABAs8V8Ct2HgYBAgQIECBAgAABAgSeCihIngIBAgQIECBAgAABAgQUJG+AAAECBAgQIECAAAECzwr4BMmLIECAAAECBAgQIECAgE+QvAECBAgQIECAAAECBAj4BMkbIECAAAECBAgQIECAwHMF/Iqdh0GAAAECBAgQIECAAIGnAgqSp0CAAAECBAgQIECAAAEFyRsgQIAAAQIECBAgQIDAswI+QfIiCBAgQIAAAQIECBAg4BMkb4AAAQIECBAgQIAAAQI+QfIGCBAgQIAAAQIECBAg8FwBv2LnYRAgQIAAAQIECBAgQOCpgILkKRAgQIAAAQIECBAgQEBB8gYIECBAgAABAgQIECDwrIBPkLwIAgQIECBAgAABAgQI+ATJGyBAgAABAgQIECBAgIBPkLwBAgQIECBAgAABAgQIPFfAr9h5GAQIECBAgAABAgQIEHgqoCB5CgQIECBAgAABAgQIEFCQvAECBAgQIECAAAECBAg8K+ATJC+CAAECBAgQIECAAAECPkHyBggQIECAAAECBAgQIOATJG+AAAECBAgQIECAAAECzxXwK3YeBgECBAgQIECAAAECBJ4KKEieAgECBAgQIECAAAECBBQkb4AAAQIECBAgQIAAAQLPCvgEyYsgQIAAAQIECBAgQICAT5C8AQIECBAgQIAAAQIECPgEyRsgQIAAAQIECBAgQIDAcwX8ip2HQYAAAQIECBAgQIAAgacCCpKnQIAAAQIECBAgQIAAAQXJGyBAgAABAgQIECBAgMCzAj5B8iIIECBAgAABAgQIECDgEyRvgAABAgQIECBAgAABAj5B8gYIECBAgAABAgQIECDwXAG/YudhECBAgAABAgQIECBA4KmAguQpECBAgAABAgQIECBAQEHyBggQIECAAAECBAgQIPCsgE+QvAgCBAgQIECAAAECBAj4BMkbIECAAAECBAgQIECAgE+QvAECBAgQIECAAAECBAg8V8Cv2HkYBAgQIECAAAECBAgQeCqgIHkKBAgQIECAAAECBAgQUJC8AQIECBAgQIAAAQIECDwr4BMkL4IAAQIECBAgQIAAAQI+QfIGCBAgQIAAAQIECBAg4BMkb4AAAQIECBAgQIAAAQLPFfArdh4GAQIECBAgQIAAAQIEngooSJ7CcAKbzeadky61XC7v/tjXZp31u9/97s9vvvnmP1402xdffPHW3//+9/93kj0jz/r1r3/9zd7e3qMX3Xvv3r0Lf/3rX984yVxVz/rlL3/5v++9996fXrTD119//Ys//vGP/3GSHSPPOr6v6nuNnCvyvUaeVfW9Rs4V+V4jz/L2f/hp83P4uf/vfhac5OemryFQQUBBqpCCGUIEjsvM48ePH33zzTdXT3rger3+7Y997Wq1+irjrHffffe/3n///Rf+j/QPPvjgf77//vsT/Y/0yLNef/31ow8//PD2i0w++eSTq99+++2Vk5hVPevVV1/986effvqfL9rh888/f+vLL7/875PsGHnW8X1V32vkXJHvNfKsqu81cq7I9xp5lrf/w0+bn8PP/fV6feMkPxt9DYHqAgpS9YTMd2KB1Wp1/ekXn/gH9DzPhz92wTRNP/r//9fvjTzr3Llzt2/duvXCT2qWy+XVxWJx4SQ4wWfduXXr1p0X3XtwcLD/5MmT/RPOVfKs7Xb7aLPZvLAEHhwcXHjy5MmJSnjkWcemkW+s6lnB7zXyn6OS7/XcuXNhc0W+18izvP0ffqIW/7n/f/8xUUE6yb/9fM3PQUBB+jmkZMYTCfyzIM3zvDjRN/giAgQIECBA4NQC0zRtFaRTMzqgkICCVCgMo5xOQEE6nZ/vJkCAAAECLyOgIL2Mmu+pLKAgVU7HbD9JQEH6SVy+mAABAgQIhAgoSCGMDikkoCAVCsMopxNQkE7n57sJECBAgMDLCChIL6PmeyoLKEiV0zHbTxJQkH4Sly8mQIAAAQIhAgpSCKNDCgkoSIXCMMrpBBSk0/n5bgIECBAg8DICCtLLqPmeygIKUuV0zPaTBBSkn8TliwkQIECAQIiAghTC6JBCAgpSoTCMcjoBBel0fr6bAAECBAi8jICC9DJqvqeygIJUOR2z/SQBBekncfliAgQIECAQJrDdbk/8h9XDLnUQgR0JKEg7gnXs2QvM87z/8OHDO/M8+yF99vxuJECAAIHGAgpS4/AHXF1BGjDUzistFgvlqPMDsDsBAgQIpAgoSCnsLt2RgIK0I1jH5ggoSDnubiVAgACB3gIKUu/8R9teQRot0eb7KEjNH4D1CRAgQCBFQEFKYXfpjgQUpB3BOjZHQEHKcXcrAQIECPQWUJB65z/a9grSaIk230dBav4ArE+AAAECKQIKUgq7S3ckoCDtCNaxOQIKUo67WwkQIECgt4CC1Dv/0bZXkEZLtPk+ClLzB2B9AgQIEDhzAX8o9szJXbhjAQVpx8COPzuBzWbzzoMHD47/DtKNs7vVTQQIECBAoLeAgtQ7/xG3V5BGTLXpTqvV6vrx6vM8L5oSWJsAAQIECJy5gIJ05uQu3LGAgrRjYMefnYCCdHbWbiJAgAABAv8UUJC8hdEEFKTREm28j4LUOHyrEyBAgECagIKURu/iHQkoSDuCdezZCyhIZ2/uRgIECBAgoCB5A6MJKEijJdp4HwWpcfhWJ0CAAIE0AQUpjd7FOxJQkHYE69izF1CQzt7cjQQIECBAQEHyBkYTUJBGS7TxPgpS4/CtToAAAQJpAgpSGr2LdySgIO0I1rFnL6Agnb25GwkQIECAgILkDYwmoCCNlmjjfRSkxuFbnQABAgTSBBSkNHoX70hAQdoRrGPPXkBBOntzNxIgQIAAgWOB7XZ7SILAKAIK0ihJ2uOVa9euXX38+PGjeZ73cRAgQIAAAQJnJ6AgnZ21m3YvoCDt3tgNZyiwWCz8F6wz9HYVAQIECBDwCZI3MJqAgjRaos33UZCaPwDrEyBAgECKgE+QUthduiMBBWlHsI7NEVCQctzdSoAAAQK9BRSk3vmPtr2CNFqizfdRkJo/AOsTIECAQIqAgpTC7tIdCShIO4J1bI6AgpTj7lYCBAgQ6C2gIPXOf7TtFaTREm2+j4LU/AFYnwABAgRSBBSkFHaX7khAQdoRrGNzBBSkHHe3EiBAgEBfAX8otm/2o26uII2abMO97t+//8bR0dHtzWZzt+H6ViZAgAABAikCClIKu0t3KKAg7RDX0WcrsFqtrh/fOM/z4mxvdhsBAgQIEOgroCD1zX7UzRWkUZNtuJeC1DB0KxMgQIBAuoCClB6BAYIFFKRgUMflCShIefZuJkCAAIG+AgpS3+xH3VxBGjXZhnspSA1DtzIBAgQIpAsoSOkRGCBYQEEKBnVcnoCClGfvZgIECBDoK6Ag9c1+1M0VpFGTbbiXgtQwdCsTIECAQLqAgpQegQGCBRSkYFDH5QkoSHn2biZAgACBvgIKUt/sR91cQRo12YZ7KUgNQ7cyAQIECKQLKEjpERggWEBBCgZ1XJ6AgpRn72YCBAgQ6CugIPXNftTNFaRRk224l4LUMHQrEyBAgEC6wMHBwf7ly5ev7u3tPUofxgAEAgQUpABER9QQuHbt2tXHjx8/mud5v8ZEpiBAgAABAj0EttvtYY9NbdlBQEHqkHKjHReLhR/QjfK2KgECBAjUEFCQauRgihgBBSnG0SlFBBSkIkEYgwABAgRaCShIreIeflkFafiIey2oIPXK27YECBAgUENAQaqRgyliBBSkGEenFBFQkIoEYQwCBAgQaCWgILWKe/hlFaThI+61oILUK2/bEiBAgEANAQWpRg6miBFQkGIcnVJEQEEqEoQxCBAgQKCVgILUKu7hl1WQho+414IKUq+8bUuAAAEC+QLL5fKr8+fPX7h58+ZR/jQmIHB6AQXp9IZOKCJw//79N46Ojm5vNpu7RUYyBgECBAgQGF5gmqbt8ZLr9frG8MtasIWAgtQi5h5Lrlar68ebzvO86LGxLQkQIECAQL6AgpSfgQliBRSkWE+nJQooSIn4riZAgACBtgIKUtvoh11cQRo22n6LKUj9MrcxAQIECOQLKEj5GZggVkBBivV0WqKAgpSI72oCBAgQaCugILWNftjFFaRho+23mILUL3MbEyBAgEC+gIKUn4EJYgUUpFhPpyUKKEiJ+K4mQIAAgbYCClLb6IddXEEaNtp+iylI/TK3MQECBAjkCyhI+RmYIFZAQYr1dFqigIKUiO9qAgQIEGgroCC1jX7YxRWkYaPtt5iC1C9zGxMgQIBAvoCClJ+BCWIFFKRYT6clCihIifiuJkCAAIG2AgcHB/uXL1++ure396gtgsWHElCQhoqz9zIKUu/8bU+AAAECeQLb7fYw73Y3E4gVUJBiPZ2WLLBYLPyATs7A9QQIECDQT0BB6pf5yBsrSCOn23A3Balh6FYmQIAAgXQBBSk9AgMECihIgZiOyhdQkPIzMAEBAgQI9BNQkPplPvLGCtLI6TbcTUFqGLqVCRAgQCBdQEFKj8AAgQIKUiCmo/IFFKT8DExAgAABAv0EFKR+mY+8sYI0croNd1OQGoZuZQIECBBIF1CQ0iMwQKCAghSI6ah8AQUpPwMTECBAgEAvgeVy+dX58+cv3Lx586jX5rYdVUBBGjXZpnspSE2DtzYBAgQIpAlM07Q9vny9Xt9IG8LFBAIFFKRATEflCvhDsbn+bidAgACBngIKUs/cR95aQRo53Wa7KUjNArcuAQIECJQQUJBKxGCIQAEFKRDTUbkCClKuv9sJECBAoKeAgtQz95G3VpBGTrfZbgpSs8CtS4AAAQIlBBSkEjEYIlBAQQrEdFSugIKU6+92AgQIEOgpoCD1zH3krRWkkdNttpuC1Cxw6xIgQIBACQEFqUQMhggUUJACMR2VK6Ag5fq7nQABAgR6CihIPXMfeWsFaeR0m+2mIDUL3LoECBAgUEJAQSoRgyECBRSkQExH5QooSLn+bidAgACBngIKUs/cR95aQRo53Wa7KUjNArcuAQIECJQQmKbp8OLFi/vTNN0pMZAhCJxSQEE6JaBvryOgINXJwiQECBAg0Etgu90e9trYtiMLKEgjp9twt8Vi4Qd0w9ytTIAAAQK5AgpSrr/bYwUUpFhPpyULKEjJAbieAAECBFoKKEgtYx92aQVp2Gh7LqYg9czd1gQIECCQK6Ag5fq7PVZAQYr1dFqygIKUHIDrCRAgQKClgILUMvZhl1aQho2252IKUs/cbU2AAAECuQIKUq6/22MFFKRYT6clCyhIyQG4ngABAgRaCihILWMfdmkFadhoey6mIPXM3dYECBAgkCcwTdP1S5cu7S+Xy7t5U7iZQJyAghRn6aQCAgpSgRCMQIAAAQKtBKZp2h4vvF6vb7Ra3LLDCihIw0bbbzF/KLZf5jYmQIAAgXwBBSk/AxPECihIsZ5OSxRQkBLxXU2AAAECbQUUpLbRD7u4gjRstP0WU5D6ZW5jAgQIEMgXUJDyMzBBrICCFOvptEQBBSkR39UECBAg0FZAQWob/bCLK0jDRttvMQWpX+Y2JkCAAIF8AQUpPwMTxAooSLGeTksUUJAS8V1NgAABAm0FFKS20Q+7uII0bLT9FlOQ+mVuYwIECBDIF1CQ8jMwQayAghTr6bREAQUpEd/VBAgQINBWQEFqG/2wiytIw0bbbzEFqV/mNiZAgACBfAEFKT8DE8QKKEixnk5LFFCQEvFdTYAAAQJtBaZpOrx48eL+NE132iJYfCgBBWmoOHsvoyD1zt/2BAgQIJAnsN1uD/NudzOBWAEFKdbTackCi8XCD+jkDFxPgAABAv0EFKR+mY+8sYI0croNd1OQGoZuZQIECBBIF1CQ0iMwQKCAghSI6ah8AQUpPwMTECBAgEA/AQWpX+Yjb6wgjZxuw90UpIahW5kAAQIE0gUUpPQIDBAooCAFYjoqX0BBys/ABAQIECDQT0BB6pf5yBsrSCOn23A3Balh6FYmQIAAgXQBBSk9AgMECihIgZiOyhdQkPIzMAEBAgQI9BKYpun6pUuX9pfL5d1em9t2VAEFadRkm+6lIDUN3toECBAgkCYwTdP2+PL1en0jbQgXEwgUUJACMR2VK+APxeb6u50AAQIEegooSD1zH3lrBWnkdJvtpiA1C9y6BAgQIFBCQEEqEYMhAgUUpEBMR+UKKEi5/m4nQIAAgZ4CClLP3EfeWkEaOd1muylIzQK3LgECBAiUEFCQSsRgiEABBSkQ01G5AgpSrr/bCRAgQKCngILUM/eRt1aQRk632W4KUrPArUuAAAECJQQUpBIxGCJQQEEKxHRUroCClOvvdgIECBDoKaAg9cx95K0VpJHTbbabgtQscOsSIECAQAkBBalEDIYIFFCQAjEdlSugIOX6u50AAQIEegooSD1zH3lrBWnkdJvtpiA1C9y6BAgQIFBCYJqmw4sXL+5P03SnxECGIHBKAQXplIC+vY6AglQnC5MQIECAQC+B7XZ72Gtj244soCCNnG6z3e7du3fhs88+u33r1i3/BatZ9tYlQIAAgVwBBSnX3+2xAgpSrKfTkgUWi4X/gpWcgesJECBAoJ+AgtQv85E3VpBGTrfhbgpSw9CtTIAAAQLpAgpSegQGCBRQkAIxHZUvoCDlZ2ACAgQIEOgnoCD1y3zkjRWkkdNtuJuC1DB0KxMgQIBAuoCClB6BAQIFFKRATEflCyhI+RmYgAABAgT6CShI/TIfeWMFaeR0G+6mIDUM3coECBAgkCowTdP1S5cu7S+Xy7upg7icQJCAghQE6ZgaAgpSjRxMQYAAAQJ9BKZp2h5vu16vb/TZ2qYjCyhII6fbbLePPvroynffffdos9n8ttnq1iVAgAABAmkCClIavYt3JKAg7QjWsWcvsFqtrh/fOs/z4uxvdyMBAgQIEOgpoCD1zH3krRWkkdNttpuC1Cxw6xIgQIBACQEFqUQMhggUUJACMR2VK6Ag5fq7nQABAgR6CihIPXMfeWsFaeR0m+2mIDUL3LoECBAgUEJAQSoRgyECBRSkQExH5QooSLn+bidAgACBngIKUs/cR95aQRo53Wa7KUjNArcuAQIECJQQUJBKxGCIQAEFKRDTUbkCClKuv9sJECBAoKeAgtQz95G3VpBGTrfZbgpSs8CtS4AAAQIlBBSkEjEYIlBAQQrEdFSugIKU6+92AgQIEOgpME3Tnddee+3Cxx9/fLungK1HE1CQRku08T4KUuPwrU6AAAECqQLb7fYwdQCXEwgUUJACMR2VK3Dv3r0Ln3322e1bt27dyZ3E7QQIECBAoJeAgtQr79G3VZBGT7jZfovFwn/Bapa5dQkQIEAgX0BBys/ABHECClKcpZMKCChIBUIwAgECBAi0E1CQ2kU+9MIK0tDx9ltOQeqXuY0JECBAIF9AQcrPwARxAgpSnKWTCggoSAVCMAIBAgQItBNQkNpFPvTCCtLQ8fZbTkHql7mNCRAgQCBfQEHKz8AEcQIKUpylkwoIKEgFQjACAQIECLQSWC6X71y5cuXq22+//U2rxS07rICCNGy0PRdTkHrmbmsCBAgQyBOYpml7fPt6vb6RN4WbCcQJKEhxlk5KFvjoo4+ufPfdd482m81vk0dxPQECBAgQaCOgILWJus2iClKbqMdfdLVaXT/ecp7nxfjb2pAAAQIECNQQUJBq5GCKOAEFKc7SSckCClJyAK4nQIAAgZYCClLL2IdeWkEaOt5eyylIvfK2LQECBAjUEFCQauRgijgBBSnO0knJAgpScgCuJ0CAAIGWAgpSy9iHXlpBGjreXsspSL3yti0BAgQI1BBQkGrkYIo4AQUpztJJyQIKUnIAridAgACBlgIKUsvYh15aQRo63l7LKUi98rYtAQIECNQQUJBq5GCKOAEFKc7SSckCClJyAK4nQIAAgZYCClLL2IdeWkEaOt5eyylIvfK2LQECBAjUEJim6c5rr7124eOPP75dYyJTEDidgIJ0Oj/fXUhAQSoUhlEIECBAoJXAdrs9bLWwZYcWUJCGjrfXcvM87z98+PDOPM9+SPeK3rYECBAgkCygICUH4PpQAQUplNNh2QKLxUI5yg7B/QQIECDQTkBBahf50AsrSEPH2285Balf5jYmQIAAgXwBBSk/AxPECShIcZZOKiCgIBUIwQgECBAg0E5AQWoX+dALK0hDx9tvOQWpX+Y2JkCAAIF8AQUpPwMTxAkoSHGWTiogoCAVCMEIBAgQINBOQEFqF/nQCytIQ8fbbzkFqV/mNiZAgACBXIHlcvnOlStXrr799tvf5E7idgIxAgpSjKNTiggoSEWCMAYBAgQItBGYpml7vOx6vb7RZmmLDi2gIA0db6/lNpvNOw8ePDj+O0h+QPeK3rYECBAgkCigICXiu3onAgrSTlgdmiGwWq2uH987z/Mi4353EiBAgACBjgIKUsfUx95ZQRo731bbKUit4rYsAQIECBQRUJCKBGGMMAEFKYzSQdkCClJ2Au4nQIAAgY4CClLH1MfeWUEaO99W2ylIreK2LAECBAgUEVCQigRhjDABBSmM0kHZAgpSdgLuJ0CAAIGOAgpSx9TH3llBGjvfVtspSK3itiwBAgQIFBFQkIoEYYwwAQUpjNJB2QIKUnYC7idAgACBjgIKUsfUx95ZQRo731bbKUit4rYsAQIECBQRUJCKBGGMMAEFKYzSQdkCClJ2Au4nQIAAgY4CClLH1MfeWUEaO99W2ylIreK2LAECBAgUEthut4eFxjEKgVMJKEin4vPNlQTmed5/+PDhnXme/ZCuFIxZCBAgQGB4AQVp+IhbLaggtYp7/GUXi4VyNH7MNiRAgACBYgIKUrFAjHMqAQXpVHy+uZqAglQtEfMQIECAQAcBBalDyn12VJD6ZN1iUwWpRcyWJECAAIFiAgpSsUCMcyoBBelUfL65moCCVC0R8xAgQIBABwEFqUPKfXZUkPpk3WJTBalFzJYkQIAAgWICClKxQIxzKgEF6VR8vrmagIJULRHzECBAgEAHAQWpQ8p9dlSQ+mTdYlMFqUXMliRAgACBQgL+UGyhMIwSIqAghTA6pILAZrN558GDB8d/B+lGhXnMQIAAAQIEOggoSB1S7rWjgtQr76G3Xa1W148XnOd5MfSiliNAgAABAoUEFKRCYRglREBBCmF0SAUBBalCCmYgQIAAgW4CClK3xMffV0EaP+M2GypIbaK2KAECBAgUElCQCoVhlBABBSmE0SEVBBSkCimYgQABAgS6CShI3RIff18FafyM22yoILWJ2qIECBAgUEhAQSoUhlFCBBSkEEaHVBBQkCqkYAYCBAgQ6CagIHVLfPx9FaTxM26zoYLUJmqLEiBAgEAhAQWpUBhGCRFQkEIYHVJBQEGqkIIZCBAgQKCbgILULfHx91WQxs+4zYYKUpuoLUqAAAEChQQUpEJhGCVEQEEKYXRIBQEFqUIKZiBAgACBjgLb7faw4952HlNAQRoz15ZbzfO8//DhwzvzPPsh3fIFWJoAAQIEsgQUpCx59+5CQEHahaoz0wQWi4VylKbvYgIECBDoKqAgdU1+zL0VpDFzbbuVgtQ2eosTIECAQKKAgpSI7+pwAQUpnNSBmQIKUqa+uwkQIECgq4CC1DX5MfdWkMbMte1WClLb6C1OgAABAokCClIivqvDBRSkcFIHZgooSJn67iZAgACBrgIKUtfkx9xbQRoz17ZbKUhto7c4AQIECCQKKEiJ+K4OF1CQwkkdmCmgIGXqu5sAAQIEOgr4Q7EdUx97ZwVp7HxbbbfZbN558ODB8d9ButFqccsSIECAAIFEAQUpEd/VOxFQkHbC6tAMgdVqdf343nmeFxn3u5MAAQIECHQUUJA6pj72zgrS2Pm22k5BahW3ZQkQIECgiICCVCQIY4QJKEhhlA7KFlCQshNwPwECBAh0FFCQOqY+9s4K0tj5ttpOQWoVt2UJECBAoIiAglQkCGOECShIYZQOyhZQkLITcD8BAgQIdBRQkDqmPvbOCtLY+bbaTkFqFbdlCRAgQKCIgIJUJAhjhAkoSGGUDsoWUJCyE3A/AQIECHQUUJA6pj72zgrS2Pm22k5BahW3ZQkQIECgiICCVCQIY4QJKEhhlA7KFlCQshNwPwECBAh0FFCQOqY+9s4K0tj5ttpOQWoVt2UJECBAoJDAdrs9LDSOUQicSkBBOhWfb64kcO3atauPHz9+NM/zfqW5zEKAAAECBEYXUJBGT7jXfgpSr7yH33axWPgvWMOnbEECBAgQqCagIFVLxDynEVCQTqPne8sJKEjlIjEQAQIECDQQUJAahNxoRQWpUdgdVlWQOqRsRwIECBCoJqAgVUvEPKcRUJBOoyhjSZIAAA4MSURBVOd7ywkoSOUiMRABAgQINBBQkBqE3GhFBalR2B1WVZA6pGxHAgQIEKgmoCBVS8Q8pxFQkE6j53vLCShI5SIxEAECBAg0EFCQGoTcaEUFqVHYHVZVkDqkbEcCBAgQqCTgD8VWSsMsEQIKUoSiM0oI3L9//42jo6Pbm83mbomBDEGAAAECBBoIKEgNQm62ooLULPCR112tVteP95vneTHynnYjQIAAAQKVBBSkSmmYJUJAQYpQdEYJAQWpRAyGIECAAIFmAgpSs8AbrKsgNQi5y4oKUpek7UmAAAEClQQUpEppmCVCQEGKUHRGCQEFqUQMhiBAgACBZgIKUrPAG6yrIDUIucuKClKXpO1JgAABApUEFKRKaZglQkBBilB0RgkBBalEDIYgQIAAgWYCClKzwBusqyA1CLnLigpSl6TtSYAAAQKVBBSkSmmYJUJAQYpQdEYJAQWpRAyGIECAAIFmAgpSs8AbrKsgNQi5y4oKUpek7UmAAAEClQQUpEppmCVCQEGKUHRGCQEFqUQMhiBAgACBZgIHBwf7ly9fvrq3t/eo2erWHVRAQRo02I5rXbt27erjx48fzfO833F/OxMgQIAAgSyB7XZ7mHW3ewlECyhI0aLOSxVYLBZ+QKcm4HICBAgQ6CigIHVMfdydFaRxs225mYLUMnZLEyBAgECygIKUHIDrQwUUpFBOh2ULKEjZCbifAAECBDoKKEgdUx93ZwVp3GxbbqYgtYzd0gQIECCQLKAgJQfg+lABBSmU02HZAgpSdgLuJ0CAAIGOAgpSx9TH3VlBGjfblpspSC1jtzQBAgQIJAsoSMkBuD5UQEEK5XRYtoCClJ2A+wkQIECgm8Byufzq/PnzF27evHnUbXf7jimgII2Za8ut7t+//8bR0dHtzWZztyWApQkQIECAQILANE3b42vX6/WNhOtdSSBcQEEKJ3VglsBqtbp+fPc8z4usGdxLgAABAgS6CShI3RIff18FafyM22yoILWJ2qIECBAgUEhAQSoUhlFCBBSkEEaHVBBQkCqkYAYCBAgQ6CagIHVLfPx9FaTxM26zoYLUJmqLEiBAgEAhAQWpUBhGCRFQkEIYHVJBQEGqkIIZCBAgQKCbgILULfHx91WQxs+4zYYKUpuoLUqAAAEChQQUpEJhGCVEQEEKYXRIBQEFqUIKZiBAgACBbgIKUrfEx99XQRo/4zYbKkhtorYoAQIECBQSUJAKhWGUEAEFKYTRIRUEFKQKKZiBAAECBLoJKEjdEh9/XwVp/IzbbKggtYnaogQIECBQSODg4GD/8uXLV/f29h4VGssoBF5aQEF6aTrfWE1AQaqWiHkIECBAoIvAdrs97LKrPccXUJDGz7jVhovFwg/oVolblgABAgQqCChIFVIwQ5SAghQl6ZwSAgpSiRgMQYAAAQLNBBSkZoEPvq6CNHjA3dZTkLolbl8CBAgQqCCgIFVIwQxRAgpSlKRzSggoSCViMAQBAgQINBNQkJoFPvi6CtLgAXdbT0Hqlrh9CRAgQKCCgIJUIQUzRAkoSFGSzikhoCCViMEQBAgQINBMQEFqFvjg6ypIgwfcbT0FqVvi9iVAgACBbIHlcvnV+fPnL9y8efMoexb3E4gQUJAiFJ1RRkBBKhOFQQgQIECgicA0TdvjVdfr9Y0mK1tzcAEFafCAO63nD8V2StuuBAgQIFBFQEGqkoQ5ogQUpChJ56QLKEjpERiAAAECBBoKKEgNQx98ZQVp8IA7racgdUrbrgQIECBQRUBBqpKEOaIEFKQoSeekCyhI6REYgAABAgQaCihIDUMffGUFafCAO62nIHVK264ECBAgUEVAQaqShDmiBBSkKEnnpAsoSOkRGIAAAQIEGgooSA1DH3xlBWnwgDutpyB1StuuBAgQIFBFQEGqkoQ5ogQUpChJ56QLKEjpERiAAAECBBoKKEgNQx98ZQVp8IA7racgdUrbrgQIECBQRUBBqpKEOaIEFKQoSeekCyhI6REYgAABAgQaCkzTdHjx4sX9aZruNFzfygMKKEgDhtp1JQWpa/L2JkCAAIFsge12e5g9g/sJRAkoSFGSzikhsFgs/IAukYQhCBAgQKCTgILUKe3xd1WQxs+41YYKUqu4LUuAAAECRQQUpCJBGCNEQEEKYXRIFQEFqUoS5iBAgACBTgIKUqe0x99VQRo/41YbKkit4rYsAQIECBQRUJCKBGGMEAEFKYTRIVUEFKQqSZiDAAECBDoJKEid0h5/VwVp/IxbbaggtYrbsgQIECBQREBBKhKEMUIEFKQQRodUEVCQqiRhDgIECBDoIjBN0/VLly7tL5fLu112tufYAgrS2Pm2205Bahe5hQkQIEAgWWCapu3xCOv1+kbyKK4nECKgIIUwOqSCgD8UWyEFMxAgQIBANwEFqVvi4++rII2fcZsNFaQ2UVuUAAECBAoJKEiFwjBKiICCFMLokAoC/yxIr7zyyuHz5jl37tzdW7du3XnRrAcHB/tPnjx55yS7bLfbbzabze0fOevCkydPrpz1Wcf3zfP8o7/icPy74ieZq/JZ586dO7p169ajF+2xXC6vLhaLN06yZ/BZYW8s8r1GnuXt//Cqsv45Cn6vkf8cefsHB51/7v/fv3f9it1J/q3ja34OAgrSzyElM55I4F8K0nO//vXXXz/68MMPX1hqPvnkk6vffvvtiUrNq6+++udPP/30P1802Oeff/7Wl19++d8nGTzyrKf/gvrtj927Wq2+Oslclc969913/+v999//04v2+OCDD/7n+++//4+T7Bl5VuQbq3pW5HuNPKvye12v12H/TEa+18izqr7XyLki32vkWZXevoJ0kn/r+Jqfg4CC9HNIyYwnEpjnef/HvvA3v/nNo729vRd+6nDv3r0Lf/nLXy6c5LJf/epX/3jvvfde+D/Qv/7661/84Q9/eOusz3r6X7Zf+CnZ8f//3zn968zTNJU86/e///2f3nzzzX+8yPeLL754629/+9svTuIfeVbkG6t6lrf/w6vK+uco8r1GnlX1vUbO5e3/+7f/7/6dcZKfyb6G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H96jIMi/4egYAAAAABJRU5ErkJggg==">
            <a:extLst>
              <a:ext uri="{FF2B5EF4-FFF2-40B4-BE49-F238E27FC236}">
                <a16:creationId xmlns:a16="http://schemas.microsoft.com/office/drawing/2014/main" xmlns="" id="{2DAE768F-AA55-4104-BD99-7BAA11683839}"/>
              </a:ext>
            </a:extLst>
          </p:cNvPr>
          <p:cNvSpPr>
            <a:spLocks noChangeAspect="1" noChangeArrowheads="1"/>
          </p:cNvSpPr>
          <p:nvPr/>
        </p:nvSpPr>
        <p:spPr bwMode="auto">
          <a:xfrm>
            <a:off x="14984414" y="10539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descr="data:image/png;base64,iVBORw0KGgoAAAANSUhEUgAAA0gAAAGvCAYAAABhOfXIAAAgAElEQVR4Xu3dsYvd55U/YF/Vhl8SMKiyhZukW4PUGcYTJ3+CwaiSmvu9U+7i0sIaCbs0u6Xu9zaayhj8JyS2JFAnQdIljZFdGQRJFlzr/pi1AhFIzlhz7pzj9zzb7sz7nvN8Xo/z8R2YxXa7PXzF/xEgQIAAAQIECBAgQIDAKwsFySsgQIAAAQIECBAgQIDADwIKkpdAgAABAgQIECBAgACBpwIKkqdAgAABAgQIECBAgAABBckbIECAAAECBAgQIECAwLMCPkHyIggQIECAAAECBAgQIOATJG+AAAECBAgQIECAAAECPkHyBggQIECAAAECBAgQIPBcAb9i52EQIECAAAECBAgQIEDgqYCC5CkQIECAAAECBAgQIEBAQfIGCBAgQIAAAQIECBAg8KyAT5C8CAIECBAgQIAAAQIECPgEyRsgQIAAAQIECBAgQICAT5C8AQIECBAgQIAAAQIECDxXwK/YeRgECBAgQIAAAQIECBB4KqAgeQoECBAgQIAAAQIECBBQkLwBAgQIECBAgAABAgQIPCvgEyQvggABAgQIECBAgAABAj5B8gYIECBAgAABAgQIECDgEyRvgAABAgQIECBAgAABAs8V8Ct2HgYBAgQIECBAgAABAgSeCihIngIBAgQIECBAgAABAgQUJG+AAAECBAgQIECAAAECzwr4BMmLIECAAAECBAgQIECAgE+QvAECBAgQIECAAAECBAj4BMkbIECAAAECBAgQIECAwHMF/Iqdh0GAAAECBAgQIECAAIGnAgqSp0CAAAECBAgQIECAAAEFyRsgQIAAAQIECBAgQIDAswI+QfIiCBAgQIAAAQIECBAg4BMkb4AAAQIECBAgQIAAAQI+QfIGCBAgQIAAAQIECBAg8FwBv2LnYRAgQIAAAQIECBAgQOCpgILkKRAgQIAAAQIECBAgQEBB8gYIECBAgAABAgQIECDwrIBPkLwIAgQIECBAgAABAgQI+ATJGyBAgAABAgQIECBAgIBPkLwBAgQIECBAgAABAgQIPFfAr9h5GAQIECBAgAABAgQIEHgqoCB5CgQIECBAgAABAgQIEFCQvAECBAgQIECAAAECBAg8K+ATJC+CAAECBAgQIECAAAECPkHyBggQIECAAAECBAgQIOATJG+AAAECBAgQIECAAAECzxXwK3YeBgECBAgQIECAAAECBJ4KKEieAgECBAgQIECAAAECBBQkb4AAAQIECBAgQIAAAQLPCvgEyYsgQIAAAQIECBAgQICAT5C8AQIECBAgQIAAAQIECPgEyRsgQIAAAQIECBAgQIDAcwX8ip2HQYAAAQIECBAgQIAAgacCCpKnQIAAAQIECBAgQIAAAQXJGyBAgAABAgQIECBAgMCzAj5B8iIIECBAgAABAgQIECDgEyRvgAABAgQIECBAgAABAj5B8gYIECBAgAABAgQIECDwXAG/YudhECBAgAABAgQIECBA4KmAguQpECBAgAABAgQIECBAQEHyBggQIECAAAECBAgQIPCsgE+QvAgCBAgQIECAAAECBAj4BMkbIECAAAECBAgQIECAgE+QvAECBAgQIECAAAECBAg8V8Cv2HkYBAgQIECAAAECBAgQeCqgIHkKBAgQIECAAAECBAgQUJC8AQIECBAgQIAAAQIECDwr4BMkL4IAAQIECBAgQIAAAQI+QfIGCBAgQIAAAQIECBAg4BMkb4AAAQIECBAgQIAAAQLPFfArdh4GAQIECBAgQIAAAQIEngooSJ7CcAKbzeadky61XC7v/tjXZp31u9/97s9vvvnmP1402xdffPHW3//+9/93kj0jz/r1r3/9zd7e3qMX3Xvv3r0Lf/3rX984yVxVz/rlL3/5v++9996fXrTD119//Ys//vGP/3GSHSPPOr6v6nuNnCvyvUaeVfW9Rs4V+V4jz/L2f/hp83P4uf/vfhac5OemryFQQUBBqpCCGUIEjsvM48ePH33zzTdXT3rger3+7Y997Wq1+irjrHffffe/3n///Rf+j/QPPvjgf77//vsT/Y/0yLNef/31ow8//PD2i0w++eSTq99+++2Vk5hVPevVV1/986effvqfL9rh888/f+vLL7/875PsGHnW8X1V32vkXJHvNfKsqu81cq7I9xp5lrf/w0+bn8PP/fV6feMkPxt9DYHqAgpS9YTMd2KB1Wp1/ekXn/gH9DzPhz92wTRNP/r//9fvjTzr3Llzt2/duvXCT2qWy+XVxWJx4SQ4wWfduXXr1p0X3XtwcLD/5MmT/RPOVfKs7Xb7aLPZvLAEHhwcXHjy5MmJSnjkWcemkW+s6lnB7zXyn6OS7/XcuXNhc0W+18izvP0ffqIW/7n/f/8xUUE6yb/9fM3PQUBB+jmkZMYTCfyzIM3zvDjRN/giAgQIECBA4NQC0zRtFaRTMzqgkICCVCgMo5xOQEE6nZ/vJkCAAAECLyOgIL2Mmu+pLKAgVU7HbD9JQEH6SVy+mAABAgQIhAgoSCGMDikkoCAVCsMopxNQkE7n57sJECBAgMDLCChIL6PmeyoLKEiV0zHbTxJQkH4Sly8mQIAAAQIhAgpSCKNDCgkoSIXCMMrpBBSk0/n5bgIECBAg8DICCtLLqPmeygIKUuV0zPaTBBSkn8TliwkQIECAQIiAghTC6JBCAgpSoTCMcjoBBel0fr6bAAECBAi8jICC9DJqvqeygIJUOR2z/SQBBekncfliAgQIECAQJrDdbk/8h9XDLnUQgR0JKEg7gnXs2QvM87z/8OHDO/M8+yF99vxuJECAAIHGAgpS4/AHXF1BGjDUzistFgvlqPMDsDsBAgQIpAgoSCnsLt2RgIK0I1jH5ggoSDnubiVAgACB3gIKUu/8R9teQRot0eb7KEjNH4D1CRAgQCBFQEFKYXfpjgQUpB3BOjZHQEHKcXcrAQIECPQWUJB65z/a9grSaIk230dBav4ArE+AAAECKQIKUgq7S3ckoCDtCNaxOQIKUo67WwkQIECgt4CC1Dv/0bZXkEZLtPk+ClLzB2B9AgQIEDhzAX8o9szJXbhjAQVpx8COPzuBzWbzzoMHD47/DtKNs7vVTQQIECBAoLeAgtQ7/xG3V5BGTLXpTqvV6vrx6vM8L5oSWJsAAQIECJy5gIJ05uQu3LGAgrRjYMefnYCCdHbWbiJAgAABAv8UUJC8hdEEFKTREm28j4LUOHyrEyBAgECagIKURu/iHQkoSDuCdezZCyhIZ2/uRgIECBAgoCB5A6MJKEijJdp4HwWpcfhWJ0CAAIE0AQUpjd7FOxJQkHYE69izF1CQzt7cjQQIECBAQEHyBkYTUJBGS7TxPgpS4/CtToAAAQJpAgpSGr2LdySgIO0I1rFnL6Agnb25GwkQIECAgILkDYwmoCCNlmjjfRSkxuFbnQABAgTSBBSkNHoX70hAQdoRrGPPXkBBOntzNxIgQIAAgWOB7XZ7SILAKAIK0ihJ2uOVa9euXX38+PGjeZ73cRAgQIAAAQJnJ6AgnZ21m3YvoCDt3tgNZyiwWCz8F6wz9HYVAQIECBDwCZI3MJqAgjRaos33UZCaPwDrEyBAgECKgE+QUthduiMBBWlHsI7NEVCQctzdSoAAAQK9BRSk3vmPtr2CNFqizfdRkJo/AOsTIECAQIqAgpTC7tIdCShIO4J1bI6AgpTj7lYCBAgQ6C2gIPXOf7TtFaTREm2+j4LU/AFYnwABAgRSBBSkFHaX7khAQdoRrGNzBBSkHHe3EiBAgEBfAX8otm/2o26uII2abMO97t+//8bR0dHtzWZzt+H6ViZAgAABAikCClIKu0t3KKAg7RDX0WcrsFqtrh/fOM/z4mxvdhsBAgQIEOgroCD1zX7UzRWkUZNtuJeC1DB0KxMgQIBAuoCClB6BAYIFFKRgUMflCShIefZuJkCAAIG+AgpS3+xH3VxBGjXZhnspSA1DtzIBAgQIpAsoSOkRGCBYQEEKBnVcnoCClGfvZgIECBDoK6Ag9c1+1M0VpFGTbbiXgtQwdCsTIECAQLqAgpQegQGCBRSkYFDH5QkoSHn2biZAgACBvgIKUt/sR91cQRo12YZ7KUgNQ7cyAQIECKQLKEjpERggWEBBCgZ1XJ6AgpRn72YCBAgQ6CugIPXNftTNFaRRk224l4LUMHQrEyBAgEC6wMHBwf7ly5ev7u3tPUofxgAEAgQUpABER9QQuHbt2tXHjx8/mud5v8ZEpiBAgAABAj0EttvtYY9NbdlBQEHqkHKjHReLhR/QjfK2KgECBAjUEFCQauRgihgBBSnG0SlFBBSkIkEYgwABAgRaCShIreIeflkFafiIey2oIPXK27YECBAgUENAQaqRgyliBBSkGEenFBFQkIoEYQwCBAgQaCWgILWKe/hlFaThI+61oILUK2/bEiBAgEANAQWpRg6miBFQkGIcnVJEQEEqEoQxCBAgQKCVgILUKu7hl1WQho+414IKUq+8bUuAAAEC+QLL5fKr8+fPX7h58+ZR/jQmIHB6AQXp9IZOKCJw//79N46Ojm5vNpu7RUYyBgECBAgQGF5gmqbt8ZLr9frG8MtasIWAgtQi5h5Lrlar68ebzvO86LGxLQkQIECAQL6AgpSfgQliBRSkWE+nJQooSIn4riZAgACBtgIKUtvoh11cQRo22n6LKUj9MrcxAQIECOQLKEj5GZggVkBBivV0WqKAgpSI72oCBAgQaCugILWNftjFFaRho+23mILUL3MbEyBAgEC+gIKUn4EJYgUUpFhPpyUKKEiJ+K4mQIAAgbYCClLb6IddXEEaNtp+iylI/TK3MQECBAjkCyhI+RmYIFZAQYr1dFqigIKUiO9qAgQIEGgroCC1jX7YxRWkYaPtt5iC1C9zGxMgQIBAvoCClJ+BCWIFFKRYT6clCihIifiuJkCAAIG2AgcHB/uXL1++ure396gtgsWHElCQhoqz9zIKUu/8bU+AAAECeQLb7fYw73Y3E4gVUJBiPZ2WLLBYLPyATs7A9QQIECDQT0BB6pf5yBsrSCOn23A3Balh6FYmQIAAgXQBBSk9AgMECihIgZiOyhdQkPIzMAEBAgQI9BNQkPplPvLGCtLI6TbcTUFqGLqVCRAgQCBdQEFKj8AAgQIKUiCmo/IFFKT8DExAgAABAv0EFKR+mY+8sYI0croNd1OQGoZuZQIECBBIF1CQ0iMwQKCAghSI6ah8AQUpPwMTECBAgEAvgeVy+dX58+cv3Lx586jX5rYdVUBBGjXZpnspSE2DtzYBAgQIpAlM07Q9vny9Xt9IG8LFBAIFFKRATEflCvhDsbn+bidAgACBngIKUs/cR95aQRo53Wa7KUjNArcuAQIECJQQUJBKxGCIQAEFKRDTUbkCClKuv9sJECBAoKeAgtQz95G3VpBGTrfZbgpSs8CtS4AAAQIlBBSkEjEYIlBAQQrEdFSugIKU6+92AgQIEOgpoCD1zH3krRWkkdNttpuC1Cxw6xIgQIBACQEFqUQMhggUUJACMR2VK6Ag5fq7nQABAgR6CihIPXMfeWsFaeR0m+2mIDUL3LoECBAgUEJAQSoRgyECBRSkQExH5QooSLn+bidAgACBngIKUs/cR95aQRo53Wa7KUjNArcuAQIECJQQmKbp8OLFi/vTNN0pMZAhCJxSQEE6JaBvryOgINXJwiQECBAg0Etgu90e9trYtiMLKEgjp9twt8Vi4Qd0w9ytTIAAAQK5AgpSrr/bYwUUpFhPpyULKEjJAbieAAECBFoKKEgtYx92aQVp2Gh7LqYg9czd1gQIECCQK6Ag5fq7PVZAQYr1dFqygIKUHIDrCRAgQKClgILUMvZhl1aQho2252IKUs/cbU2AAAECuQIKUq6/22MFFKRYT6clCyhIyQG4ngABAgRaCihILWMfdmkFadhoey6mIPXM3dYECBAgkCcwTdP1S5cu7S+Xy7t5U7iZQJyAghRn6aQCAgpSgRCMQIAAAQKtBKZp2h4vvF6vb7Ra3LLDCihIw0bbbzF/KLZf5jYmQIAAgXwBBSk/AxPECihIsZ5OSxRQkBLxXU2AAAECbQUUpLbRD7u4gjRstP0WU5D6ZW5jAgQIEMgXUJDyMzBBrICCFOvptEQBBSkR39UECBAg0FZAQWob/bCLK0jDRttvMQWpX+Y2JkCAAIF8AQUpPwMTxAooSLGeTksUUJAS8V1NgAABAm0FFKS20Q+7uII0bLT9FlOQ+mVuYwIECBDIF1CQ8jMwQayAghTr6bREAQUpEd/VBAgQINBWQEFqG/2wiytIw0bbbzEFqV/mNiZAgACBfAEFKT8DE8QKKEixnk5LFFCQEvFdTYAAAQJtBaZpOrx48eL+NE132iJYfCgBBWmoOHsvoyD1zt/2BAgQIJAnsN1uD/NudzOBWAEFKdbTackCi8XCD+jkDFxPgAABAv0EFKR+mY+8sYI0croNd1OQGoZuZQIECBBIF1CQ0iMwQKCAghSI6ah8AQUpPwMTECBAgEA/AQWpX+Yjb6wgjZxuw90UpIahW5kAAQIE0gUUpPQIDBAooCAFYjoqX0BBys/ABAQIECDQT0BB6pf5yBsrSCOn23A3Balh6FYmQIAAgXQBBSk9AgMECihIgZiOyhdQkPIzMAEBAgQI9BKYpun6pUuX9pfL5d1em9t2VAEFadRkm+6lIDUN3toECBAgkCYwTdP2+PL1en0jbQgXEwgUUJACMR2VK+APxeb6u50AAQIEegooSD1zH3lrBWnkdJvtpiA1C9y6BAgQIFBCQEEqEYMhAgUUpEBMR+UKKEi5/m4nQIAAgZ4CClLP3EfeWkEaOd1muylIzQK3LgECBAiUEFCQSsRgiEABBSkQ01G5AgpSrr/bCRAgQKCngILUM/eRt1aQRk632W4KUrPArUuAAAECJQQUpBIxGCJQQEEKxHRUroCClOvvdgIECBDoKaAg9cx95K0VpJHTbbabgtQscOsSIECAQAkBBalEDIYIFFCQAjEdlSugIOX6u50AAQIEegooSD1zH3lrBWnkdJvtpiA1C9y6BAgQIFBCYJqmw4sXL+5P03SnxECGIHBKAQXplIC+vY6AglQnC5MQIECAQC+B7XZ72Gtj244soCCNnG6z3e7du3fhs88+u33r1i3/BatZ9tYlQIAAgVwBBSnX3+2xAgpSrKfTkgUWi4X/gpWcgesJECBAoJ+AgtQv85E3VpBGTrfhbgpSw9CtTIAAAQLpAgpSegQGCBRQkAIxHZUvoCDlZ2ACAgQIEOgnoCD1y3zkjRWkkdNtuJuC1DB0KxMgQIBAuoCClB6BAQIFFKRATEflCyhI+RmYgAABAgT6CShI/TIfeWMFaeR0G+6mIDUM3coECBAgkCowTdP1S5cu7S+Xy7upg7icQJCAghQE6ZgaAgpSjRxMQYAAAQJ9BKZp2h5vu16vb/TZ2qYjCyhII6fbbLePPvroynffffdos9n8ttnq1iVAgAABAmkCClIavYt3JKAg7QjWsWcvsFqtrh/fOs/z4uxvdyMBAgQIEOgpoCD1zH3krRWkkdNttpuC1Cxw6xIgQIBACQEFqUQMhggUUJACMR2VK6Ag5fq7nQABAgR6CihIPXMfeWsFaeR0m+2mIDUL3LoECBAgUEJAQSoRgyECBRSkQExH5QooSLn+bidAgACBngIKUs/cR95aQRo53Wa7KUjNArcuAQIECJQQUJBKxGCIQAEFKRDTUbkCClKuv9sJECBAoKeAgtQz95G3VpBGTrfZbgpSs8CtS4AAAQIlBBSkEjEYIlBAQQrEdFSugIKU6+92AgQIEOgpME3Tnddee+3Cxx9/fLungK1HE1CQRku08T4KUuPwrU6AAAECqQLb7fYwdQCXEwgUUJACMR2VK3Dv3r0Ln3322e1bt27dyZ3E7QQIECBAoJeAgtQr79G3VZBGT7jZfovFwn/Bapa5dQkQIEAgX0BBys/ABHECClKcpZMKCChIBUIwAgECBAi0E1CQ2kU+9MIK0tDx9ltOQeqXuY0JECBAIF9AQcrPwARxAgpSnKWTCggoSAVCMAIBAgQItBNQkNpFPvTCCtLQ8fZbTkHql7mNCRAgQCBfQEHKz8AEcQIKUpylkwoIKEgFQjACAQIECLQSWC6X71y5cuXq22+//U2rxS07rICCNGy0PRdTkHrmbmsCBAgQyBOYpml7fPt6vb6RN4WbCcQJKEhxlk5KFvjoo4+ufPfdd482m81vk0dxPQECBAgQaCOgILWJus2iClKbqMdfdLVaXT/ecp7nxfjb2pAAAQIECNQQUJBq5GCKOAEFKc7SSckCClJyAK4nQIAAgZYCClLL2IdeWkEaOt5eyylIvfK2LQECBAjUEFCQauRgijgBBSnO0knJAgpScgCuJ0CAAIGWAgpSy9iHXlpBGjreXsspSL3yti0BAgQI1BBQkGrkYIo4AQUpztJJyQIKUnIAridAgACBlgIKUsvYh15aQRo63l7LKUi98rYtAQIECNQQUJBq5GCKOAEFKc7SSckCClJyAK4nQIAAgZYCClLL2IdeWkEaOt5eyylIvfK2LQECBAjUEJim6c5rr7124eOPP75dYyJTEDidgIJ0Oj/fXUhAQSoUhlEIECBAoJXAdrs9bLWwZYcWUJCGjrfXcvM87z98+PDOPM9+SPeK3rYECBAgkCygICUH4PpQAQUplNNh2QKLxUI5yg7B/QQIECDQTkBBahf50AsrSEPH2285Balf5jYmQIAAgXwBBSk/AxPECShIcZZOKiCgIBUIwQgECBAg0E5AQWoX+dALK0hDx9tvOQWpX+Y2JkCAAIF8AQUpPwMTxAkoSHGWTiogoCAVCMEIBAgQINBOQEFqF/nQCytIQ8fbbzkFqV/mNiZAgACBXIHlcvnOlStXrr799tvf5E7idgIxAgpSjKNTiggoSEWCMAYBAgQItBGYpml7vOx6vb7RZmmLDi2gIA0db6/lNpvNOw8ePDj+O0h+QPeK3rYECBAgkCigICXiu3onAgrSTlgdmiGwWq2uH987z/Mi4353EiBAgACBjgIKUsfUx95ZQRo731bbKUit4rYsAQIECBQRUJCKBGGMMAEFKYzSQdkCClJ2Au4nQIAAgY4CClLH1MfeWUEaO99W2ylIreK2LAECBAgUEVCQigRhjDABBSmM0kHZAgpSdgLuJ0CAAIGOAgpSx9TH3llBGjvfVtspSK3itiwBAgQIFBFQkIoEYYwwAQUpjNJB2QIKUnYC7idAgACBjgIKUsfUx95ZQRo731bbKUit4rYsAQIECBQRUJCKBGGMMAEFKYzSQdkCClJ2Au4nQIAAgY4CClLH1MfeWUEaO99W2ylIreK2LAECBAgUEthut4eFxjEKgVMJKEin4vPNlQTmed5/+PDhnXme/ZCuFIxZCBAgQGB4AQVp+IhbLaggtYp7/GUXi4VyNH7MNiRAgACBYgIKUrFAjHMqAQXpVHy+uZqAglQtEfMQIECAQAcBBalDyn12VJD6ZN1iUwWpRcyWJECAAIFiAgpSsUCMcyoBBelUfL65moCCVC0R8xAgQIBABwEFqUPKfXZUkPpk3WJTBalFzJYkQIAAgWICClKxQIxzKgEF6VR8vrmagIJULRHzECBAgEAHAQWpQ8p9dlSQ+mTdYlMFqUXMliRAgACBQgL+UGyhMIwSIqAghTA6pILAZrN558GDB8d/B+lGhXnMQIAAAQIEOggoSB1S7rWjgtQr76G3Xa1W148XnOd5MfSiliNAgAABAoUEFKRCYRglREBBCmF0SAUBBalCCmYgQIAAgW4CClK3xMffV0EaP+M2GypIbaK2KAECBAgUElCQCoVhlBABBSmE0SEVBBSkCimYgQABAgS6CShI3RIff18FafyM22yoILWJ2qIECBAgUEhAQSoUhlFCBBSkEEaHVBBQkCqkYAYCBAgQ6CagIHVLfPx9FaTxM26zoYLUJmqLEiBAgEAhAQWpUBhGCRFQkEIYHVJBQEGqkIIZCBAgQKCbgILULfHx91WQxs+4zYYKUpuoLUqAAAEChQQUpEJhGCVEQEEKYXRIBQEFqUIKZiBAgACBjgLb7faw4952HlNAQRoz15ZbzfO8//DhwzvzPPsh3fIFWJoAAQIEsgQUpCx59+5CQEHahaoz0wQWi4VylKbvYgIECBDoKqAgdU1+zL0VpDFzbbuVgtQ2eosTIECAQKKAgpSI7+pwAQUpnNSBmQIKUqa+uwkQIECgq4CC1DX5MfdWkMbMte1WClLb6C1OgAABAokCClIivqvDBRSkcFIHZgooSJn67iZAgACBrgIKUtfkx9xbQRoz17ZbKUhto7c4AQIECCQKKEiJ+K4OF1CQwkkdmCmgIGXqu5sAAQIEOgr4Q7EdUx97ZwVp7HxbbbfZbN558ODB8d9ButFqccsSIECAAIFEAQUpEd/VOxFQkHbC6tAMgdVqdf343nmeFxn3u5MAAQIECHQUUJA6pj72zgrS2Pm22k5BahW3ZQkQIECgiICCVCQIY4QJKEhhlA7KFlCQshNwPwECBAh0FFCQOqY+9s4K0tj5ttpOQWoVt2UJECBAoIiAglQkCGOECShIYZQOyhZQkLITcD8BAgQIdBRQkDqmPvbOCtLY+bbaTkFqFbdlCRAgQKCIgIJUJAhjhAkoSGGUDsoWUJCyE3A/AQIECHQUUJA6pj72zgrS2Pm22k5BahW3ZQkQIECgiICCVCQIY4QJKEhhlA7KFlCQshNwPwECBAh0FFCQOqY+9s4K0tj5ttpOQWoVt2UJECBAoJDAdrs9LDSOUQicSkBBOhWfb64kcO3atauPHz9+NM/zfqW5zEKAAAECBEYXUJBGT7jXfgpSr7yH33axWPgvWMOnbEECBAgQqCagIFVLxDynEVCQTqPne8sJKEjlIjEQAQIECDQQUJAahNxoRQWpUdgdVlWQOqRsRwIECBCoJqAgVUvEPKcRUJBOoyhjSZIAAA4MSURBVOd7ywkoSOUiMRABAgQINBBQkBqE3GhFBalR2B1WVZA6pGxHAgQIEKgmoCBVS8Q8pxFQkE6j53vLCShI5SIxEAECBAg0EFCQGoTcaEUFqVHYHVZVkDqkbEcCBAgQqCTgD8VWSsMsEQIKUoSiM0oI3L9//42jo6Pbm83mbomBDEGAAAECBBoIKEgNQm62ooLULPCR112tVteP95vneTHynnYjQIAAAQKVBBSkSmmYJUJAQYpQdEYJAQWpRAyGIECAAIFmAgpSs8AbrKsgNQi5y4oKUpek7UmAAAEClQQUpEppmCVCQEGKUHRGCQEFqUQMhiBAgACBZgIKUrPAG6yrIDUIucuKClKXpO1JgAABApUEFKRKaZglQkBBilB0RgkBBalEDIYgQIAAgWYCClKzwBusqyA1CLnLigpSl6TtSYAAAQKVBBSkSmmYJUJAQYpQdEYJAQWpRAyGIECAAIFmAgpSs8AbrKsgNQi5y4oKUpek7UmAAAEClQQUpEppmCVCQEGKUHRGCQEFqUQMhiBAgACBZgIHBwf7ly9fvrq3t/eo2erWHVRAQRo02I5rXbt27erjx48fzfO833F/OxMgQIAAgSyB7XZ7mHW3ewlECyhI0aLOSxVYLBZ+QKcm4HICBAgQ6CigIHVMfdydFaRxs225mYLUMnZLEyBAgECygIKUHIDrQwUUpFBOh2ULKEjZCbifAAECBDoKKEgdUx93ZwVp3GxbbqYgtYzd0gQIECCQLKAgJQfg+lABBSmU02HZAgpSdgLuJ0CAAIGOAgpSx9TH3VlBGjfblpspSC1jtzQBAgQIJAsoSMkBuD5UQEEK5XRYtoCClJ2A+wkQIECgm8Byufzq/PnzF27evHnUbXf7jimgII2Za8ut7t+//8bR0dHtzWZztyWApQkQIECAQILANE3b42vX6/WNhOtdSSBcQEEKJ3VglsBqtbp+fPc8z4usGdxLgAABAgS6CShI3RIff18FafyM22yoILWJ2qIECBAgUEhAQSoUhlFCBBSkEEaHVBBQkCqkYAYCBAgQ6CagIHVLfPx9FaTxM26zoYLUJmqLEiBAgEAhAQWpUBhGCRFQkEIYHVJBQEGqkIIZCBAgQKCbgILULfHx91WQxs+4zYYKUpuoLUqAAAEChQQUpEJhGCVEQEEKYXRIBQEFqUIKZiBAgACBbgIKUrfEx99XQRo/4zYbKkhtorYoAQIECBQSUJAKhWGUEAEFKYTRIRUEFKQKKZiBAAECBLoJKEjdEh9/XwVp/IzbbKggtYnaogQIECBQSODg4GD/8uXLV/f29h4VGssoBF5aQEF6aTrfWE1AQaqWiHkIECBAoIvAdrs97LKrPccXUJDGz7jVhovFwg/oVolblgABAgQqCChIFVIwQ5SAghQl6ZwSAgpSiRgMQYAAAQLNBBSkZoEPvq6CNHjA3dZTkLolbl8CBAgQqCCgIFVIwQxRAgpSlKRzSggoSCViMAQBAgQINBNQkJoFPvi6CtLgAXdbT0Hqlrh9CRAgQKCCgIJUIQUzRAkoSFGSzikhoCCViMEQBAgQINBMQEFqFvjg6ypIgwfcbT0FqVvi9iVAgACBbIHlcvnV+fPnL9y8efMoexb3E4gQUJAiFJ1RRkBBKhOFQQgQIECgicA0TdvjVdfr9Y0mK1tzcAEFafCAO63nD8V2StuuBAgQIFBFQEGqkoQ5ogQUpChJ56QLKEjpERiAAAECBBoKKEgNQx98ZQVp8IA7racgdUrbrgQIECBQRUBBqpKEOaIEFKQoSeekCyhI6REYgAABAgQaCihIDUMffGUFafCAO62nIHVK264ECBAgUEVAQaqShDmiBBSkKEnnpAsoSOkRGIAAAQIEGgooSA1DH3xlBWnwgDutpyB1StuuBAgQIFBFQEGqkoQ5ogQUpChJ56QLKEjpERiAAAECBBoKKEgNQx98ZQVp8IA7racgdUrbrgQIECBQRUBBqpKEOaIEFKQoSeekCyhI6REYgAABAgQaCkzTdHjx4sX9aZruNFzfygMKKEgDhtp1JQWpa/L2JkCAAIFsge12e5g9g/sJRAkoSFGSzikhsFgs/IAukYQhCBAgQKCTgILUKe3xd1WQxs+41YYKUqu4LUuAAAECRQQUpCJBGCNEQEEKYXRIFQEFqUoS5iBAgACBTgIKUqe0x99VQRo/41YbKkit4rYsAQIECBQRUJCKBGGMEAEFKYTRIVUEFKQqSZiDAAECBDoJKEid0h5/VwVp/IxbbaggtYrbsgQIECBQREBBKhKEMUIEFKQQRodUEVCQqiRhDgIECBDoIjBN0/VLly7tL5fLu112tufYAgrS2Pm2205Bahe5hQkQIEAgWWCapu3xCOv1+kbyKK4nECKgIIUwOqSCgD8UWyEFMxAgQIBANwEFqVvi4++rII2fcZsNFaQ2UVuUAAECBAoJKEiFwjBKiICCFMLokAoC/yxIr7zyyuHz5jl37tzdW7du3XnRrAcHB/tPnjx55yS7bLfbbzabze0fOevCkydPrpz1Wcf3zfP8o7/icPy74ieZq/JZ586dO7p169ajF+2xXC6vLhaLN06yZ/BZYW8s8r1GnuXt//Cqsv45Cn6vkf8cefsHB51/7v/fv3f9it1J/q3ja34OAgrSzyElM55I4F8K0nO//vXXXz/68MMPX1hqPvnkk6vffvvtiUrNq6+++udPP/30P1802Oeff/7Wl19++d8nGTzyrKf/gvrtj927Wq2+Oslclc969913/+v999//04v2+OCDD/7n+++//4+T7Bl5VuQbq3pW5HuNPKvye12v12H/TEa+18izqr7XyLki32vkWZXevoJ0kn/r+Jqfg4CC9HNIyYwnEpjnef/HvvA3v/nNo729vRd+6nDv3r0Lf/nLXy6c5LJf/epX/3jvvfde+D/Qv/7661/84Q9/eOusz3r6X7Zf+CnZ8f//3zn968zTNJU86/e///2f3nzzzX+8yPeLL754629/+9svTuIfeVbkG6t6lrf/w6vK+uco8r1GnlX1vUbO5e3/+7f/7/6dcZKfyb6G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H96jIMi/4egYAAAAABJRU5ErkJggg==">
            <a:extLst>
              <a:ext uri="{FF2B5EF4-FFF2-40B4-BE49-F238E27FC236}">
                <a16:creationId xmlns:a16="http://schemas.microsoft.com/office/drawing/2014/main" xmlns="" id="{3619FC59-9B4E-4D65-A67F-2196DA21E9DC}"/>
              </a:ext>
            </a:extLst>
          </p:cNvPr>
          <p:cNvSpPr>
            <a:spLocks noChangeAspect="1" noChangeArrowheads="1"/>
          </p:cNvSpPr>
          <p:nvPr/>
        </p:nvSpPr>
        <p:spPr bwMode="auto">
          <a:xfrm>
            <a:off x="15136814" y="106918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ttps://www.freelogoservices.com/api/main/ph/zjHl2lgef9cYrQL0JFa7kzbw2vuDqBdImBnM1zd9OXdE9g5shnN1i...Bv9ettdV9dsBUGw0pY">
            <a:extLst>
              <a:ext uri="{FF2B5EF4-FFF2-40B4-BE49-F238E27FC236}">
                <a16:creationId xmlns:a16="http://schemas.microsoft.com/office/drawing/2014/main" xmlns="" id="{61E9C1A3-D565-4926-ABC9-9F81F380D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8805" y="-85922"/>
            <a:ext cx="3221389" cy="22015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xmlns="" id="{361F1D9A-1F40-41E0-975C-75E07FE041CB}"/>
              </a:ext>
            </a:extLst>
          </p:cNvPr>
          <p:cNvSpPr txBox="1"/>
          <p:nvPr/>
        </p:nvSpPr>
        <p:spPr>
          <a:xfrm>
            <a:off x="6781800" y="1552424"/>
            <a:ext cx="16337280" cy="707886"/>
          </a:xfrm>
          <a:prstGeom prst="rect">
            <a:avLst/>
          </a:prstGeom>
          <a:noFill/>
        </p:spPr>
        <p:txBody>
          <a:bodyPr wrap="square" rtlCol="0">
            <a:spAutoFit/>
          </a:bodyPr>
          <a:lstStyle/>
          <a:p>
            <a:pPr algn="ctr"/>
            <a:r>
              <a:rPr lang="en-IN" sz="4000" b="1" dirty="0">
                <a:ln w="0"/>
                <a:solidFill>
                  <a:schemeClr val="bg1">
                    <a:lumMod val="65000"/>
                  </a:schemeClr>
                </a:solidFill>
              </a:rPr>
              <a:t>Swathi Soman , sws0077@arastudent.ac.nz</a:t>
            </a:r>
          </a:p>
        </p:txBody>
      </p:sp>
      <p:sp>
        <p:nvSpPr>
          <p:cNvPr id="21" name="Rectangle: Rounded Corners 20">
            <a:extLst>
              <a:ext uri="{FF2B5EF4-FFF2-40B4-BE49-F238E27FC236}">
                <a16:creationId xmlns:a16="http://schemas.microsoft.com/office/drawing/2014/main" xmlns="" id="{EDF4FC55-AE90-4600-8A90-90BA17A93066}"/>
              </a:ext>
            </a:extLst>
          </p:cNvPr>
          <p:cNvSpPr/>
          <p:nvPr/>
        </p:nvSpPr>
        <p:spPr>
          <a:xfrm>
            <a:off x="647424" y="3811293"/>
            <a:ext cx="5520832" cy="528389"/>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b="1" dirty="0">
                <a:latin typeface="Arial" panose="020B0604020202020204" pitchFamily="34" charset="0"/>
                <a:cs typeface="Arial" panose="020B0604020202020204" pitchFamily="34" charset="0"/>
              </a:rPr>
              <a:t>Overview</a:t>
            </a:r>
          </a:p>
        </p:txBody>
      </p:sp>
      <p:sp>
        <p:nvSpPr>
          <p:cNvPr id="22" name="Rectangle: Rounded Corners 21">
            <a:extLst>
              <a:ext uri="{FF2B5EF4-FFF2-40B4-BE49-F238E27FC236}">
                <a16:creationId xmlns:a16="http://schemas.microsoft.com/office/drawing/2014/main" xmlns="" id="{AB31205B-E715-4783-9E48-7B688C79D148}"/>
              </a:ext>
            </a:extLst>
          </p:cNvPr>
          <p:cNvSpPr/>
          <p:nvPr/>
        </p:nvSpPr>
        <p:spPr>
          <a:xfrm>
            <a:off x="289087" y="3625574"/>
            <a:ext cx="7001798" cy="5559045"/>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en-IN" sz="4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Software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testing is the process of executing program with intent to find strong errors. Like the rest of JavaScript, the testing  environment is a highly competitive one with rapid release cycles, feature and performance comparisons and constant superiority between the frameworks. This project aims to identify the popular JavaScript testing frameworks in Canterbury. Survey is conducted to identify the popular JavaScript testing framework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.Unit tests are written based on the popular framework.</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xmlns="" id="{39356083-0118-4C28-94BC-39508521B26F}"/>
              </a:ext>
            </a:extLst>
          </p:cNvPr>
          <p:cNvSpPr/>
          <p:nvPr/>
        </p:nvSpPr>
        <p:spPr>
          <a:xfrm>
            <a:off x="8055303" y="3699905"/>
            <a:ext cx="7081511" cy="417097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xmlns="" id="{96DF6C8C-56F8-4C98-9DA4-72E89610D68D}"/>
              </a:ext>
            </a:extLst>
          </p:cNvPr>
          <p:cNvSpPr/>
          <p:nvPr/>
        </p:nvSpPr>
        <p:spPr>
          <a:xfrm>
            <a:off x="8844394" y="4030433"/>
            <a:ext cx="5316953" cy="515564"/>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b="1" dirty="0">
                <a:solidFill>
                  <a:schemeClr val="bg1"/>
                </a:solidFill>
                <a:latin typeface="Arial" panose="020B0604020202020204" pitchFamily="34" charset="0"/>
                <a:cs typeface="Arial" panose="020B0604020202020204" pitchFamily="34" charset="0"/>
              </a:rPr>
              <a:t>Survey</a:t>
            </a:r>
            <a:endParaRPr lang="en-IN" sz="2800" b="1" dirty="0">
              <a:solidFill>
                <a:srgbClr val="215C77"/>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xmlns="" id="{54F48FEF-244D-4F35-9BE1-A4BC1796194C}"/>
              </a:ext>
            </a:extLst>
          </p:cNvPr>
          <p:cNvSpPr txBox="1"/>
          <p:nvPr/>
        </p:nvSpPr>
        <p:spPr>
          <a:xfrm>
            <a:off x="13441682" y="6736080"/>
            <a:ext cx="184731" cy="369332"/>
          </a:xfrm>
          <a:prstGeom prst="rect">
            <a:avLst/>
          </a:prstGeom>
          <a:noFill/>
        </p:spPr>
        <p:txBody>
          <a:bodyPr wrap="none" rtlCol="0">
            <a:spAutoFit/>
          </a:bodyPr>
          <a:lstStyle/>
          <a:p>
            <a:endParaRPr lang="en-IN" dirty="0"/>
          </a:p>
        </p:txBody>
      </p:sp>
      <p:sp>
        <p:nvSpPr>
          <p:cNvPr id="27" name="TextBox 26">
            <a:extLst>
              <a:ext uri="{FF2B5EF4-FFF2-40B4-BE49-F238E27FC236}">
                <a16:creationId xmlns:a16="http://schemas.microsoft.com/office/drawing/2014/main" xmlns="" id="{82B0BD25-2304-45C7-B9AC-6FBF5E97BB68}"/>
              </a:ext>
            </a:extLst>
          </p:cNvPr>
          <p:cNvSpPr txBox="1"/>
          <p:nvPr/>
        </p:nvSpPr>
        <p:spPr>
          <a:xfrm>
            <a:off x="8364334" y="4827763"/>
            <a:ext cx="6553098" cy="2677656"/>
          </a:xfrm>
          <a:prstGeom prst="rect">
            <a:avLst/>
          </a:prstGeom>
          <a:noFill/>
        </p:spPr>
        <p:txBody>
          <a:bodyPr wrap="square" rtlCol="0">
            <a:spAutoFit/>
          </a:bodyPr>
          <a:lstStyle/>
          <a:p>
            <a:pPr algn="just"/>
            <a:r>
              <a:rPr lang="en-NZ" sz="2400" dirty="0">
                <a:solidFill>
                  <a:schemeClr val="tx1">
                    <a:lumMod val="75000"/>
                    <a:lumOff val="25000"/>
                  </a:schemeClr>
                </a:solidFill>
                <a:latin typeface="Times New Roman" panose="02020603050405020304" pitchFamily="18" charset="0"/>
                <a:cs typeface="Times New Roman" panose="02020603050405020304" pitchFamily="18" charset="0"/>
              </a:rPr>
              <a:t>The survey was conducted among the Canterbury Tech Custer and JavaScript Meetup groups to identify the most widely used JavaScript testing frameworks. There were almost around 113 professionals participated in the survey, which was conducted through paper and online. The graph below shows the result of the analysis.</a:t>
            </a:r>
            <a:endParaRPr lang="en-IN" sz="2400" dirty="0">
              <a:solidFill>
                <a:schemeClr val="tx1">
                  <a:lumMod val="75000"/>
                  <a:lumOff val="25000"/>
                </a:schemeClr>
              </a:solidFill>
            </a:endParaRPr>
          </a:p>
        </p:txBody>
      </p:sp>
      <p:sp>
        <p:nvSpPr>
          <p:cNvPr id="1026" name="Rectangle: Rounded Corners 1025">
            <a:extLst>
              <a:ext uri="{FF2B5EF4-FFF2-40B4-BE49-F238E27FC236}">
                <a16:creationId xmlns:a16="http://schemas.microsoft.com/office/drawing/2014/main" xmlns="" id="{82A5CFA8-D29A-4D7A-B9C0-36B6DB415D07}"/>
              </a:ext>
            </a:extLst>
          </p:cNvPr>
          <p:cNvSpPr/>
          <p:nvPr/>
        </p:nvSpPr>
        <p:spPr>
          <a:xfrm>
            <a:off x="7649960" y="8688628"/>
            <a:ext cx="4712859" cy="758566"/>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b="1" dirty="0">
                <a:latin typeface="Arial" panose="020B0604020202020204" pitchFamily="34" charset="0"/>
                <a:cs typeface="Arial" panose="020B0604020202020204" pitchFamily="34" charset="0"/>
              </a:rPr>
              <a:t>Frameworks</a:t>
            </a:r>
          </a:p>
        </p:txBody>
      </p:sp>
      <p:sp>
        <p:nvSpPr>
          <p:cNvPr id="2" name="Right Arrow 1"/>
          <p:cNvSpPr/>
          <p:nvPr/>
        </p:nvSpPr>
        <p:spPr>
          <a:xfrm>
            <a:off x="16263845" y="5395573"/>
            <a:ext cx="1630018" cy="1033927"/>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ed Rectangle 2"/>
          <p:cNvSpPr/>
          <p:nvPr/>
        </p:nvSpPr>
        <p:spPr>
          <a:xfrm>
            <a:off x="117023" y="2419576"/>
            <a:ext cx="30039582" cy="688453"/>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Industry Supervisor: Dr Mike Lance                                         Academic Supervisor : Phillip Roxborogh                                     Course Supervisor : David Weir</a:t>
            </a:r>
            <a:endParaRPr lang="en-IN" sz="3200" dirty="0"/>
          </a:p>
        </p:txBody>
      </p:sp>
      <p:pic>
        <p:nvPicPr>
          <p:cNvPr id="4" name="Picture 3"/>
          <p:cNvPicPr>
            <a:picLocks noChangeAspect="1"/>
          </p:cNvPicPr>
          <p:nvPr/>
        </p:nvPicPr>
        <p:blipFill>
          <a:blip r:embed="rId4"/>
          <a:stretch>
            <a:fillRect/>
          </a:stretch>
        </p:blipFill>
        <p:spPr>
          <a:xfrm>
            <a:off x="7707281" y="16854875"/>
            <a:ext cx="4614354" cy="4239769"/>
          </a:xfrm>
          <a:prstGeom prst="rect">
            <a:avLst/>
          </a:prstGeom>
        </p:spPr>
      </p:pic>
      <p:sp>
        <p:nvSpPr>
          <p:cNvPr id="7" name="Rectangle 6"/>
          <p:cNvSpPr/>
          <p:nvPr/>
        </p:nvSpPr>
        <p:spPr>
          <a:xfrm>
            <a:off x="117024" y="9805677"/>
            <a:ext cx="22384188" cy="1157794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13857165" y="10069180"/>
            <a:ext cx="8255859" cy="3944022"/>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Mocha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is a component rich JavaScript test structure running on Node.js and in browser, making asynchronous testing basic and fun. Mocha tests run serially, taking into account adaptable and precise detailing, while at the same time mapping uncaught special cases to the correct test cases</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It's used for unit and integration testing, and it's a great candidate for BDD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(Behaviour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Driven Development).</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577961" y="10034389"/>
            <a:ext cx="5809294" cy="5714602"/>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WebDriver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is a web automation framework that allows you to execute your tests against different browsers, not just Firefox (unlike Selenium IDE</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It aims to provide a friendly API that's easy to explore and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understand.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WebDriver also enables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to use programming language</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 in creating your test </a:t>
            </a:r>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scripts . </a:t>
            </a:r>
          </a:p>
          <a:p>
            <a:pPr marL="342900" indent="-342900" algn="just">
              <a:buFont typeface="Arial" panose="020B0604020202020204" pitchFamily="34" charset="0"/>
              <a:buChar char="•"/>
            </a:pPr>
            <a:r>
              <a:rPr lang="en-IN" sz="2400" dirty="0" smtClean="0">
                <a:solidFill>
                  <a:schemeClr val="tx1">
                    <a:lumMod val="75000"/>
                    <a:lumOff val="25000"/>
                  </a:schemeClr>
                </a:solidFill>
              </a:rPr>
              <a:t>Conditional Operators like if-then-else or switch-case  used.</a:t>
            </a:r>
          </a:p>
          <a:p>
            <a:pPr marL="342900" indent="-342900">
              <a:buFont typeface="Arial" panose="020B0604020202020204" pitchFamily="34" charset="0"/>
              <a:buChar char="•"/>
            </a:pPr>
            <a:r>
              <a:rPr lang="en-IN" sz="2400" dirty="0" smtClean="0">
                <a:solidFill>
                  <a:schemeClr val="tx1">
                    <a:lumMod val="75000"/>
                    <a:lumOff val="25000"/>
                  </a:schemeClr>
                </a:solidFill>
              </a:rPr>
              <a:t>Looping can be performed like do-while.</a:t>
            </a:r>
          </a:p>
          <a:p>
            <a:pPr algn="just"/>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7129416" y="10069180"/>
            <a:ext cx="5855252" cy="5679811"/>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IN" sz="2400" dirty="0" smtClean="0">
                <a:solidFill>
                  <a:schemeClr val="tx1">
                    <a:lumMod val="75000"/>
                    <a:lumOff val="25000"/>
                  </a:schemeClr>
                </a:solidFill>
                <a:latin typeface="Times New Roman" panose="02020603050405020304" pitchFamily="18" charset="0"/>
                <a:cs typeface="Times New Roman" panose="02020603050405020304" pitchFamily="18" charset="0"/>
              </a:rPr>
              <a:t>Selenium </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IDE is basic, simple to learn and convenient record and play tool for web applications. Expectation to absorb information for Selenium IDE is less and no compelling reason to learn test scripting language. It is open-source tool and accessible for download for free. Selenium IDE implies Integrated Development Environment (IDE) used for selenium tests. It is in terms of Firefox extension and used for recording, altering and playback scripts.</a:t>
            </a:r>
          </a:p>
        </p:txBody>
      </p:sp>
      <p:sp>
        <p:nvSpPr>
          <p:cNvPr id="11" name="Rounded Rectangle 10"/>
          <p:cNvSpPr/>
          <p:nvPr/>
        </p:nvSpPr>
        <p:spPr>
          <a:xfrm>
            <a:off x="8119605" y="10509302"/>
            <a:ext cx="3874875" cy="457200"/>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Selenium IDE</a:t>
            </a:r>
            <a:endParaRPr lang="en-IN" sz="2800" b="1"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5"/>
          <a:stretch>
            <a:fillRect/>
          </a:stretch>
        </p:blipFill>
        <p:spPr>
          <a:xfrm>
            <a:off x="680637" y="16854875"/>
            <a:ext cx="5055072" cy="4189367"/>
          </a:xfrm>
          <a:prstGeom prst="rect">
            <a:avLst/>
          </a:prstGeom>
        </p:spPr>
      </p:pic>
      <p:sp>
        <p:nvSpPr>
          <p:cNvPr id="29" name="Rounded Rectangle 28"/>
          <p:cNvSpPr/>
          <p:nvPr/>
        </p:nvSpPr>
        <p:spPr>
          <a:xfrm>
            <a:off x="1765118" y="10387013"/>
            <a:ext cx="3874875" cy="457200"/>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Selenium Web Driver</a:t>
            </a:r>
            <a:endParaRPr lang="en-IN" sz="2800" b="1" dirty="0">
              <a:latin typeface="Arial" panose="020B0604020202020204" pitchFamily="34" charset="0"/>
              <a:cs typeface="Arial" panose="020B0604020202020204" pitchFamily="34" charset="0"/>
            </a:endParaRPr>
          </a:p>
        </p:txBody>
      </p:sp>
      <p:sp>
        <p:nvSpPr>
          <p:cNvPr id="17" name="Rounded Rectangle 16"/>
          <p:cNvSpPr/>
          <p:nvPr/>
        </p:nvSpPr>
        <p:spPr>
          <a:xfrm>
            <a:off x="16188645" y="10267528"/>
            <a:ext cx="2938005" cy="403453"/>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Mocha</a:t>
            </a:r>
            <a:endParaRPr lang="en-IN" sz="2800" b="1"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stretch>
            <a:fillRect/>
          </a:stretch>
        </p:blipFill>
        <p:spPr>
          <a:xfrm>
            <a:off x="14917432" y="14704536"/>
            <a:ext cx="5875241" cy="3609751"/>
          </a:xfrm>
          <a:prstGeom prst="rect">
            <a:avLst/>
          </a:prstGeom>
        </p:spPr>
      </p:pic>
      <p:pic>
        <p:nvPicPr>
          <p:cNvPr id="20" name="Picture 19"/>
          <p:cNvPicPr>
            <a:picLocks noChangeAspect="1"/>
          </p:cNvPicPr>
          <p:nvPr/>
        </p:nvPicPr>
        <p:blipFill>
          <a:blip r:embed="rId7"/>
          <a:stretch>
            <a:fillRect/>
          </a:stretch>
        </p:blipFill>
        <p:spPr>
          <a:xfrm>
            <a:off x="14775662" y="18948814"/>
            <a:ext cx="6158779" cy="1971675"/>
          </a:xfrm>
          <a:prstGeom prst="rect">
            <a:avLst/>
          </a:prstGeom>
        </p:spPr>
      </p:pic>
      <p:sp>
        <p:nvSpPr>
          <p:cNvPr id="1031" name="Down Arrow 1030"/>
          <p:cNvSpPr/>
          <p:nvPr/>
        </p:nvSpPr>
        <p:spPr>
          <a:xfrm>
            <a:off x="17371790" y="18325100"/>
            <a:ext cx="402798" cy="583182"/>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own Arrow 42"/>
          <p:cNvSpPr/>
          <p:nvPr/>
        </p:nvSpPr>
        <p:spPr>
          <a:xfrm>
            <a:off x="17289662" y="14068066"/>
            <a:ext cx="402798" cy="583182"/>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own Arrow 43"/>
          <p:cNvSpPr/>
          <p:nvPr/>
        </p:nvSpPr>
        <p:spPr>
          <a:xfrm>
            <a:off x="9775918" y="15805745"/>
            <a:ext cx="353659" cy="1011514"/>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own Arrow 44"/>
          <p:cNvSpPr/>
          <p:nvPr/>
        </p:nvSpPr>
        <p:spPr>
          <a:xfrm>
            <a:off x="3017520" y="15805745"/>
            <a:ext cx="401541" cy="1011514"/>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3" name="Round Single Corner Rectangle 1032"/>
          <p:cNvSpPr/>
          <p:nvPr/>
        </p:nvSpPr>
        <p:spPr>
          <a:xfrm>
            <a:off x="22962149" y="9821424"/>
            <a:ext cx="7154153" cy="6481540"/>
          </a:xfrm>
          <a:prstGeom prst="round1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4" name="Rounded Rectangle 1033"/>
          <p:cNvSpPr/>
          <p:nvPr/>
        </p:nvSpPr>
        <p:spPr>
          <a:xfrm>
            <a:off x="23973183" y="10139457"/>
            <a:ext cx="4611756" cy="552356"/>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Arial" panose="020B0604020202020204" pitchFamily="34" charset="0"/>
                <a:cs typeface="Arial" panose="020B0604020202020204" pitchFamily="34" charset="0"/>
              </a:rPr>
              <a:t>Technologies Used</a:t>
            </a:r>
            <a:endParaRPr lang="en-IN" sz="2800" b="1" dirty="0">
              <a:latin typeface="Arial" panose="020B0604020202020204" pitchFamily="34" charset="0"/>
              <a:cs typeface="Arial" panose="020B0604020202020204" pitchFamily="34" charset="0"/>
            </a:endParaRPr>
          </a:p>
        </p:txBody>
      </p:sp>
      <p:pic>
        <p:nvPicPr>
          <p:cNvPr id="1035" name="Picture 10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43639" y="11046884"/>
            <a:ext cx="2113917" cy="1913095"/>
          </a:xfrm>
          <a:prstGeom prst="rect">
            <a:avLst/>
          </a:prstGeom>
        </p:spPr>
      </p:pic>
      <p:pic>
        <p:nvPicPr>
          <p:cNvPr id="1038" name="Picture 10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417" y="10855508"/>
            <a:ext cx="4220164" cy="2295845"/>
          </a:xfrm>
          <a:prstGeom prst="rect">
            <a:avLst/>
          </a:prstGeom>
        </p:spPr>
      </p:pic>
      <p:pic>
        <p:nvPicPr>
          <p:cNvPr id="52" name="Picture 14" descr="http://www.aha.io/assets/integration_logos/github-bb449e0ffbacbcb7f9c703db85b1cf0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618541" y="12902020"/>
            <a:ext cx="4187665" cy="13609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0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55499" y="12953125"/>
            <a:ext cx="2088000" cy="1638569"/>
          </a:xfrm>
          <a:prstGeom prst="rect">
            <a:avLst/>
          </a:prstGeom>
        </p:spPr>
      </p:pic>
      <p:pic>
        <p:nvPicPr>
          <p:cNvPr id="1040" name="Picture 10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143639" y="14262970"/>
            <a:ext cx="3564000" cy="1163201"/>
          </a:xfrm>
          <a:prstGeom prst="rect">
            <a:avLst/>
          </a:prstGeom>
        </p:spPr>
      </p:pic>
      <p:pic>
        <p:nvPicPr>
          <p:cNvPr id="1041" name="Picture 10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51247" y="14718964"/>
            <a:ext cx="2585752" cy="1584000"/>
          </a:xfrm>
          <a:prstGeom prst="rect">
            <a:avLst/>
          </a:prstGeom>
        </p:spPr>
      </p:pic>
      <p:sp>
        <p:nvSpPr>
          <p:cNvPr id="1045" name="Rounded Rectangle 1044"/>
          <p:cNvSpPr/>
          <p:nvPr/>
        </p:nvSpPr>
        <p:spPr>
          <a:xfrm>
            <a:off x="22875101" y="16787121"/>
            <a:ext cx="7400112" cy="459650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6" name="Rectangle 3"/>
          <p:cNvSpPr>
            <a:spLocks noChangeArrowheads="1"/>
          </p:cNvSpPr>
          <p:nvPr/>
        </p:nvSpPr>
        <p:spPr bwMode="auto">
          <a:xfrm>
            <a:off x="23245855" y="17937271"/>
            <a:ext cx="72103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Guru99</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Retrieved from www.guru99.com: https://www.guru99.com/introduction-webdriver-comparison-selenium-rc.html</a:t>
            </a:r>
            <a:endParaRPr kumimoji="0" lang="en-US" altLang="en-US" sz="2400" b="0" i="0" u="none" strike="noStrike" cap="none" normalizeH="0" baseline="0" dirty="0" smtClean="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Mocha</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Retrieved from mochajs.org: https://mochajs.org/</a:t>
            </a:r>
            <a:endParaRPr kumimoji="0" lang="en-US" altLang="en-US" sz="2400" b="0" i="0" u="none" strike="noStrike" cap="none" normalizeH="0" baseline="0" dirty="0" smtClean="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Robinson, S. (2016, June 08). </a:t>
            </a:r>
            <a:r>
              <a:rPr kumimoji="0" lang="en-US" altLang="en-US" sz="2400" b="0" i="1"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Stack Abuse</a:t>
            </a: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Retrieved from stackabuse.com: http://stackabuse.com/testing-node-js-code-with-mocha-and-chai/</a:t>
            </a:r>
            <a:endParaRPr kumimoji="0" lang="en-US" altLang="en-US" sz="2400" b="0" i="0" u="none" strike="noStrike" cap="none" normalizeH="0" baseline="0" dirty="0" smtClean="0">
              <a:ln>
                <a:noFill/>
              </a:ln>
              <a:solidFill>
                <a:schemeClr val="tx1">
                  <a:lumMod val="75000"/>
                  <a:lumOff val="25000"/>
                </a:schemeClr>
              </a:solidFill>
              <a:effectLst/>
            </a:endParaRPr>
          </a:p>
        </p:txBody>
      </p:sp>
      <p:sp>
        <p:nvSpPr>
          <p:cNvPr id="1047" name="Rounded Rectangle 1046"/>
          <p:cNvSpPr/>
          <p:nvPr/>
        </p:nvSpPr>
        <p:spPr>
          <a:xfrm>
            <a:off x="24925639" y="16976112"/>
            <a:ext cx="3418484" cy="552312"/>
          </a:xfrm>
          <a:prstGeom prst="roundRect">
            <a:avLst/>
          </a:prstGeom>
          <a:solidFill>
            <a:srgbClr val="215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latin typeface="Arial" panose="020B0604020202020204" pitchFamily="34" charset="0"/>
                <a:cs typeface="Arial" panose="020B0604020202020204" pitchFamily="34" charset="0"/>
              </a:rPr>
              <a:t>References</a:t>
            </a:r>
            <a:endParaRPr lang="en-IN" sz="2800" dirty="0">
              <a:latin typeface="Arial" panose="020B0604020202020204" pitchFamily="34" charset="0"/>
              <a:cs typeface="Arial" panose="020B0604020202020204" pitchFamily="34" charset="0"/>
            </a:endParaRPr>
          </a:p>
        </p:txBody>
      </p:sp>
      <p:pic>
        <p:nvPicPr>
          <p:cNvPr id="1048" name="Picture 1047"/>
          <p:cNvPicPr>
            <a:picLocks noChangeAspect="1"/>
          </p:cNvPicPr>
          <p:nvPr/>
        </p:nvPicPr>
        <p:blipFill>
          <a:blip r:embed="rId14"/>
          <a:stretch>
            <a:fillRect/>
          </a:stretch>
        </p:blipFill>
        <p:spPr>
          <a:xfrm>
            <a:off x="18948491" y="3531620"/>
            <a:ext cx="10761090" cy="5652999"/>
          </a:xfrm>
          <a:prstGeom prst="rect">
            <a:avLst/>
          </a:prstGeom>
        </p:spPr>
      </p:pic>
    </p:spTree>
    <p:extLst>
      <p:ext uri="{BB962C8B-B14F-4D97-AF65-F5344CB8AC3E}">
        <p14:creationId xmlns:p14="http://schemas.microsoft.com/office/powerpoint/2010/main" val="1139656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TotalTime>
  <Words>822</Words>
  <Application>Microsoft Office PowerPoint</Application>
  <PresentationFormat>Custom</PresentationFormat>
  <Paragraphs>60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S</dc:creator>
  <cp:lastModifiedBy>Swathi S</cp:lastModifiedBy>
  <cp:revision>34</cp:revision>
  <dcterms:created xsi:type="dcterms:W3CDTF">2017-10-20T10:31:54Z</dcterms:created>
  <dcterms:modified xsi:type="dcterms:W3CDTF">2017-10-21T04:12:31Z</dcterms:modified>
</cp:coreProperties>
</file>