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67" r:id="rId5"/>
    <p:sldId id="268" r:id="rId6"/>
    <p:sldId id="269" r:id="rId7"/>
    <p:sldId id="270" r:id="rId8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222"/>
    <a:srgbClr val="AD9962"/>
    <a:srgbClr val="81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65" d="100"/>
          <a:sy n="165" d="100"/>
        </p:scale>
        <p:origin x="110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50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D21B3-FFCF-7A72-8D1C-A96CC8BE4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B5D165-7F32-A033-C5F7-E718A50258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D0E45A-B604-AFDC-566A-ECA13EA2D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69F01-2C40-B4AC-7393-CB83142A46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39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042E5-185B-D003-7A60-4D0B63857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53F78A-30A0-57BD-A4C5-28D1F9DEA5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C69015-C205-1313-27BF-2DECE097A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4D6F3-8E2F-74BE-D244-7BCEF8B77B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41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FD306-82F6-109D-569A-6B213CE8B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D6322E-149D-04CF-0FF9-9308D1AAE4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01714D-15C3-EBDD-EBB7-B2636DC98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487A-5915-DC90-B4C5-7ADFE6EDAE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5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22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22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22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22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22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22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22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22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vainero/restaurants-customers-orders-dataset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2312670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1600" b="1" kern="0" spc="-133" dirty="0">
                <a:solidFill>
                  <a:srgbClr val="FFFFFF"/>
                </a:solidFill>
                <a:latin typeface="Times New Roman" panose="02020603050405020304" pitchFamily="18" charset="0"/>
                <a:ea typeface="Overpass Bold" pitchFamily="34" charset="-122"/>
                <a:cs typeface="Times New Roman" panose="02020603050405020304" pitchFamily="18" charset="0"/>
              </a:rPr>
              <a:t>The Crown Group</a:t>
            </a:r>
          </a:p>
          <a:p>
            <a:pPr marL="0" indent="0">
              <a:lnSpc>
                <a:spcPts val="5500"/>
              </a:lnSpc>
              <a:buNone/>
            </a:pPr>
            <a:r>
              <a:rPr lang="en-US" sz="4800" b="1" kern="0" spc="-133" dirty="0">
                <a:solidFill>
                  <a:srgbClr val="FFFFFF"/>
                </a:solidFill>
                <a:latin typeface="Times New Roman" panose="02020603050405020304" pitchFamily="18" charset="0"/>
                <a:ea typeface="Overpass Bold" pitchFamily="34" charset="-122"/>
                <a:cs typeface="Times New Roman" panose="02020603050405020304" pitchFamily="18" charset="0"/>
              </a:rPr>
              <a:t>A Business Review – June ‘20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37723" y="3650186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i="1" dirty="0">
                <a:solidFill>
                  <a:srgbClr val="AD9962"/>
                </a:solidFill>
                <a:latin typeface="Times New Roman" panose="02020603050405020304" pitchFamily="18" charset="0"/>
                <a:ea typeface="OpenSymbol" panose="05010000000000000000" pitchFamily="2" charset="2"/>
                <a:cs typeface="Times New Roman" panose="02020603050405020304" pitchFamily="18" charset="0"/>
              </a:rPr>
              <a:t>Redefining Melbourne's skyline with innovative developments</a:t>
            </a:r>
            <a:endParaRPr lang="en-US" sz="1850" i="1" dirty="0">
              <a:solidFill>
                <a:srgbClr val="AD99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837724" y="5515808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44" y="5523428"/>
            <a:ext cx="367665" cy="36766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40287" y="5497949"/>
            <a:ext cx="3300986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E5E0DF"/>
                </a:solidFill>
                <a:latin typeface="Times New Roman" panose="02020603050405020304" pitchFamily="18" charset="0"/>
                <a:ea typeface="Overpass Bold" pitchFamily="34" charset="-122"/>
                <a:cs typeface="Times New Roman" panose="02020603050405020304" pitchFamily="18" charset="0"/>
              </a:rPr>
              <a:t>by Swathi Subramanyan</a:t>
            </a:r>
            <a:endParaRPr lang="en-US"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crown-casino-logo-1-1 - Ron Kingston - Australian singer ...">
            <a:extLst>
              <a:ext uri="{FF2B5EF4-FFF2-40B4-BE49-F238E27FC236}">
                <a16:creationId xmlns:a16="http://schemas.microsoft.com/office/drawing/2014/main" id="{FC4B341C-952A-AB28-4D00-3FAD74F36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038" y="-38678"/>
            <a:ext cx="1872362" cy="140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93272F1-CADF-976B-3486-41F144C71CB2}"/>
              </a:ext>
            </a:extLst>
          </p:cNvPr>
          <p:cNvSpPr/>
          <p:nvPr/>
        </p:nvSpPr>
        <p:spPr>
          <a:xfrm>
            <a:off x="12503649" y="7320336"/>
            <a:ext cx="2126751" cy="909263"/>
          </a:xfrm>
          <a:prstGeom prst="rect">
            <a:avLst/>
          </a:prstGeom>
          <a:solidFill>
            <a:srgbClr val="2522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37724" y="1837883"/>
            <a:ext cx="12928640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000"/>
              </a:lnSpc>
            </a:pPr>
            <a:r>
              <a:rPr lang="en-GB" sz="20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Crown operates 30 restaurants across 5 cities, specializing in 5 cuisines and serving a community of 350 members.</a:t>
            </a:r>
            <a:endParaRPr lang="en-US" sz="1850" i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4037" y="2617651"/>
            <a:ext cx="351275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AD99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June Performance Highlights </a:t>
            </a:r>
          </a:p>
        </p:txBody>
      </p:sp>
      <p:sp>
        <p:nvSpPr>
          <p:cNvPr id="6" name="Text 4"/>
          <p:cNvSpPr/>
          <p:nvPr/>
        </p:nvSpPr>
        <p:spPr>
          <a:xfrm>
            <a:off x="903167" y="3076221"/>
            <a:ext cx="8587586" cy="10183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E5E0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Earnings* has decreased by 4.6% MoM to 479K. Tel Aviv accounts for 31.8% of the Earnings lost.</a:t>
            </a:r>
          </a:p>
          <a:p>
            <a:pPr marL="457200" indent="-4572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E5E0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3% MoM decline in orders to 5892. Business peaked in March ‘20 with 6490 orders. </a:t>
            </a:r>
          </a:p>
          <a:p>
            <a:pPr marL="457200" indent="-45720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E5E0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endParaRPr lang="en-US" sz="1600" dirty="0">
              <a:solidFill>
                <a:srgbClr val="E5E0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5A41D6CF-E781-62FD-CFB7-6743FC3D59AF}"/>
              </a:ext>
            </a:extLst>
          </p:cNvPr>
          <p:cNvSpPr/>
          <p:nvPr/>
        </p:nvSpPr>
        <p:spPr>
          <a:xfrm>
            <a:off x="864037" y="739497"/>
            <a:ext cx="129023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3200" b="1" kern="0" spc="-133" dirty="0">
                <a:solidFill>
                  <a:srgbClr val="FFFFFF"/>
                </a:solidFill>
                <a:latin typeface="Times New Roman" panose="02020603050405020304" pitchFamily="18" charset="0"/>
                <a:ea typeface="Overpass Bold" pitchFamily="34" charset="-122"/>
                <a:cs typeface="Times New Roman" panose="02020603050405020304" pitchFamily="18" charset="0"/>
              </a:rPr>
              <a:t>Overview</a:t>
            </a:r>
          </a:p>
        </p:txBody>
      </p:sp>
      <p:pic>
        <p:nvPicPr>
          <p:cNvPr id="23" name="Picture 2" descr="crown-casino-logo-1-1 - Ron Kingston - Australian singer ...">
            <a:extLst>
              <a:ext uri="{FF2B5EF4-FFF2-40B4-BE49-F238E27FC236}">
                <a16:creationId xmlns:a16="http://schemas.microsoft.com/office/drawing/2014/main" id="{8F5FCF84-B43D-B11B-1D49-12E0D55F9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038" y="-38678"/>
            <a:ext cx="1872362" cy="140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3">
            <a:extLst>
              <a:ext uri="{FF2B5EF4-FFF2-40B4-BE49-F238E27FC236}">
                <a16:creationId xmlns:a16="http://schemas.microsoft.com/office/drawing/2014/main" id="{10CB9301-45CE-72DA-8D65-421E6222741A}"/>
              </a:ext>
            </a:extLst>
          </p:cNvPr>
          <p:cNvSpPr/>
          <p:nvPr/>
        </p:nvSpPr>
        <p:spPr>
          <a:xfrm>
            <a:off x="903167" y="4670552"/>
            <a:ext cx="351275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AD99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sp>
        <p:nvSpPr>
          <p:cNvPr id="31" name="Text 4">
            <a:extLst>
              <a:ext uri="{FF2B5EF4-FFF2-40B4-BE49-F238E27FC236}">
                <a16:creationId xmlns:a16="http://schemas.microsoft.com/office/drawing/2014/main" id="{F6FD3FF2-BEDA-B36D-FDD3-E2DA2DC8994C}"/>
              </a:ext>
            </a:extLst>
          </p:cNvPr>
          <p:cNvSpPr/>
          <p:nvPr/>
        </p:nvSpPr>
        <p:spPr>
          <a:xfrm>
            <a:off x="864037" y="5260001"/>
            <a:ext cx="8974444" cy="19814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E5E0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M112 &amp; M157 are most valuable to the group with 0.6% contribution to YTD Member Earnings.</a:t>
            </a:r>
          </a:p>
          <a:p>
            <a:pPr marL="457200" indent="-4572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E5E0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R19 (27.7%), R20 (25.7%). R28 (25.06%) recorded</a:t>
            </a:r>
            <a:r>
              <a:rPr lang="en-GB" sz="1600" dirty="0">
                <a:solidFill>
                  <a:srgbClr val="E5E0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highest </a:t>
            </a:r>
            <a:r>
              <a:rPr lang="en-US" sz="1600" dirty="0">
                <a:solidFill>
                  <a:srgbClr val="E5E0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Earnings lost between Jan &amp; Feb</a:t>
            </a:r>
          </a:p>
          <a:p>
            <a:pPr marL="457200" indent="-4572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E5E0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Staffing should address busiest hours: 12 – 1 PM, 7 – 10 PM</a:t>
            </a:r>
          </a:p>
          <a:p>
            <a:pPr>
              <a:lnSpc>
                <a:spcPts val="3000"/>
              </a:lnSpc>
            </a:pPr>
            <a:endParaRPr lang="en-US" sz="1600" dirty="0">
              <a:solidFill>
                <a:srgbClr val="E5E0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4">
            <a:extLst>
              <a:ext uri="{FF2B5EF4-FFF2-40B4-BE49-F238E27FC236}">
                <a16:creationId xmlns:a16="http://schemas.microsoft.com/office/drawing/2014/main" id="{16F61A9A-8455-3560-4B34-A5E6DE0FA064}"/>
              </a:ext>
            </a:extLst>
          </p:cNvPr>
          <p:cNvSpPr/>
          <p:nvPr/>
        </p:nvSpPr>
        <p:spPr>
          <a:xfrm>
            <a:off x="2925464" y="7661025"/>
            <a:ext cx="8587586" cy="4179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GB" sz="1200" i="1" dirty="0">
                <a:solidFill>
                  <a:srgbClr val="81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Member Earnings (calculated monthly per member) is the revenue generated directly from a group member. It is calculated as the total difference between the expenditure earned and the commission earned for each member per month. </a:t>
            </a:r>
            <a:endParaRPr lang="en-US" sz="1200" i="1" dirty="0">
              <a:solidFill>
                <a:srgbClr val="81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9A8B89-5D1E-1940-319E-B1C1078885B8}"/>
              </a:ext>
            </a:extLst>
          </p:cNvPr>
          <p:cNvSpPr/>
          <p:nvPr/>
        </p:nvSpPr>
        <p:spPr>
          <a:xfrm>
            <a:off x="12503649" y="7320336"/>
            <a:ext cx="2126751" cy="909263"/>
          </a:xfrm>
          <a:prstGeom prst="rect">
            <a:avLst/>
          </a:prstGeom>
          <a:solidFill>
            <a:srgbClr val="2522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FF299AC-7A2E-4DD3-664C-DF9DBB1A4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5571" y="3133301"/>
            <a:ext cx="4077903" cy="2671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1136301" y="4504555"/>
            <a:ext cx="2485749" cy="488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700"/>
              </a:lnSpc>
            </a:pPr>
            <a:endParaRPr lang="en-US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0">
            <a:extLst>
              <a:ext uri="{FF2B5EF4-FFF2-40B4-BE49-F238E27FC236}">
                <a16:creationId xmlns:a16="http://schemas.microsoft.com/office/drawing/2014/main" id="{6FFD5E73-9CDE-048D-F58C-2D9F1352AB09}"/>
              </a:ext>
            </a:extLst>
          </p:cNvPr>
          <p:cNvSpPr/>
          <p:nvPr/>
        </p:nvSpPr>
        <p:spPr>
          <a:xfrm>
            <a:off x="864037" y="739497"/>
            <a:ext cx="12902327" cy="7742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3200" b="1" kern="0" spc="-133" dirty="0">
                <a:solidFill>
                  <a:srgbClr val="FFFFFF"/>
                </a:solidFill>
                <a:latin typeface="Times New Roman" panose="02020603050405020304" pitchFamily="18" charset="0"/>
                <a:ea typeface="Overpass Bold" pitchFamily="34" charset="-122"/>
                <a:cs typeface="Times New Roman" panose="02020603050405020304" pitchFamily="18" charset="0"/>
              </a:rPr>
              <a:t>Descriptive Insights</a:t>
            </a:r>
          </a:p>
        </p:txBody>
      </p:sp>
      <p:pic>
        <p:nvPicPr>
          <p:cNvPr id="14" name="Picture 2" descr="crown-casino-logo-1-1 - Ron Kingston - Australian singer ...">
            <a:extLst>
              <a:ext uri="{FF2B5EF4-FFF2-40B4-BE49-F238E27FC236}">
                <a16:creationId xmlns:a16="http://schemas.microsoft.com/office/drawing/2014/main" id="{77B8ACB5-C52D-DFE7-0FB0-C5F6AF89A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038" y="-38678"/>
            <a:ext cx="1872362" cy="140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2">
            <a:extLst>
              <a:ext uri="{FF2B5EF4-FFF2-40B4-BE49-F238E27FC236}">
                <a16:creationId xmlns:a16="http://schemas.microsoft.com/office/drawing/2014/main" id="{A4C3A6D3-F104-9D51-27BE-388BC6ECCD72}"/>
              </a:ext>
            </a:extLst>
          </p:cNvPr>
          <p:cNvSpPr/>
          <p:nvPr/>
        </p:nvSpPr>
        <p:spPr>
          <a:xfrm>
            <a:off x="1244179" y="4578986"/>
            <a:ext cx="3338095" cy="7110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GB" sz="1600" dirty="0">
                <a:solidFill>
                  <a:srgbClr val="AD99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How many members in each of the cities?</a:t>
            </a:r>
            <a:endParaRPr lang="en-US" sz="1600" dirty="0">
              <a:solidFill>
                <a:srgbClr val="AD99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1F8FC0C4-F3D6-065F-071C-A41065C4B051}"/>
              </a:ext>
            </a:extLst>
          </p:cNvPr>
          <p:cNvSpPr/>
          <p:nvPr/>
        </p:nvSpPr>
        <p:spPr>
          <a:xfrm>
            <a:off x="5646092" y="4638014"/>
            <a:ext cx="3338095" cy="7110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0">
              <a:lnSpc>
                <a:spcPts val="27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AU" sz="1600" dirty="0">
                <a:solidFill>
                  <a:srgbClr val="AD99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Which cities have the most vegan meals by members and orders?</a:t>
            </a:r>
            <a:endParaRPr lang="en-IN" sz="1600" dirty="0">
              <a:solidFill>
                <a:srgbClr val="AD99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2">
            <a:extLst>
              <a:ext uri="{FF2B5EF4-FFF2-40B4-BE49-F238E27FC236}">
                <a16:creationId xmlns:a16="http://schemas.microsoft.com/office/drawing/2014/main" id="{C5A6EE15-7ABB-3E8B-E17B-D83DDE4CA06D}"/>
              </a:ext>
            </a:extLst>
          </p:cNvPr>
          <p:cNvSpPr/>
          <p:nvPr/>
        </p:nvSpPr>
        <p:spPr>
          <a:xfrm>
            <a:off x="10048005" y="4584528"/>
            <a:ext cx="3338095" cy="7110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GB" sz="1600" dirty="0">
                <a:solidFill>
                  <a:srgbClr val="AD99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What is the proportion of serve types for the Italian restaurant?</a:t>
            </a:r>
            <a:endParaRPr lang="en-US" sz="1600" dirty="0">
              <a:solidFill>
                <a:srgbClr val="AD99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E4E7C5A-7520-432A-8E4C-A33F48897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060" y="3335818"/>
            <a:ext cx="2555506" cy="11167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1CEEFA9-179B-2A81-D851-95BEAAFC5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5588" y="3608986"/>
            <a:ext cx="2842927" cy="816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4" name="Text 4">
            <a:extLst>
              <a:ext uri="{FF2B5EF4-FFF2-40B4-BE49-F238E27FC236}">
                <a16:creationId xmlns:a16="http://schemas.microsoft.com/office/drawing/2014/main" id="{747B53C3-6A66-2C01-297B-0649492C51D8}"/>
              </a:ext>
            </a:extLst>
          </p:cNvPr>
          <p:cNvSpPr/>
          <p:nvPr/>
        </p:nvSpPr>
        <p:spPr>
          <a:xfrm>
            <a:off x="2925464" y="7661025"/>
            <a:ext cx="8587586" cy="4179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1200" i="1" dirty="0">
                <a:solidFill>
                  <a:srgbClr val="81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PFA the respective SQL code in the attached IPYNB or PDF files.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EF1549-B66D-1FA1-5734-B2F4FC6BD43D}"/>
              </a:ext>
            </a:extLst>
          </p:cNvPr>
          <p:cNvSpPr/>
          <p:nvPr/>
        </p:nvSpPr>
        <p:spPr>
          <a:xfrm>
            <a:off x="12503649" y="7320336"/>
            <a:ext cx="2126751" cy="909263"/>
          </a:xfrm>
          <a:prstGeom prst="rect">
            <a:avLst/>
          </a:prstGeom>
          <a:solidFill>
            <a:srgbClr val="2522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A148794-67FF-076B-6D28-5735FFF936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1552" y="3320782"/>
            <a:ext cx="2532050" cy="1116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DE908-15B0-A97B-E68F-30BDCB5F6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0">
            <a:extLst>
              <a:ext uri="{FF2B5EF4-FFF2-40B4-BE49-F238E27FC236}">
                <a16:creationId xmlns:a16="http://schemas.microsoft.com/office/drawing/2014/main" id="{A1895A12-3B2E-EB0D-2A39-53F4F122FA5D}"/>
              </a:ext>
            </a:extLst>
          </p:cNvPr>
          <p:cNvSpPr/>
          <p:nvPr/>
        </p:nvSpPr>
        <p:spPr>
          <a:xfrm>
            <a:off x="864037" y="739497"/>
            <a:ext cx="12902327" cy="7742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3200" b="1" kern="0" spc="-133" dirty="0">
                <a:solidFill>
                  <a:srgbClr val="FFFFFF"/>
                </a:solidFill>
                <a:latin typeface="Times New Roman" panose="02020603050405020304" pitchFamily="18" charset="0"/>
                <a:ea typeface="Overpass Bold" pitchFamily="34" charset="-122"/>
                <a:cs typeface="Times New Roman" panose="02020603050405020304" pitchFamily="18" charset="0"/>
              </a:rPr>
              <a:t>Most Valuable Members (Group)</a:t>
            </a:r>
          </a:p>
        </p:txBody>
      </p:sp>
      <p:pic>
        <p:nvPicPr>
          <p:cNvPr id="14" name="Picture 2" descr="crown-casino-logo-1-1 - Ron Kingston - Australian singer ...">
            <a:extLst>
              <a:ext uri="{FF2B5EF4-FFF2-40B4-BE49-F238E27FC236}">
                <a16:creationId xmlns:a16="http://schemas.microsoft.com/office/drawing/2014/main" id="{34F2F8BC-416C-7CCD-FBEC-50E843EEF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038" y="-38678"/>
            <a:ext cx="1872362" cy="140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 4">
            <a:extLst>
              <a:ext uri="{FF2B5EF4-FFF2-40B4-BE49-F238E27FC236}">
                <a16:creationId xmlns:a16="http://schemas.microsoft.com/office/drawing/2014/main" id="{E227BAB8-E1A6-C3E1-1F2B-F41184A1A0B6}"/>
              </a:ext>
            </a:extLst>
          </p:cNvPr>
          <p:cNvSpPr/>
          <p:nvPr/>
        </p:nvSpPr>
        <p:spPr>
          <a:xfrm>
            <a:off x="2925464" y="7661025"/>
            <a:ext cx="8587586" cy="4179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1200" i="1" dirty="0">
                <a:solidFill>
                  <a:srgbClr val="81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Customer value was determined by – 0.7 * total expense + 0.3 * frequency of ordering. Higher weight was given to order size. </a:t>
            </a:r>
          </a:p>
          <a:p>
            <a:pPr algn="ctr"/>
            <a:r>
              <a:rPr lang="en-US" sz="1200" i="1" dirty="0">
                <a:solidFill>
                  <a:srgbClr val="81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Visualizations were generated in PowerBI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A6906E-1BA8-75A9-11BE-81F860D43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7" y="4260036"/>
            <a:ext cx="5723116" cy="2415749"/>
          </a:xfrm>
          <a:prstGeom prst="rect">
            <a:avLst/>
          </a:prstGeom>
        </p:spPr>
      </p:pic>
      <p:sp>
        <p:nvSpPr>
          <p:cNvPr id="7" name="Text 2">
            <a:extLst>
              <a:ext uri="{FF2B5EF4-FFF2-40B4-BE49-F238E27FC236}">
                <a16:creationId xmlns:a16="http://schemas.microsoft.com/office/drawing/2014/main" id="{34C9F999-E26D-255C-BCC5-5FBB91652444}"/>
              </a:ext>
            </a:extLst>
          </p:cNvPr>
          <p:cNvSpPr/>
          <p:nvPr/>
        </p:nvSpPr>
        <p:spPr>
          <a:xfrm>
            <a:off x="972323" y="2382901"/>
            <a:ext cx="12521776" cy="42901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endParaRPr lang="en-US" sz="1600" dirty="0">
              <a:solidFill>
                <a:srgbClr val="81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136F6DCB-F4C0-43E5-7567-FD120A62467E}"/>
              </a:ext>
            </a:extLst>
          </p:cNvPr>
          <p:cNvSpPr/>
          <p:nvPr/>
        </p:nvSpPr>
        <p:spPr>
          <a:xfrm>
            <a:off x="864037" y="2385622"/>
            <a:ext cx="12521776" cy="42901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Valuable Members are repeat customers who also contribute significantly to the earnings.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(See below for exact formula).</a:t>
            </a:r>
          </a:p>
          <a:p>
            <a:pPr algn="l">
              <a:lnSpc>
                <a:spcPts val="2700"/>
              </a:lnSpc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M112 (19.8K), M113 (19.3K) from Ramat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Hasharan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M157 (19.8K) from Herzelia were determined to be most valuable YTD ‘20. </a:t>
            </a:r>
          </a:p>
          <a:p>
            <a:pPr algn="l">
              <a:lnSpc>
                <a:spcPts val="2700"/>
              </a:lnSpc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700"/>
              </a:lnSpc>
            </a:pPr>
            <a:r>
              <a:rPr lang="en-US" sz="1600" i="1" dirty="0">
                <a:solidFill>
                  <a:srgbClr val="AD99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– Promotions, Loyalty Rewards</a:t>
            </a:r>
            <a:endParaRPr lang="en-GB" sz="1600" i="1" dirty="0">
              <a:solidFill>
                <a:srgbClr val="AD99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D725BE-4EE3-BD83-CEBA-A9A3DA6BD141}"/>
              </a:ext>
            </a:extLst>
          </p:cNvPr>
          <p:cNvSpPr/>
          <p:nvPr/>
        </p:nvSpPr>
        <p:spPr>
          <a:xfrm>
            <a:off x="12503649" y="7320336"/>
            <a:ext cx="2126751" cy="909263"/>
          </a:xfrm>
          <a:prstGeom prst="rect">
            <a:avLst/>
          </a:prstGeom>
          <a:solidFill>
            <a:srgbClr val="2522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39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26AA3-C50F-2B2A-53F1-39EDE71E4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795FE78C-0343-035D-2F12-A5A9DACC5966}"/>
              </a:ext>
            </a:extLst>
          </p:cNvPr>
          <p:cNvSpPr/>
          <p:nvPr/>
        </p:nvSpPr>
        <p:spPr>
          <a:xfrm>
            <a:off x="1136301" y="4504555"/>
            <a:ext cx="2485749" cy="488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700"/>
              </a:lnSpc>
            </a:pPr>
            <a:endParaRPr lang="en-US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0">
            <a:extLst>
              <a:ext uri="{FF2B5EF4-FFF2-40B4-BE49-F238E27FC236}">
                <a16:creationId xmlns:a16="http://schemas.microsoft.com/office/drawing/2014/main" id="{C7DA9D46-4F3C-84D6-FBF0-7B97B8858858}"/>
              </a:ext>
            </a:extLst>
          </p:cNvPr>
          <p:cNvSpPr/>
          <p:nvPr/>
        </p:nvSpPr>
        <p:spPr>
          <a:xfrm>
            <a:off x="864037" y="739497"/>
            <a:ext cx="12902327" cy="7742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3200" b="1" kern="0" spc="-133" dirty="0">
                <a:solidFill>
                  <a:srgbClr val="FFFFFF"/>
                </a:solidFill>
                <a:latin typeface="Times New Roman" panose="02020603050405020304" pitchFamily="18" charset="0"/>
                <a:ea typeface="Overpass Bold" pitchFamily="34" charset="-122"/>
                <a:cs typeface="Times New Roman" panose="02020603050405020304" pitchFamily="18" charset="0"/>
              </a:rPr>
              <a:t>Earning Dip in Feb’20</a:t>
            </a:r>
          </a:p>
        </p:txBody>
      </p:sp>
      <p:pic>
        <p:nvPicPr>
          <p:cNvPr id="14" name="Picture 2" descr="crown-casino-logo-1-1 - Ron Kingston - Australian singer ...">
            <a:extLst>
              <a:ext uri="{FF2B5EF4-FFF2-40B4-BE49-F238E27FC236}">
                <a16:creationId xmlns:a16="http://schemas.microsoft.com/office/drawing/2014/main" id="{00D5D00D-D0B6-9313-543C-BF5D6AB39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038" y="-38678"/>
            <a:ext cx="1872362" cy="140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2">
            <a:extLst>
              <a:ext uri="{FF2B5EF4-FFF2-40B4-BE49-F238E27FC236}">
                <a16:creationId xmlns:a16="http://schemas.microsoft.com/office/drawing/2014/main" id="{F0A31B09-36A0-197F-0638-D640A589127F}"/>
              </a:ext>
            </a:extLst>
          </p:cNvPr>
          <p:cNvSpPr/>
          <p:nvPr/>
        </p:nvSpPr>
        <p:spPr>
          <a:xfrm>
            <a:off x="864037" y="2382901"/>
            <a:ext cx="12521776" cy="42901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Earnings trendline – 9% (49.58K) drop in Member Earnings between Jan and Feb ‘20 </a:t>
            </a:r>
          </a:p>
          <a:p>
            <a:pPr marL="285750" indent="-285750" algn="l">
              <a:lnSpc>
                <a:spcPts val="2700"/>
              </a:lnSpc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Restaurants -  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R19 (27.7%), R20 (25.7%). R28 (25.06%) were most impacted. </a:t>
            </a:r>
          </a:p>
          <a:p>
            <a:pPr algn="l">
              <a:lnSpc>
                <a:spcPts val="2700"/>
              </a:lnSpc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sz="1600" i="1" dirty="0">
                <a:solidFill>
                  <a:srgbClr val="AD99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– Check competitor activity, social media sentiment in these months. Is the trend seasonal to industry or specific to restaurant? 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CCBB8-43D2-351B-D883-11A2AE727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356" y="4304872"/>
            <a:ext cx="5143964" cy="2368192"/>
          </a:xfrm>
          <a:prstGeom prst="rect">
            <a:avLst/>
          </a:prstGeom>
        </p:spPr>
      </p:pic>
      <p:sp>
        <p:nvSpPr>
          <p:cNvPr id="13" name="Text 4">
            <a:extLst>
              <a:ext uri="{FF2B5EF4-FFF2-40B4-BE49-F238E27FC236}">
                <a16:creationId xmlns:a16="http://schemas.microsoft.com/office/drawing/2014/main" id="{B29A69FC-8C62-1218-4435-061AC4A926EA}"/>
              </a:ext>
            </a:extLst>
          </p:cNvPr>
          <p:cNvSpPr/>
          <p:nvPr/>
        </p:nvSpPr>
        <p:spPr>
          <a:xfrm>
            <a:off x="2925464" y="7661025"/>
            <a:ext cx="8587586" cy="4179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GB" sz="1200" i="1" dirty="0">
                <a:solidFill>
                  <a:srgbClr val="81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Member Earnings (calculated monthly per member) is the revenue generated directly from a group member. It is calculated as the total difference between the expenditure earned and the commission earned for each member per month.</a:t>
            </a:r>
            <a:endParaRPr lang="en-US" sz="1200" i="1" dirty="0">
              <a:solidFill>
                <a:srgbClr val="81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61DA2-BF6F-A01D-FBF8-42D14845986C}"/>
              </a:ext>
            </a:extLst>
          </p:cNvPr>
          <p:cNvSpPr/>
          <p:nvPr/>
        </p:nvSpPr>
        <p:spPr>
          <a:xfrm>
            <a:off x="12503649" y="7320336"/>
            <a:ext cx="2126751" cy="909263"/>
          </a:xfrm>
          <a:prstGeom prst="rect">
            <a:avLst/>
          </a:prstGeom>
          <a:solidFill>
            <a:srgbClr val="2522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AF34C5-488C-D7CB-37A4-5EA7655D0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37" y="4304872"/>
            <a:ext cx="3614247" cy="236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8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7B7FF-EA76-105F-E7AF-9B0837865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25835641-93A1-541A-1184-5E1E0949A751}"/>
              </a:ext>
            </a:extLst>
          </p:cNvPr>
          <p:cNvSpPr/>
          <p:nvPr/>
        </p:nvSpPr>
        <p:spPr>
          <a:xfrm>
            <a:off x="1136301" y="4504555"/>
            <a:ext cx="2485749" cy="488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700"/>
              </a:lnSpc>
            </a:pPr>
            <a:endParaRPr lang="en-US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0">
            <a:extLst>
              <a:ext uri="{FF2B5EF4-FFF2-40B4-BE49-F238E27FC236}">
                <a16:creationId xmlns:a16="http://schemas.microsoft.com/office/drawing/2014/main" id="{851049B8-E472-23EE-3646-89A83F07B3D1}"/>
              </a:ext>
            </a:extLst>
          </p:cNvPr>
          <p:cNvSpPr/>
          <p:nvPr/>
        </p:nvSpPr>
        <p:spPr>
          <a:xfrm>
            <a:off x="864037" y="739497"/>
            <a:ext cx="12902327" cy="7742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3200" b="1" kern="0" spc="-133" dirty="0">
                <a:solidFill>
                  <a:srgbClr val="FFFFFF"/>
                </a:solidFill>
                <a:latin typeface="Times New Roman" panose="02020603050405020304" pitchFamily="18" charset="0"/>
                <a:ea typeface="Overpass Bold" pitchFamily="34" charset="-122"/>
                <a:cs typeface="Times New Roman" panose="02020603050405020304" pitchFamily="18" charset="0"/>
              </a:rPr>
              <a:t>Staffing Guide for Busy Hours</a:t>
            </a:r>
          </a:p>
        </p:txBody>
      </p:sp>
      <p:pic>
        <p:nvPicPr>
          <p:cNvPr id="14" name="Picture 2" descr="crown-casino-logo-1-1 - Ron Kingston - Australian singer ...">
            <a:extLst>
              <a:ext uri="{FF2B5EF4-FFF2-40B4-BE49-F238E27FC236}">
                <a16:creationId xmlns:a16="http://schemas.microsoft.com/office/drawing/2014/main" id="{2A99F3C3-83DA-66D8-8CC6-A19FE0AEA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038" y="-38678"/>
            <a:ext cx="1872362" cy="140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 4">
            <a:extLst>
              <a:ext uri="{FF2B5EF4-FFF2-40B4-BE49-F238E27FC236}">
                <a16:creationId xmlns:a16="http://schemas.microsoft.com/office/drawing/2014/main" id="{5FEA7CE4-A1D9-904B-E666-FF0D765E1AC7}"/>
              </a:ext>
            </a:extLst>
          </p:cNvPr>
          <p:cNvSpPr/>
          <p:nvPr/>
        </p:nvSpPr>
        <p:spPr>
          <a:xfrm>
            <a:off x="2925464" y="7661025"/>
            <a:ext cx="8587586" cy="4179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1200" i="1" dirty="0">
                <a:solidFill>
                  <a:srgbClr val="81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The graphs has been smoothed for readability. AvgOrdersPerDay is based on YTD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56858-DAC9-6388-0114-6FE890384E6A}"/>
              </a:ext>
            </a:extLst>
          </p:cNvPr>
          <p:cNvSpPr txBox="1"/>
          <p:nvPr/>
        </p:nvSpPr>
        <p:spPr>
          <a:xfrm>
            <a:off x="864037" y="5080085"/>
            <a:ext cx="2496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>
                <a:solidFill>
                  <a:srgbClr val="AD9962"/>
                </a:solidFill>
              </a:rPr>
              <a:t>Overall Busiest Restaurant (YTD)  - R13</a:t>
            </a:r>
            <a:endParaRPr lang="en-IN" sz="1000" i="1" dirty="0">
              <a:solidFill>
                <a:srgbClr val="AD996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8E3291-E891-9A59-DBA6-224E2FDDE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3" y="5331120"/>
            <a:ext cx="6112743" cy="20862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EED382-8C1B-7A33-A1F9-B0556B484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7290" y="5354467"/>
            <a:ext cx="5812068" cy="20629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342046-EBD3-69FC-E027-F49570CD754D}"/>
              </a:ext>
            </a:extLst>
          </p:cNvPr>
          <p:cNvSpPr txBox="1"/>
          <p:nvPr/>
        </p:nvSpPr>
        <p:spPr>
          <a:xfrm>
            <a:off x="8497290" y="5080086"/>
            <a:ext cx="4201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>
                <a:solidFill>
                  <a:srgbClr val="AD9962"/>
                </a:solidFill>
              </a:rPr>
              <a:t>Relatively Well-Paced Restaurant in Ramat Gan – R5</a:t>
            </a:r>
            <a:endParaRPr lang="en-IN" sz="1000" i="1" dirty="0">
              <a:solidFill>
                <a:srgbClr val="AD9962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AFAE8D-9FA0-1C92-E414-B38278131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8468" y="2385623"/>
            <a:ext cx="4022336" cy="2107345"/>
          </a:xfrm>
          <a:prstGeom prst="rect">
            <a:avLst/>
          </a:prstGeom>
        </p:spPr>
      </p:pic>
      <p:sp>
        <p:nvSpPr>
          <p:cNvPr id="18" name="Text 2">
            <a:extLst>
              <a:ext uri="{FF2B5EF4-FFF2-40B4-BE49-F238E27FC236}">
                <a16:creationId xmlns:a16="http://schemas.microsoft.com/office/drawing/2014/main" id="{BE970080-A7ED-F122-BC05-F2808145B628}"/>
              </a:ext>
            </a:extLst>
          </p:cNvPr>
          <p:cNvSpPr/>
          <p:nvPr/>
        </p:nvSpPr>
        <p:spPr>
          <a:xfrm>
            <a:off x="864037" y="2385623"/>
            <a:ext cx="7206314" cy="23404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Busiest hours on average – 12 – 1 PM, 7 – 10PM. Evenings tend to be busier than mornings</a:t>
            </a:r>
          </a:p>
          <a:p>
            <a:pPr marL="285750" indent="-285750" algn="l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Herzelia (24.3%) earns most while Ramat Gan (14.5%) earns least. Staffing can be done appropriately</a:t>
            </a:r>
          </a:p>
          <a:p>
            <a:pPr algn="l">
              <a:lnSpc>
                <a:spcPts val="2700"/>
              </a:lnSpc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700"/>
              </a:lnSpc>
            </a:pPr>
            <a:r>
              <a:rPr lang="en-US" sz="1600" i="1" dirty="0">
                <a:solidFill>
                  <a:srgbClr val="AD99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– Shift Allocations, Budgeting</a:t>
            </a:r>
            <a:endParaRPr lang="en-GB" sz="1600" i="1" dirty="0">
              <a:solidFill>
                <a:srgbClr val="AD99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303C17CD-DF34-581A-1402-186449A45BBD}"/>
              </a:ext>
            </a:extLst>
          </p:cNvPr>
          <p:cNvSpPr/>
          <p:nvPr/>
        </p:nvSpPr>
        <p:spPr>
          <a:xfrm>
            <a:off x="837724" y="1837883"/>
            <a:ext cx="13433080" cy="6028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000"/>
              </a:lnSpc>
            </a:pPr>
            <a:r>
              <a:rPr lang="en-GB" sz="20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Staffing is a major cost in hospitality, with luxurious service requiring more staff and higher expenses. Effective preparation is key.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3B3694-257B-F44E-653A-0E0F86E676DE}"/>
              </a:ext>
            </a:extLst>
          </p:cNvPr>
          <p:cNvSpPr/>
          <p:nvPr/>
        </p:nvSpPr>
        <p:spPr>
          <a:xfrm>
            <a:off x="12503649" y="7445553"/>
            <a:ext cx="2126751" cy="784046"/>
          </a:xfrm>
          <a:prstGeom prst="rect">
            <a:avLst/>
          </a:prstGeom>
          <a:solidFill>
            <a:srgbClr val="2522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05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79AF212-2042-3040-E80B-807FEF371FD0}"/>
              </a:ext>
            </a:extLst>
          </p:cNvPr>
          <p:cNvSpPr/>
          <p:nvPr/>
        </p:nvSpPr>
        <p:spPr>
          <a:xfrm>
            <a:off x="864037" y="739497"/>
            <a:ext cx="12902327" cy="7742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3200" b="1" kern="0" spc="-133" dirty="0">
                <a:solidFill>
                  <a:srgbClr val="FFFFFF"/>
                </a:solidFill>
                <a:latin typeface="Times New Roman" panose="02020603050405020304" pitchFamily="18" charset="0"/>
                <a:ea typeface="Overpass Bold" pitchFamily="34" charset="-122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A00ACBC1-2CD7-B5B6-EAA5-B529E628A800}"/>
              </a:ext>
            </a:extLst>
          </p:cNvPr>
          <p:cNvSpPr/>
          <p:nvPr/>
        </p:nvSpPr>
        <p:spPr>
          <a:xfrm>
            <a:off x="864037" y="2385623"/>
            <a:ext cx="7206314" cy="23404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Kaggle: 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Restaurant members and orders dataset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Gamma for PPT Template</a:t>
            </a:r>
          </a:p>
          <a:p>
            <a:pPr marL="285750" indent="-285750" algn="l">
              <a:lnSpc>
                <a:spcPts val="2700"/>
              </a:lnSpc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700"/>
              </a:lnSpc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B10ED8-1C85-CD29-C4D2-C32A20B759DC}"/>
              </a:ext>
            </a:extLst>
          </p:cNvPr>
          <p:cNvSpPr/>
          <p:nvPr/>
        </p:nvSpPr>
        <p:spPr>
          <a:xfrm>
            <a:off x="12503649" y="7320336"/>
            <a:ext cx="2126751" cy="909263"/>
          </a:xfrm>
          <a:prstGeom prst="rect">
            <a:avLst/>
          </a:prstGeom>
          <a:solidFill>
            <a:srgbClr val="2522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2" descr="crown-casino-logo-1-1 - Ron Kingston - Australian singer ...">
            <a:extLst>
              <a:ext uri="{FF2B5EF4-FFF2-40B4-BE49-F238E27FC236}">
                <a16:creationId xmlns:a16="http://schemas.microsoft.com/office/drawing/2014/main" id="{68921429-8320-E1CE-1927-7BEC36F0B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038" y="-38678"/>
            <a:ext cx="1872362" cy="140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49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560</Words>
  <Application>Microsoft Office PowerPoint</Application>
  <PresentationFormat>Custom</PresentationFormat>
  <Paragraphs>53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Swathi Subramanyan</cp:lastModifiedBy>
  <cp:revision>79</cp:revision>
  <dcterms:created xsi:type="dcterms:W3CDTF">2024-12-18T09:54:21Z</dcterms:created>
  <dcterms:modified xsi:type="dcterms:W3CDTF">2024-12-19T00:03:10Z</dcterms:modified>
</cp:coreProperties>
</file>