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76" r:id="rId4"/>
    <p:sldId id="261" r:id="rId5"/>
    <p:sldId id="262" r:id="rId6"/>
    <p:sldId id="259" r:id="rId7"/>
    <p:sldId id="278" r:id="rId8"/>
    <p:sldId id="277" r:id="rId9"/>
    <p:sldId id="281" r:id="rId10"/>
    <p:sldId id="282" r:id="rId11"/>
    <p:sldId id="269" r:id="rId12"/>
    <p:sldId id="270"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Cambria" panose="02040503050406030204" pitchFamily="18" charset="0"/>
      <p:regular r:id="rId21"/>
      <p:bold r:id="rId22"/>
      <p:italic r:id="rId23"/>
      <p:boldItalic r:id="rId24"/>
    </p:embeddedFont>
    <p:embeddedFont>
      <p:font typeface="Montserrat" pitchFamily="2" charset="77"/>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5C7E81B-4367-4996-A478-FF3F9920AA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6"/>
    <p:restoredTop sz="94625"/>
  </p:normalViewPr>
  <p:slideViewPr>
    <p:cSldViewPr snapToGrid="0">
      <p:cViewPr varScale="1">
        <p:scale>
          <a:sx n="112" d="100"/>
          <a:sy n="112" d="100"/>
        </p:scale>
        <p:origin x="200"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97ae4f13c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97ae4f13c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97ae4f13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97ae4f13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9f7b9755b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9f7b9755b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97ae4f13c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97ae4f13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FD44-98E6-9E0C-4697-33CDD625CD45}"/>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FB85B8EA-09BC-1988-D0FD-62D10AE3326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8B2F15C-B447-80E5-A1FA-E32ADBECC206}"/>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5" name="Footer Placeholder 4">
            <a:extLst>
              <a:ext uri="{FF2B5EF4-FFF2-40B4-BE49-F238E27FC236}">
                <a16:creationId xmlns:a16="http://schemas.microsoft.com/office/drawing/2014/main" id="{1318309C-7E64-98E9-8B4E-2BC959C11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E20E5-A57B-87D5-445C-59DD46DFD2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064405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808F-C013-BBC7-2E95-52D587E5705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2C5AA47-CAE3-E108-EC4D-5D94918A53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BCC320-E924-5312-56D0-D877E7E54C6C}"/>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5" name="Footer Placeholder 4">
            <a:extLst>
              <a:ext uri="{FF2B5EF4-FFF2-40B4-BE49-F238E27FC236}">
                <a16:creationId xmlns:a16="http://schemas.microsoft.com/office/drawing/2014/main" id="{163048CA-D1AC-0C55-1B4C-89946575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3480-DE2C-3A54-4F53-05B5C22335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903735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56A49F-BB0E-1638-909F-B076503D1B8C}"/>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1ED1546-F682-E4EC-095D-6645B2395EB1}"/>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8E411F-58AD-906F-E141-F3980AEC732A}"/>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5" name="Footer Placeholder 4">
            <a:extLst>
              <a:ext uri="{FF2B5EF4-FFF2-40B4-BE49-F238E27FC236}">
                <a16:creationId xmlns:a16="http://schemas.microsoft.com/office/drawing/2014/main" id="{05BC7E1C-1C43-52C5-C7D2-A0695EF40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39408-9376-D678-3ACC-07EACE4C3C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24278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Tree>
    <p:extLst>
      <p:ext uri="{BB962C8B-B14F-4D97-AF65-F5344CB8AC3E}">
        <p14:creationId xmlns:p14="http://schemas.microsoft.com/office/powerpoint/2010/main" val="615273986"/>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394727495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5882-23B7-6249-9DA7-36B6C6CDB2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DA3AE3-EAA5-F63F-B022-CB60DBF9EFB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816F6D-186D-A76B-7167-8475D885E3EA}"/>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5" name="Footer Placeholder 4">
            <a:extLst>
              <a:ext uri="{FF2B5EF4-FFF2-40B4-BE49-F238E27FC236}">
                <a16:creationId xmlns:a16="http://schemas.microsoft.com/office/drawing/2014/main" id="{A1BCE684-C628-3BA0-0351-71E643D36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C4DA8-B104-F3C6-E939-70A6373AEE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537222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60C1-8591-F7C8-8083-D3DA026A92AC}"/>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3904D43-633C-3BC3-B0FB-053F6DAC519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68D6D88-DF6B-A718-B2D6-FE7A7C978994}"/>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5" name="Footer Placeholder 4">
            <a:extLst>
              <a:ext uri="{FF2B5EF4-FFF2-40B4-BE49-F238E27FC236}">
                <a16:creationId xmlns:a16="http://schemas.microsoft.com/office/drawing/2014/main" id="{FAB876E3-A77B-3EA9-FFB0-445E87103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10AEA-6F48-321E-1378-BFCD4B4A39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517671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EDDD-5BE5-9294-3C12-84BAA0A287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1D345D-8525-41A4-5804-F4C9352DF330}"/>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DFBA152-C140-2CAA-1807-24844434B672}"/>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9D5F377-D7EA-2B54-B870-C4C172233F90}"/>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6" name="Footer Placeholder 5">
            <a:extLst>
              <a:ext uri="{FF2B5EF4-FFF2-40B4-BE49-F238E27FC236}">
                <a16:creationId xmlns:a16="http://schemas.microsoft.com/office/drawing/2014/main" id="{3DE0492B-AA85-8421-1E37-536638F5B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D3C84-247C-4404-DC64-D0AA450071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291272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1061-A363-2215-84ED-2DA2E151EAFA}"/>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39557C-6456-2C09-8780-C41CA6180BA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F735160C-9CC5-C4FB-7EE4-96ECD0AA2694}"/>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88C6BA-44F2-F65E-8026-0EFBE9EFF02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769139EB-BD90-8D77-B9C0-CF7A3EB8C939}"/>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8D181B-9F1E-A53A-8667-09F584FD02A2}"/>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8" name="Footer Placeholder 7">
            <a:extLst>
              <a:ext uri="{FF2B5EF4-FFF2-40B4-BE49-F238E27FC236}">
                <a16:creationId xmlns:a16="http://schemas.microsoft.com/office/drawing/2014/main" id="{CCFC2048-A998-215E-C055-28B585EFC5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69966-C334-F34A-1E0C-5DF5734A7F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10597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0807-F7DE-6305-5145-105A1E0579E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414DF40-3C76-1F56-3E92-4053FF361AEA}"/>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4" name="Footer Placeholder 3">
            <a:extLst>
              <a:ext uri="{FF2B5EF4-FFF2-40B4-BE49-F238E27FC236}">
                <a16:creationId xmlns:a16="http://schemas.microsoft.com/office/drawing/2014/main" id="{F611AAEA-3950-C393-24CB-9928037629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783D0B-9CF9-3AF8-6400-8BBC6D721F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14933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1C3CB-4C4B-C6AF-997B-98713A353DAE}"/>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3" name="Footer Placeholder 2">
            <a:extLst>
              <a:ext uri="{FF2B5EF4-FFF2-40B4-BE49-F238E27FC236}">
                <a16:creationId xmlns:a16="http://schemas.microsoft.com/office/drawing/2014/main" id="{0654A293-DBC1-2BA3-4ECD-F5698A3073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64784C-A4E9-4FA7-BA32-4839CDCBDA9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30015495"/>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E553-C675-F64D-6661-D9776F1CD80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8FE60E7-BA77-7A38-D735-DADE516593D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5793752-BB95-724F-5E6D-EF4CC3D0F96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D40AEE7C-F9E6-41BB-72F2-1CEEF6435E96}"/>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6" name="Footer Placeholder 5">
            <a:extLst>
              <a:ext uri="{FF2B5EF4-FFF2-40B4-BE49-F238E27FC236}">
                <a16:creationId xmlns:a16="http://schemas.microsoft.com/office/drawing/2014/main" id="{2E5CAE91-600D-054A-9246-8ED0F7484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E8F75-A6EE-98B9-33D9-98E4F86B6C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22554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0B45-2F8D-0B2F-14E1-10C27ADFF29A}"/>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39A0FC4-96F7-8EDD-49CA-FAED149859E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64D75D9-B128-38F9-5536-7478923D76E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03DC4E5-8336-623B-AD73-763D89BA92FD}"/>
              </a:ext>
            </a:extLst>
          </p:cNvPr>
          <p:cNvSpPr>
            <a:spLocks noGrp="1"/>
          </p:cNvSpPr>
          <p:nvPr>
            <p:ph type="dt" sz="half" idx="10"/>
          </p:nvPr>
        </p:nvSpPr>
        <p:spPr/>
        <p:txBody>
          <a:bodyPr/>
          <a:lstStyle/>
          <a:p>
            <a:fld id="{995EDC38-775B-E542-9870-CCF9F5DEA222}" type="datetimeFigureOut">
              <a:rPr lang="en-US" smtClean="0"/>
              <a:t>4/25/23</a:t>
            </a:fld>
            <a:endParaRPr lang="en-US"/>
          </a:p>
        </p:txBody>
      </p:sp>
      <p:sp>
        <p:nvSpPr>
          <p:cNvPr id="6" name="Footer Placeholder 5">
            <a:extLst>
              <a:ext uri="{FF2B5EF4-FFF2-40B4-BE49-F238E27FC236}">
                <a16:creationId xmlns:a16="http://schemas.microsoft.com/office/drawing/2014/main" id="{BB124A41-7BBE-36A1-AE15-5D512B77B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12053-C504-FC0D-5902-AEF20FB1CB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1846545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FB87E2-3B7A-A3DE-EFAC-D2542EE44B6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BFE6BA-FA49-6302-AC06-2833986C5CA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389193-E110-5091-F3AF-96913F89601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95EDC38-775B-E542-9870-CCF9F5DEA222}" type="datetimeFigureOut">
              <a:rPr lang="en-US" smtClean="0"/>
              <a:t>4/25/23</a:t>
            </a:fld>
            <a:endParaRPr lang="en-US"/>
          </a:p>
        </p:txBody>
      </p:sp>
      <p:sp>
        <p:nvSpPr>
          <p:cNvPr id="5" name="Footer Placeholder 4">
            <a:extLst>
              <a:ext uri="{FF2B5EF4-FFF2-40B4-BE49-F238E27FC236}">
                <a16:creationId xmlns:a16="http://schemas.microsoft.com/office/drawing/2014/main" id="{DFCA388D-847E-2F88-D352-9861133BCE5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CD3EB-E9B5-BACD-AACD-F1546959AB9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0905648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1"/>
          <p:cNvSpPr txBox="1">
            <a:spLocks noGrp="1"/>
          </p:cNvSpPr>
          <p:nvPr>
            <p:ph type="ctrTitle"/>
          </p:nvPr>
        </p:nvSpPr>
        <p:spPr>
          <a:xfrm>
            <a:off x="2479665" y="1998472"/>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3000" b="1" dirty="0">
                <a:effectLst/>
                <a:latin typeface="Times New Roman" panose="02020603050405020304" pitchFamily="18" charset="0"/>
                <a:ea typeface="Times New Roman" panose="02020603050405020304" pitchFamily="18" charset="0"/>
              </a:rPr>
              <a:t>CYBER BULLYING TWEET PREDICTION </a:t>
            </a:r>
            <a:endParaRPr lang="en-GB" sz="30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283C-78FA-CE75-D28E-7655678B206C}"/>
              </a:ext>
            </a:extLst>
          </p:cNvPr>
          <p:cNvSpPr>
            <a:spLocks noGrp="1"/>
          </p:cNvSpPr>
          <p:nvPr>
            <p:ph type="title"/>
          </p:nvPr>
        </p:nvSpPr>
        <p:spPr>
          <a:xfrm>
            <a:off x="137160" y="-189309"/>
            <a:ext cx="7886700" cy="994172"/>
          </a:xfrm>
        </p:spPr>
        <p:txBody>
          <a:bodyPr/>
          <a:lstStyle/>
          <a:p>
            <a:r>
              <a:rPr lang="en-US" dirty="0"/>
              <a:t>Results/ Simulations </a:t>
            </a:r>
          </a:p>
        </p:txBody>
      </p:sp>
      <p:sp>
        <p:nvSpPr>
          <p:cNvPr id="3" name="Content Placeholder 2">
            <a:extLst>
              <a:ext uri="{FF2B5EF4-FFF2-40B4-BE49-F238E27FC236}">
                <a16:creationId xmlns:a16="http://schemas.microsoft.com/office/drawing/2014/main" id="{FB797C9C-5FAE-F56A-ACFB-82E042CA2281}"/>
              </a:ext>
            </a:extLst>
          </p:cNvPr>
          <p:cNvSpPr>
            <a:spLocks noGrp="1"/>
          </p:cNvSpPr>
          <p:nvPr>
            <p:ph idx="1"/>
          </p:nvPr>
        </p:nvSpPr>
        <p:spPr>
          <a:xfrm>
            <a:off x="137160" y="660559"/>
            <a:ext cx="7886700" cy="4380548"/>
          </a:xfrm>
        </p:spPr>
        <p:txBody>
          <a:bodyPr>
            <a:normAutofit/>
          </a:bodyPr>
          <a:lstStyle/>
          <a:p>
            <a:r>
              <a:rPr lang="en-US" sz="1800" dirty="0"/>
              <a:t>C. Logistic regression Logistic regression is the basic classifier which can be used as baseline model to compare the performance of the models. In this project we have considered the Logistic regression model as the baseline model. This model is imported using scikit-learn library and evaluated using scikit-learn evaluation methods classification report and confusion matrix. The performance of the test samples evaluated using above methods and compared with the other classification models in the project to get the better view of working of the classification task. </a:t>
            </a:r>
          </a:p>
        </p:txBody>
      </p:sp>
      <p:sp>
        <p:nvSpPr>
          <p:cNvPr id="4" name="Slide Number Placeholder 3">
            <a:extLst>
              <a:ext uri="{FF2B5EF4-FFF2-40B4-BE49-F238E27FC236}">
                <a16:creationId xmlns:a16="http://schemas.microsoft.com/office/drawing/2014/main" id="{73838F98-7CE1-BBA8-B36D-9FA2413156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6" name="Picture 5">
            <a:extLst>
              <a:ext uri="{FF2B5EF4-FFF2-40B4-BE49-F238E27FC236}">
                <a16:creationId xmlns:a16="http://schemas.microsoft.com/office/drawing/2014/main" id="{C0BF08B8-9AD1-2038-15E5-01F928FDF7F4}"/>
              </a:ext>
            </a:extLst>
          </p:cNvPr>
          <p:cNvPicPr>
            <a:picLocks noChangeAspect="1"/>
          </p:cNvPicPr>
          <p:nvPr/>
        </p:nvPicPr>
        <p:blipFill>
          <a:blip r:embed="rId2"/>
          <a:stretch>
            <a:fillRect/>
          </a:stretch>
        </p:blipFill>
        <p:spPr>
          <a:xfrm>
            <a:off x="2960370" y="2678894"/>
            <a:ext cx="2628497" cy="209503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sx="1000" sy="1000" algn="ctr" rotWithShape="0">
              <a:srgbClr val="000000">
                <a:alpha val="0"/>
              </a:srgbClr>
            </a:outerShdw>
          </a:effectLst>
        </p:spPr>
      </p:pic>
    </p:spTree>
    <p:extLst>
      <p:ext uri="{BB962C8B-B14F-4D97-AF65-F5344CB8AC3E}">
        <p14:creationId xmlns:p14="http://schemas.microsoft.com/office/powerpoint/2010/main" val="224108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Results summary</a:t>
            </a:r>
          </a:p>
        </p:txBody>
      </p:sp>
      <p:sp>
        <p:nvSpPr>
          <p:cNvPr id="190" name="Google Shape;190;p2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11</a:t>
            </a:fld>
            <a:endParaRPr lang="en-GB"/>
          </a:p>
        </p:txBody>
      </p:sp>
      <p:sp>
        <p:nvSpPr>
          <p:cNvPr id="191" name="Google Shape;191;p24"/>
          <p:cNvSpPr txBox="1"/>
          <p:nvPr/>
        </p:nvSpPr>
        <p:spPr>
          <a:xfrm>
            <a:off x="799650" y="1694175"/>
            <a:ext cx="786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92" name="Google Shape;192;p24"/>
          <p:cNvSpPr txBox="1"/>
          <p:nvPr/>
        </p:nvSpPr>
        <p:spPr>
          <a:xfrm>
            <a:off x="799650" y="1325098"/>
            <a:ext cx="6735900" cy="2108239"/>
          </a:xfrm>
          <a:prstGeom prst="rect">
            <a:avLst/>
          </a:prstGeom>
          <a:noFill/>
          <a:ln>
            <a:noFill/>
          </a:ln>
        </p:spPr>
        <p:txBody>
          <a:bodyPr spcFirstLastPara="1" wrap="square" lIns="91425" tIns="91425" rIns="91425" bIns="91425" anchor="t" anchorCtr="0">
            <a:spAutoFit/>
          </a:bodyPr>
          <a:lstStyle/>
          <a:p>
            <a:pPr marR="14605" indent="2540" algn="just">
              <a:lnSpc>
                <a:spcPct val="110000"/>
              </a:lnSpc>
              <a:spcBef>
                <a:spcPts val="1785"/>
              </a:spcBef>
              <a:spcAft>
                <a:spcPts val="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model evaluations we use various metrics of accuracy to generalize the model performance. To understand the models in depth using classification reports we publish recall, F1 score and precision metrics. </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pPr marR="4445" indent="4445" algn="just">
              <a:lnSpc>
                <a:spcPct val="110000"/>
              </a:lnSpc>
              <a:spcBef>
                <a:spcPts val="1785"/>
              </a:spcBef>
              <a:spcAft>
                <a:spcPts val="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measure the separability of the model decision boundary of each model is visualized using scikit-learn library to understand the area under the curve we used ROC-AUC curves.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pPr marL="0" lvl="0" indent="0" algn="just" rtl="0">
              <a:spcBef>
                <a:spcPts val="0"/>
              </a:spcBef>
              <a:spcAft>
                <a:spcPts val="0"/>
              </a:spcAft>
              <a:buNone/>
            </a:pPr>
            <a:endParaRPr dirty="0">
              <a:latin typeface="Montserrat"/>
              <a:ea typeface="Montserrat"/>
              <a:cs typeface="Montserrat"/>
              <a:sym typeface="Montserrat"/>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951165" y="-4845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dirty="0"/>
              <a:t>References</a:t>
            </a:r>
          </a:p>
        </p:txBody>
      </p:sp>
      <p:sp>
        <p:nvSpPr>
          <p:cNvPr id="198" name="Google Shape;198;p25"/>
          <p:cNvSpPr txBox="1">
            <a:spLocks noGrp="1"/>
          </p:cNvSpPr>
          <p:nvPr>
            <p:ph type="body" idx="1"/>
          </p:nvPr>
        </p:nvSpPr>
        <p:spPr>
          <a:xfrm>
            <a:off x="38525" y="383516"/>
            <a:ext cx="7761600" cy="5080023"/>
          </a:xfrm>
          <a:prstGeom prst="rect">
            <a:avLst/>
          </a:prstGeom>
        </p:spPr>
        <p:txBody>
          <a:bodyPr spcFirstLastPara="1" wrap="square" lIns="91425" tIns="91425" rIns="91425" bIns="91425" anchor="t" anchorCtr="0">
            <a:noAutofit/>
          </a:bodyPr>
          <a:lstStyle/>
          <a:p>
            <a:pPr marL="171450" lvl="0" indent="-171450" algn="l" rtl="0">
              <a:spcBef>
                <a:spcPts val="600"/>
              </a:spcBef>
              <a:spcAft>
                <a:spcPts val="0"/>
              </a:spcAft>
              <a:buFont typeface="Arial" panose="020B0604020202020204" pitchFamily="34" charset="0"/>
              <a:buChar char="•"/>
            </a:pPr>
            <a:r>
              <a:rPr lang="en-IN" sz="1500" dirty="0"/>
              <a:t> </a:t>
            </a:r>
            <a:r>
              <a:rPr lang="en-IN" sz="1500" dirty="0" err="1"/>
              <a:t>Sakib</a:t>
            </a:r>
            <a:r>
              <a:rPr lang="en-IN" sz="1500" dirty="0"/>
              <a:t> Al Hasan, Md Gulzar Hussain, Joy </a:t>
            </a:r>
            <a:r>
              <a:rPr lang="en-IN" sz="1500" dirty="0" err="1"/>
              <a:t>Protim</a:t>
            </a:r>
            <a:r>
              <a:rPr lang="en-IN" sz="1500" dirty="0"/>
              <a:t>, Md </a:t>
            </a:r>
            <a:r>
              <a:rPr lang="en-IN" sz="1500" dirty="0" err="1"/>
              <a:t>Mostafizur</a:t>
            </a:r>
            <a:r>
              <a:rPr lang="en-IN" sz="1500" dirty="0"/>
              <a:t> Rahman, </a:t>
            </a:r>
            <a:r>
              <a:rPr lang="en-IN" sz="1500" dirty="0" err="1"/>
              <a:t>Nawshad</a:t>
            </a:r>
            <a:r>
              <a:rPr lang="en-IN" sz="1500" dirty="0"/>
              <a:t> Fahim, </a:t>
            </a:r>
            <a:r>
              <a:rPr lang="en-IN" sz="1500" dirty="0" err="1"/>
              <a:t>Mehrab</a:t>
            </a:r>
            <a:r>
              <a:rPr lang="en-IN" sz="1500" dirty="0"/>
              <a:t> Zaman Chowdhury, and Ahmed Iqbal </a:t>
            </a:r>
            <a:r>
              <a:rPr lang="en-IN" sz="1500" dirty="0" err="1"/>
              <a:t>Pritom</a:t>
            </a:r>
            <a:r>
              <a:rPr lang="en-IN" sz="1500" dirty="0"/>
              <a:t>. Classification of multi-</a:t>
            </a:r>
            <a:r>
              <a:rPr lang="en-IN" sz="1500" dirty="0" err="1"/>
              <a:t>labeled</a:t>
            </a:r>
            <a:r>
              <a:rPr lang="en-IN" sz="1500" dirty="0"/>
              <a:t> text articles with </a:t>
            </a:r>
            <a:r>
              <a:rPr lang="en-IN" sz="1500" dirty="0" err="1"/>
              <a:t>reuters</a:t>
            </a:r>
            <a:r>
              <a:rPr lang="en-IN" sz="1500" dirty="0"/>
              <a:t> dataset using </a:t>
            </a:r>
            <a:r>
              <a:rPr lang="en-IN" sz="1500" dirty="0" err="1"/>
              <a:t>svm</a:t>
            </a:r>
            <a:r>
              <a:rPr lang="en-IN" sz="1500" dirty="0"/>
              <a:t>. In 2022 International Conference on Science and Technology (ICOSTECH), pages 01–05. IEEE, 2022. </a:t>
            </a:r>
          </a:p>
          <a:p>
            <a:pPr marL="171450" lvl="0" indent="-171450" algn="l" rtl="0">
              <a:spcBef>
                <a:spcPts val="600"/>
              </a:spcBef>
              <a:spcAft>
                <a:spcPts val="0"/>
              </a:spcAft>
              <a:buFont typeface="Arial" panose="020B0604020202020204" pitchFamily="34" charset="0"/>
              <a:buChar char="•"/>
            </a:pPr>
            <a:r>
              <a:rPr lang="en-IN" sz="1500" dirty="0"/>
              <a:t> Shihong Chen, Qichao </a:t>
            </a:r>
            <a:r>
              <a:rPr lang="en-IN" sz="1500" dirty="0" err="1"/>
              <a:t>Kuang</a:t>
            </a:r>
            <a:r>
              <a:rPr lang="en-IN" sz="1500" dirty="0"/>
              <a:t>, </a:t>
            </a:r>
            <a:r>
              <a:rPr lang="en-IN" sz="1500" dirty="0" err="1"/>
              <a:t>Xiaohui</a:t>
            </a:r>
            <a:r>
              <a:rPr lang="en-IN" sz="1500" dirty="0"/>
              <a:t> Yu, </a:t>
            </a:r>
            <a:r>
              <a:rPr lang="en-IN" sz="1500" dirty="0" err="1"/>
              <a:t>Suifeng</a:t>
            </a:r>
            <a:r>
              <a:rPr lang="en-IN" sz="1500" dirty="0"/>
              <a:t> Li, and </a:t>
            </a:r>
            <a:r>
              <a:rPr lang="en-IN" sz="1500" dirty="0" err="1"/>
              <a:t>Ruoyao</a:t>
            </a:r>
            <a:r>
              <a:rPr lang="en-IN" sz="1500" dirty="0"/>
              <a:t> Ding. A multi-label classification algorithm for non-standard text. In 2022 International Conference on Asian Language Processing (IALP), pages 206–211. IEEE, 2022.</a:t>
            </a:r>
          </a:p>
          <a:p>
            <a:pPr marL="171450" lvl="0" indent="-171450" algn="l" rtl="0">
              <a:spcBef>
                <a:spcPts val="600"/>
              </a:spcBef>
              <a:spcAft>
                <a:spcPts val="0"/>
              </a:spcAft>
              <a:buFont typeface="Arial" panose="020B0604020202020204" pitchFamily="34" charset="0"/>
              <a:buChar char="•"/>
            </a:pPr>
            <a:r>
              <a:rPr lang="en-IN" sz="1500" dirty="0"/>
              <a:t>Xiaobo Chen and </a:t>
            </a:r>
            <a:r>
              <a:rPr lang="en-IN" sz="1500" dirty="0" err="1"/>
              <a:t>Huimin</a:t>
            </a:r>
            <a:r>
              <a:rPr lang="en-IN" sz="1500" dirty="0"/>
              <a:t> Zhang. Rail surface defects detection based on faster r-</a:t>
            </a:r>
            <a:r>
              <a:rPr lang="en-IN" sz="1500" dirty="0" err="1"/>
              <a:t>cnn</a:t>
            </a:r>
            <a:r>
              <a:rPr lang="en-IN" sz="1500" dirty="0"/>
              <a:t>. In 2020 International Conference on Artificial Intelligence and Electromechanical Automation (AIEA), pages 819–822. IEEE, 2020. </a:t>
            </a:r>
          </a:p>
          <a:p>
            <a:pPr marL="171450" lvl="0" indent="-171450" algn="l" rtl="0">
              <a:spcBef>
                <a:spcPts val="600"/>
              </a:spcBef>
              <a:spcAft>
                <a:spcPts val="0"/>
              </a:spcAft>
              <a:buFont typeface="Arial" panose="020B0604020202020204" pitchFamily="34" charset="0"/>
              <a:buChar char="•"/>
            </a:pPr>
            <a:r>
              <a:rPr lang="en-IN" sz="1500" dirty="0"/>
              <a:t> M </a:t>
            </a:r>
            <a:r>
              <a:rPr lang="en-IN" sz="1500" dirty="0" err="1"/>
              <a:t>Tamilselvi</a:t>
            </a:r>
            <a:r>
              <a:rPr lang="en-IN" sz="1500" dirty="0"/>
              <a:t>, G Ramkumar, G </a:t>
            </a:r>
            <a:r>
              <a:rPr lang="en-IN" sz="1500" dirty="0" err="1"/>
              <a:t>Anitha</a:t>
            </a:r>
            <a:r>
              <a:rPr lang="en-IN" sz="1500" dirty="0"/>
              <a:t>, P Nirmala, and S Ramesh. A novel text recognition scheme using classification assisted digital image processing strategy. In 2022 International Conference on Advances in Computing, Communication and Applied Informatics (ACCAI), pages 1–6. IEEE, 2022. </a:t>
            </a:r>
          </a:p>
          <a:p>
            <a:pPr marL="171450" lvl="0" indent="-171450" algn="l" rtl="0">
              <a:spcBef>
                <a:spcPts val="600"/>
              </a:spcBef>
              <a:spcAft>
                <a:spcPts val="0"/>
              </a:spcAft>
              <a:buFont typeface="Arial" panose="020B0604020202020204" pitchFamily="34" charset="0"/>
              <a:buChar char="•"/>
            </a:pPr>
            <a:r>
              <a:rPr lang="en-IN" sz="1500" dirty="0"/>
              <a:t> Gang </a:t>
            </a:r>
            <a:r>
              <a:rPr lang="en-IN" sz="1500" dirty="0" err="1"/>
              <a:t>Jin</a:t>
            </a:r>
            <a:r>
              <a:rPr lang="en-IN" sz="1500" dirty="0"/>
              <a:t>. Application optimization of </a:t>
            </a:r>
            <a:r>
              <a:rPr lang="en-IN" sz="1500" dirty="0" err="1"/>
              <a:t>nlp</a:t>
            </a:r>
            <a:r>
              <a:rPr lang="en-IN" sz="1500" dirty="0"/>
              <a:t> system under deep learning technology in text semantics and text classification. In 2022 International Conference on Education, Network and Information Technology (ICENIT), pages 279–283. IEEE, 2022. </a:t>
            </a:r>
          </a:p>
          <a:p>
            <a:pPr marL="171450" lvl="0" indent="-171450" algn="l" rtl="0">
              <a:spcBef>
                <a:spcPts val="600"/>
              </a:spcBef>
              <a:spcAft>
                <a:spcPts val="0"/>
              </a:spcAft>
              <a:buFont typeface="Arial" panose="020B0604020202020204" pitchFamily="34" charset="0"/>
              <a:buChar char="•"/>
            </a:pPr>
            <a:r>
              <a:rPr lang="en-IN" sz="1500" dirty="0"/>
              <a:t>[9] </a:t>
            </a:r>
            <a:r>
              <a:rPr lang="en-IN" sz="1500" dirty="0" err="1"/>
              <a:t>Yajing</a:t>
            </a:r>
            <a:r>
              <a:rPr lang="en-IN" sz="1500" dirty="0"/>
              <a:t> Ma, </a:t>
            </a:r>
            <a:r>
              <a:rPr lang="en-IN" sz="1500" dirty="0" err="1"/>
              <a:t>Yonghong</a:t>
            </a:r>
            <a:r>
              <a:rPr lang="en-IN" sz="1500" dirty="0"/>
              <a:t> Li, </a:t>
            </a:r>
            <a:r>
              <a:rPr lang="en-IN" sz="1500" dirty="0" err="1"/>
              <a:t>Xiaolong</a:t>
            </a:r>
            <a:r>
              <a:rPr lang="en-IN" sz="1500" dirty="0"/>
              <a:t> Wu, and Xiang Zhang. Chinese text classification review. In 2018 9th International Conference on Information Technology in Medicine and Education (ITME), pages 737– 739. IEEE, 2018. </a:t>
            </a:r>
          </a:p>
        </p:txBody>
      </p:sp>
      <p:sp>
        <p:nvSpPr>
          <p:cNvPr id="199" name="Google Shape;199;p2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12</a:t>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graphicFrame>
        <p:nvGraphicFramePr>
          <p:cNvPr id="68" name="Google Shape;68;p12"/>
          <p:cNvGraphicFramePr/>
          <p:nvPr>
            <p:extLst>
              <p:ext uri="{D42A27DB-BD31-4B8C-83A1-F6EECF244321}">
                <p14:modId xmlns:p14="http://schemas.microsoft.com/office/powerpoint/2010/main" val="1679169412"/>
              </p:ext>
            </p:extLst>
          </p:nvPr>
        </p:nvGraphicFramePr>
        <p:xfrm>
          <a:off x="662626" y="1077708"/>
          <a:ext cx="5060350" cy="3668155"/>
        </p:xfrm>
        <a:graphic>
          <a:graphicData uri="http://schemas.openxmlformats.org/drawingml/2006/table">
            <a:tbl>
              <a:tblPr>
                <a:noFill/>
                <a:tableStyleId>{55C7E81B-4367-4996-A478-FF3F9920AA27}</a:tableStyleId>
              </a:tblPr>
              <a:tblGrid>
                <a:gridCol w="3192750">
                  <a:extLst>
                    <a:ext uri="{9D8B030D-6E8A-4147-A177-3AD203B41FA5}">
                      <a16:colId xmlns:a16="http://schemas.microsoft.com/office/drawing/2014/main" val="20000"/>
                    </a:ext>
                  </a:extLst>
                </a:gridCol>
                <a:gridCol w="1867600">
                  <a:extLst>
                    <a:ext uri="{9D8B030D-6E8A-4147-A177-3AD203B41FA5}">
                      <a16:colId xmlns:a16="http://schemas.microsoft.com/office/drawing/2014/main" val="20001"/>
                    </a:ext>
                  </a:extLst>
                </a:gridCol>
              </a:tblGrid>
              <a:tr h="520000">
                <a:tc>
                  <a:txBody>
                    <a:bodyPr/>
                    <a:lstStyle/>
                    <a:p>
                      <a:pPr marL="0" lvl="0" indent="0" algn="l" rtl="0">
                        <a:spcBef>
                          <a:spcPts val="0"/>
                        </a:spcBef>
                        <a:spcAft>
                          <a:spcPts val="0"/>
                        </a:spcAft>
                        <a:buNone/>
                      </a:pPr>
                      <a:endParaRPr sz="1100" dirty="0">
                        <a:solidFill>
                          <a:schemeClr val="tx1"/>
                        </a:solidFill>
                        <a:latin typeface="Montserrat"/>
                        <a:ea typeface="Montserrat"/>
                        <a:cs typeface="Montserrat"/>
                        <a:sym typeface="Montserrat"/>
                      </a:endParaRP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4300" cap="flat" cmpd="sng">
                      <a:solidFill>
                        <a:schemeClr val="accent2"/>
                      </a:solidFill>
                      <a:prstDash val="solid"/>
                      <a:round/>
                      <a:headEnd type="none" w="sm" len="sm"/>
                      <a:tailEnd type="none" w="sm" len="sm"/>
                    </a:lnT>
                    <a:lnB w="9525" cap="flat" cmpd="sng">
                      <a:solidFill>
                        <a:schemeClr val="accent4"/>
                      </a:solidFill>
                      <a:prstDash val="solid"/>
                      <a:round/>
                      <a:headEnd type="none" w="sm" len="sm"/>
                      <a:tailEnd type="none" w="sm" len="sm"/>
                    </a:lnB>
                    <a:blipFill>
                      <a:blip r:embed="rId3"/>
                      <a:tile tx="0" ty="0" sx="100000" sy="100000" flip="none" algn="tl"/>
                    </a:blipFill>
                  </a:tcPr>
                </a:tc>
                <a:tc>
                  <a:txBody>
                    <a:bodyPr/>
                    <a:lstStyle/>
                    <a:p>
                      <a:pPr marL="0" lvl="0" indent="0" algn="l" rtl="0">
                        <a:spcBef>
                          <a:spcPts val="0"/>
                        </a:spcBef>
                        <a:spcAft>
                          <a:spcPts val="0"/>
                        </a:spcAft>
                        <a:buNone/>
                      </a:pPr>
                      <a:endParaRPr>
                        <a:solidFill>
                          <a:schemeClr val="tx1"/>
                        </a:solidFill>
                      </a:endParaR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114300" cap="flat" cmpd="sng">
                      <a:solidFill>
                        <a:schemeClr val="accent2"/>
                      </a:solidFill>
                      <a:prstDash val="solid"/>
                      <a:round/>
                      <a:headEnd type="none" w="sm" len="sm"/>
                      <a:tailEnd type="none" w="sm" len="sm"/>
                    </a:lnT>
                    <a:lnB w="9525" cap="flat" cmpd="sng">
                      <a:solidFill>
                        <a:schemeClr val="accent4"/>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0"/>
                  </a:ext>
                </a:extLst>
              </a:tr>
              <a:tr h="572625">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GB" sz="1400" b="0" i="0" u="none" strike="noStrike" cap="none" dirty="0">
                          <a:solidFill>
                            <a:schemeClr val="tx1"/>
                          </a:solidFill>
                          <a:effectLst/>
                          <a:latin typeface="Montserrat"/>
                          <a:ea typeface="Arial" panose="020B0604020202020204"/>
                          <a:cs typeface="Arial" panose="020B0604020202020204"/>
                          <a:sym typeface="Montserrat"/>
                        </a:rPr>
                        <a:t>    </a:t>
                      </a:r>
                      <a:r>
                        <a:rPr lang="en-IN" sz="1400" b="0" i="0" u="none" strike="noStrike" cap="none" dirty="0">
                          <a:solidFill>
                            <a:schemeClr val="tx1"/>
                          </a:solidFill>
                          <a:effectLst/>
                          <a:latin typeface="Arial" panose="020B0604020202020204"/>
                          <a:ea typeface="Arial" panose="020B0604020202020204"/>
                          <a:cs typeface="Arial" panose="020B0604020202020204"/>
                          <a:sym typeface="Arial" panose="020B0604020202020204"/>
                        </a:rPr>
                        <a:t>Adithya </a:t>
                      </a:r>
                      <a:r>
                        <a:rPr lang="en-IN" sz="1400" b="0" i="0" u="none" strike="noStrike" cap="none" dirty="0" err="1">
                          <a:solidFill>
                            <a:schemeClr val="tx1"/>
                          </a:solidFill>
                          <a:effectLst/>
                          <a:latin typeface="Arial" panose="020B0604020202020204"/>
                          <a:ea typeface="Arial" panose="020B0604020202020204"/>
                          <a:cs typeface="Arial" panose="020B0604020202020204"/>
                          <a:sym typeface="Arial" panose="020B0604020202020204"/>
                        </a:rPr>
                        <a:t>Venkatapuram</a:t>
                      </a:r>
                      <a:r>
                        <a:rPr lang="en-IN" sz="1400" b="0" i="0" u="none" strike="noStrike" cap="none" dirty="0">
                          <a:solidFill>
                            <a:schemeClr val="tx1"/>
                          </a:solidFill>
                          <a:effectLst/>
                          <a:latin typeface="Arial" panose="020B0604020202020204"/>
                          <a:ea typeface="Arial" panose="020B0604020202020204"/>
                          <a:cs typeface="Arial" panose="020B0604020202020204"/>
                          <a:sym typeface="Arial" panose="020B0604020202020204"/>
                        </a:rPr>
                        <a:t> (700742057)</a:t>
                      </a: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blipFill>
                      <a:blip r:embed="rId3"/>
                      <a:tile tx="0" ty="0" sx="100000" sy="100000" flip="none" algn="tl"/>
                    </a:blipFill>
                  </a:tcPr>
                </a:tc>
                <a:tc>
                  <a:txBody>
                    <a:bodyPr/>
                    <a:lstStyle/>
                    <a:p>
                      <a:pPr marL="0" lvl="0" indent="0" algn="ctr" rtl="0">
                        <a:spcBef>
                          <a:spcPts val="0"/>
                        </a:spcBef>
                        <a:spcAft>
                          <a:spcPts val="0"/>
                        </a:spcAft>
                        <a:buNone/>
                      </a:pPr>
                      <a:endParaRPr sz="1400" b="1" dirty="0">
                        <a:solidFill>
                          <a:schemeClr val="tx1"/>
                        </a:solidFill>
                        <a:latin typeface="Montserrat"/>
                        <a:ea typeface="Montserrat"/>
                        <a:cs typeface="Montserrat"/>
                        <a:sym typeface="Montserrat"/>
                      </a:endParaR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1"/>
                  </a:ext>
                </a:extLst>
              </a:tr>
              <a:tr h="57262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Arial"/>
                          <a:ea typeface="Arial"/>
                          <a:cs typeface="Arial"/>
                        </a:rPr>
                        <a:t>     Mohamad Suhail </a:t>
                      </a:r>
                      <a:r>
                        <a:rPr lang="en-IN" sz="1400" kern="1200" dirty="0" err="1">
                          <a:solidFill>
                            <a:schemeClr val="tx1"/>
                          </a:solidFill>
                          <a:effectLst/>
                          <a:latin typeface="Arial"/>
                          <a:ea typeface="Arial"/>
                          <a:cs typeface="Arial"/>
                        </a:rPr>
                        <a:t>Polur</a:t>
                      </a:r>
                      <a:r>
                        <a:rPr lang="en-IN" sz="1400" kern="1200" dirty="0">
                          <a:solidFill>
                            <a:schemeClr val="tx1"/>
                          </a:solidFill>
                          <a:effectLst/>
                          <a:latin typeface="Arial"/>
                          <a:ea typeface="Arial"/>
                          <a:cs typeface="Arial"/>
                        </a:rPr>
                        <a:t> (700745813)</a:t>
                      </a:r>
                    </a:p>
                    <a:p>
                      <a:pPr marL="0" lvl="0" indent="0" algn="r" rtl="0">
                        <a:spcBef>
                          <a:spcPts val="0"/>
                        </a:spcBef>
                        <a:spcAft>
                          <a:spcPts val="0"/>
                        </a:spcAft>
                        <a:buNone/>
                      </a:pPr>
                      <a:endParaRPr sz="1400" dirty="0">
                        <a:solidFill>
                          <a:schemeClr val="tx1"/>
                        </a:solidFill>
                        <a:latin typeface="Montserrat"/>
                        <a:ea typeface="Montserrat"/>
                        <a:cs typeface="Montserrat"/>
                        <a:sym typeface="Montserrat"/>
                      </a:endParaRPr>
                    </a:p>
                    <a:p>
                      <a:pPr marL="0" lvl="0" indent="0" algn="r" rtl="0">
                        <a:spcBef>
                          <a:spcPts val="0"/>
                        </a:spcBef>
                        <a:spcAft>
                          <a:spcPts val="0"/>
                        </a:spcAft>
                        <a:buNone/>
                      </a:pPr>
                      <a:endParaRPr sz="1100" dirty="0">
                        <a:solidFill>
                          <a:schemeClr val="tx1"/>
                        </a:solidFill>
                        <a:latin typeface="Montserrat"/>
                        <a:ea typeface="Montserrat"/>
                        <a:cs typeface="Montserrat"/>
                        <a:sym typeface="Montserrat"/>
                      </a:endParaRP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blipFill>
                      <a:blip r:embed="rId3"/>
                      <a:tile tx="0" ty="0" sx="100000" sy="100000" flip="none" algn="tl"/>
                    </a:blipFill>
                  </a:tcPr>
                </a:tc>
                <a:tc>
                  <a:txBody>
                    <a:bodyPr/>
                    <a:lstStyle/>
                    <a:p>
                      <a:pPr marL="0" lvl="0" indent="0" algn="ctr" rtl="0">
                        <a:spcBef>
                          <a:spcPts val="0"/>
                        </a:spcBef>
                        <a:spcAft>
                          <a:spcPts val="0"/>
                        </a:spcAft>
                        <a:buNone/>
                      </a:pPr>
                      <a:endParaRPr sz="1400" b="1" dirty="0">
                        <a:solidFill>
                          <a:schemeClr val="tx1"/>
                        </a:solidFill>
                        <a:latin typeface="Montserrat"/>
                        <a:ea typeface="Montserrat"/>
                        <a:cs typeface="Montserrat"/>
                        <a:sym typeface="Montserrat"/>
                      </a:endParaR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2"/>
                  </a:ext>
                </a:extLst>
              </a:tr>
              <a:tr h="57262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Arial"/>
                          <a:ea typeface="Arial"/>
                          <a:cs typeface="Arial"/>
                        </a:rPr>
                        <a:t>         Maher </a:t>
                      </a:r>
                      <a:r>
                        <a:rPr lang="en-IN" sz="1400" kern="1200" dirty="0" err="1">
                          <a:solidFill>
                            <a:schemeClr val="tx1"/>
                          </a:solidFill>
                          <a:effectLst/>
                          <a:latin typeface="Arial"/>
                          <a:ea typeface="Arial"/>
                          <a:cs typeface="Arial"/>
                        </a:rPr>
                        <a:t>Sarosh</a:t>
                      </a:r>
                      <a:r>
                        <a:rPr lang="en-IN" sz="1400" kern="1200" dirty="0">
                          <a:solidFill>
                            <a:schemeClr val="tx1"/>
                          </a:solidFill>
                          <a:effectLst/>
                          <a:latin typeface="Arial"/>
                          <a:ea typeface="Arial"/>
                          <a:cs typeface="Arial"/>
                        </a:rPr>
                        <a:t> Abdul (700736941)</a:t>
                      </a:r>
                    </a:p>
                    <a:p>
                      <a:pPr marL="0" lvl="0" indent="0" algn="r" rtl="0">
                        <a:spcBef>
                          <a:spcPts val="0"/>
                        </a:spcBef>
                        <a:spcAft>
                          <a:spcPts val="0"/>
                        </a:spcAft>
                        <a:buNone/>
                      </a:pPr>
                      <a:endParaRPr sz="1100" dirty="0">
                        <a:solidFill>
                          <a:schemeClr val="tx1"/>
                        </a:solidFill>
                        <a:latin typeface="Montserrat"/>
                        <a:ea typeface="Montserrat"/>
                        <a:cs typeface="Montserrat"/>
                        <a:sym typeface="Montserrat"/>
                      </a:endParaRPr>
                    </a:p>
                    <a:p>
                      <a:pPr marL="0" lvl="0" indent="0" algn="r" rtl="0">
                        <a:spcBef>
                          <a:spcPts val="0"/>
                        </a:spcBef>
                        <a:spcAft>
                          <a:spcPts val="0"/>
                        </a:spcAft>
                        <a:buNone/>
                      </a:pPr>
                      <a:endParaRPr sz="1100" dirty="0">
                        <a:solidFill>
                          <a:schemeClr val="tx1"/>
                        </a:solidFill>
                        <a:latin typeface="Montserrat"/>
                        <a:ea typeface="Montserrat"/>
                        <a:cs typeface="Montserrat"/>
                        <a:sym typeface="Montserrat"/>
                      </a:endParaRP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blipFill>
                      <a:blip r:embed="rId3"/>
                      <a:tile tx="0" ty="0" sx="100000" sy="100000" flip="none" algn="tl"/>
                    </a:blipFill>
                  </a:tcPr>
                </a:tc>
                <a:tc>
                  <a:txBody>
                    <a:bodyPr/>
                    <a:lstStyle/>
                    <a:p>
                      <a:pPr marL="0" lvl="0" indent="0" algn="ctr" rtl="0">
                        <a:spcBef>
                          <a:spcPts val="0"/>
                        </a:spcBef>
                        <a:spcAft>
                          <a:spcPts val="0"/>
                        </a:spcAft>
                        <a:buNone/>
                      </a:pPr>
                      <a:endParaRPr sz="1400" b="1">
                        <a:solidFill>
                          <a:schemeClr val="tx1"/>
                        </a:solidFill>
                        <a:latin typeface="Montserrat"/>
                        <a:ea typeface="Montserrat"/>
                        <a:cs typeface="Montserrat"/>
                        <a:sym typeface="Montserrat"/>
                      </a:endParaR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3"/>
                  </a:ext>
                </a:extLst>
              </a:tr>
              <a:tr h="57262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Arial"/>
                          <a:ea typeface="Arial"/>
                          <a:cs typeface="Arial"/>
                        </a:rPr>
                        <a:t>      Swathi </a:t>
                      </a:r>
                      <a:r>
                        <a:rPr lang="en-IN" sz="1400" kern="1200" dirty="0" err="1">
                          <a:solidFill>
                            <a:schemeClr val="tx1"/>
                          </a:solidFill>
                          <a:effectLst/>
                          <a:latin typeface="Arial"/>
                          <a:ea typeface="Arial"/>
                          <a:cs typeface="Arial"/>
                        </a:rPr>
                        <a:t>Jonnalagadda</a:t>
                      </a:r>
                      <a:endParaRPr lang="en-IN" sz="1400" kern="1200" dirty="0">
                        <a:solidFill>
                          <a:schemeClr val="tx1"/>
                        </a:solidFill>
                        <a:effectLst/>
                        <a:latin typeface="Arial"/>
                        <a:ea typeface="Arial"/>
                        <a:cs typeface="Arial"/>
                      </a:endParaRPr>
                    </a:p>
                    <a:p>
                      <a:pPr marL="0" marR="0" lvl="0" indent="0" algn="r" defTabSz="6858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Arial"/>
                          <a:ea typeface="Arial"/>
                          <a:cs typeface="Arial"/>
                        </a:rPr>
                        <a:t>(700744259)</a:t>
                      </a:r>
                    </a:p>
                    <a:p>
                      <a:pPr marL="0" lvl="0" indent="0" algn="r" rtl="0">
                        <a:spcBef>
                          <a:spcPts val="0"/>
                        </a:spcBef>
                        <a:spcAft>
                          <a:spcPts val="0"/>
                        </a:spcAft>
                        <a:buNone/>
                      </a:pPr>
                      <a:endParaRPr sz="1100" dirty="0">
                        <a:solidFill>
                          <a:schemeClr val="tx1"/>
                        </a:solidFill>
                        <a:latin typeface="Montserrat"/>
                        <a:ea typeface="Montserrat"/>
                        <a:cs typeface="Montserrat"/>
                        <a:sym typeface="Montserrat"/>
                      </a:endParaRP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4"/>
                      </a:solidFill>
                      <a:prstDash val="solid"/>
                      <a:round/>
                      <a:headEnd type="none" w="sm" len="sm"/>
                      <a:tailEnd type="none" w="sm" len="sm"/>
                    </a:lnT>
                    <a:lnB w="114300" cap="flat" cmpd="sng">
                      <a:solidFill>
                        <a:schemeClr val="accent2"/>
                      </a:solidFill>
                      <a:prstDash val="solid"/>
                      <a:round/>
                      <a:headEnd type="none" w="sm" len="sm"/>
                      <a:tailEnd type="none" w="sm" len="sm"/>
                    </a:lnB>
                    <a:blipFill>
                      <a:blip r:embed="rId3"/>
                      <a:tile tx="0" ty="0" sx="100000" sy="100000" flip="none" algn="tl"/>
                    </a:blipFill>
                  </a:tcPr>
                </a:tc>
                <a:tc>
                  <a:txBody>
                    <a:bodyPr/>
                    <a:lstStyle/>
                    <a:p>
                      <a:pPr marL="0" lvl="0" indent="0" algn="ctr" rtl="0">
                        <a:spcBef>
                          <a:spcPts val="0"/>
                        </a:spcBef>
                        <a:spcAft>
                          <a:spcPts val="0"/>
                        </a:spcAft>
                        <a:buNone/>
                      </a:pPr>
                      <a:endParaRPr sz="1400" b="1" dirty="0">
                        <a:solidFill>
                          <a:schemeClr val="tx1"/>
                        </a:solidFill>
                        <a:latin typeface="Montserrat"/>
                        <a:ea typeface="Montserrat"/>
                        <a:cs typeface="Montserrat"/>
                        <a:sym typeface="Montserrat"/>
                      </a:endParaR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114300" cap="flat" cmpd="sng">
                      <a:solidFill>
                        <a:schemeClr val="accent2"/>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4"/>
                  </a:ext>
                </a:extLst>
              </a:tr>
            </a:tbl>
          </a:graphicData>
        </a:graphic>
      </p:graphicFrame>
      <p:sp>
        <p:nvSpPr>
          <p:cNvPr id="69" name="Google Shape;69;p1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2</a:t>
            </a:fld>
            <a:endParaRPr lang="en-GB"/>
          </a:p>
        </p:txBody>
      </p:sp>
      <p:sp>
        <p:nvSpPr>
          <p:cNvPr id="4" name="TextBox 3">
            <a:extLst>
              <a:ext uri="{FF2B5EF4-FFF2-40B4-BE49-F238E27FC236}">
                <a16:creationId xmlns:a16="http://schemas.microsoft.com/office/drawing/2014/main" id="{44ABE636-A773-E7FF-249C-0A4A3FB9BBBF}"/>
              </a:ext>
            </a:extLst>
          </p:cNvPr>
          <p:cNvSpPr txBox="1"/>
          <p:nvPr/>
        </p:nvSpPr>
        <p:spPr>
          <a:xfrm>
            <a:off x="733647" y="397637"/>
            <a:ext cx="1685077" cy="307777"/>
          </a:xfrm>
          <a:prstGeom prst="rect">
            <a:avLst/>
          </a:prstGeom>
          <a:noFill/>
        </p:spPr>
        <p:txBody>
          <a:bodyPr wrap="none" rtlCol="0">
            <a:spAutoFit/>
          </a:bodyPr>
          <a:lstStyle/>
          <a:p>
            <a:r>
              <a:rPr lang="en-US" dirty="0"/>
              <a:t>Team Information :</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D556-0F51-CCEC-D5B0-0C8794B48663}"/>
              </a:ext>
            </a:extLst>
          </p:cNvPr>
          <p:cNvSpPr>
            <a:spLocks noGrp="1"/>
          </p:cNvSpPr>
          <p:nvPr>
            <p:ph type="title"/>
          </p:nvPr>
        </p:nvSpPr>
        <p:spPr>
          <a:xfrm>
            <a:off x="92586" y="-156056"/>
            <a:ext cx="7644932" cy="686394"/>
          </a:xfrm>
        </p:spPr>
        <p:txBody>
          <a:bodyPr/>
          <a:lstStyle/>
          <a:p>
            <a:r>
              <a:rPr lang="en-US" sz="2400" dirty="0">
                <a:latin typeface="American Typewriter" panose="02090604020004020304" pitchFamily="18" charset="77"/>
                <a:ea typeface="Apple Symbols" panose="02000000000000000000" pitchFamily="2" charset="-79"/>
                <a:cs typeface="Apple Symbols" panose="02000000000000000000" pitchFamily="2" charset="-79"/>
              </a:rPr>
              <a:t>Roles</a:t>
            </a:r>
            <a:r>
              <a:rPr lang="en-US" sz="2800" dirty="0">
                <a:latin typeface="American Typewriter" panose="02090604020004020304" pitchFamily="18" charset="77"/>
                <a:ea typeface="Apple Symbols" panose="02000000000000000000" pitchFamily="2" charset="-79"/>
                <a:cs typeface="Apple Symbols" panose="02000000000000000000" pitchFamily="2" charset="-79"/>
              </a:rPr>
              <a:t> and Responsibilities </a:t>
            </a:r>
          </a:p>
        </p:txBody>
      </p:sp>
      <p:sp>
        <p:nvSpPr>
          <p:cNvPr id="3" name="Text Placeholder 2">
            <a:extLst>
              <a:ext uri="{FF2B5EF4-FFF2-40B4-BE49-F238E27FC236}">
                <a16:creationId xmlns:a16="http://schemas.microsoft.com/office/drawing/2014/main" id="{570E89CA-EB5F-05DB-E1C4-044BBB4A0437}"/>
              </a:ext>
            </a:extLst>
          </p:cNvPr>
          <p:cNvSpPr>
            <a:spLocks noGrp="1"/>
          </p:cNvSpPr>
          <p:nvPr>
            <p:ph type="body" idx="1"/>
          </p:nvPr>
        </p:nvSpPr>
        <p:spPr>
          <a:xfrm>
            <a:off x="694568" y="404608"/>
            <a:ext cx="8114153" cy="4898911"/>
          </a:xfrm>
        </p:spPr>
        <p:txBody>
          <a:bodyPr/>
          <a:lstStyle/>
          <a:p>
            <a:pPr marL="76200" indent="0">
              <a:buNone/>
            </a:pPr>
            <a:endParaRPr lang="en-IN" sz="1400" kern="1200" dirty="0">
              <a:solidFill>
                <a:srgbClr val="000000"/>
              </a:solidFill>
              <a:effectLst/>
              <a:latin typeface="Arial"/>
              <a:ea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a:p>
            <a:pPr marL="76200" indent="0">
              <a:buNone/>
            </a:pPr>
            <a:endParaRPr lang="en-US" sz="1000" u="sng" dirty="0">
              <a:solidFill>
                <a:srgbClr val="000000"/>
              </a:solidFill>
              <a:latin typeface="Arial"/>
              <a:cs typeface="Arial"/>
            </a:endParaRPr>
          </a:p>
        </p:txBody>
      </p:sp>
      <p:sp>
        <p:nvSpPr>
          <p:cNvPr id="4" name="Slide Number Placeholder 3">
            <a:extLst>
              <a:ext uri="{FF2B5EF4-FFF2-40B4-BE49-F238E27FC236}">
                <a16:creationId xmlns:a16="http://schemas.microsoft.com/office/drawing/2014/main" id="{D074CD37-DF52-9BA9-FAEB-128C947B4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graphicFrame>
        <p:nvGraphicFramePr>
          <p:cNvPr id="5" name="Table 5">
            <a:extLst>
              <a:ext uri="{FF2B5EF4-FFF2-40B4-BE49-F238E27FC236}">
                <a16:creationId xmlns:a16="http://schemas.microsoft.com/office/drawing/2014/main" id="{ECCDE750-A032-C7F9-C530-B1025A0872C5}"/>
              </a:ext>
            </a:extLst>
          </p:cNvPr>
          <p:cNvGraphicFramePr>
            <a:graphicFrameLocks noGrp="1"/>
          </p:cNvGraphicFramePr>
          <p:nvPr>
            <p:extLst>
              <p:ext uri="{D42A27DB-BD31-4B8C-83A1-F6EECF244321}">
                <p14:modId xmlns:p14="http://schemas.microsoft.com/office/powerpoint/2010/main" val="836605140"/>
              </p:ext>
            </p:extLst>
          </p:nvPr>
        </p:nvGraphicFramePr>
        <p:xfrm>
          <a:off x="335279" y="557756"/>
          <a:ext cx="8221496" cy="4309495"/>
        </p:xfrm>
        <a:graphic>
          <a:graphicData uri="http://schemas.openxmlformats.org/drawingml/2006/table">
            <a:tbl>
              <a:tblPr firstRow="1" bandRow="1">
                <a:tableStyleId>{5C22544A-7EE6-4342-B048-85BDC9FD1C3A}</a:tableStyleId>
              </a:tblPr>
              <a:tblGrid>
                <a:gridCol w="2740499">
                  <a:extLst>
                    <a:ext uri="{9D8B030D-6E8A-4147-A177-3AD203B41FA5}">
                      <a16:colId xmlns:a16="http://schemas.microsoft.com/office/drawing/2014/main" val="941262738"/>
                    </a:ext>
                  </a:extLst>
                </a:gridCol>
                <a:gridCol w="1616895">
                  <a:extLst>
                    <a:ext uri="{9D8B030D-6E8A-4147-A177-3AD203B41FA5}">
                      <a16:colId xmlns:a16="http://schemas.microsoft.com/office/drawing/2014/main" val="1342566010"/>
                    </a:ext>
                  </a:extLst>
                </a:gridCol>
                <a:gridCol w="3864102">
                  <a:extLst>
                    <a:ext uri="{9D8B030D-6E8A-4147-A177-3AD203B41FA5}">
                      <a16:colId xmlns:a16="http://schemas.microsoft.com/office/drawing/2014/main" val="2755040534"/>
                    </a:ext>
                  </a:extLst>
                </a:gridCol>
              </a:tblGrid>
              <a:tr h="654697">
                <a:tc>
                  <a:txBody>
                    <a:bodyPr/>
                    <a:lstStyle/>
                    <a:p>
                      <a:pPr algn="ctr"/>
                      <a:r>
                        <a:rPr lang="en-US" sz="1600" dirty="0">
                          <a:solidFill>
                            <a:schemeClr val="tx1"/>
                          </a:solidFill>
                        </a:rPr>
                        <a:t>Action work </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600" dirty="0">
                          <a:solidFill>
                            <a:schemeClr val="tx1"/>
                          </a:solidFill>
                        </a:rPr>
                        <a:t>Team Member </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1600" dirty="0">
                          <a:solidFill>
                            <a:schemeClr val="tx1"/>
                          </a:solidFill>
                        </a:rPr>
                        <a:t>Description</a:t>
                      </a:r>
                      <a:r>
                        <a:rPr lang="en-US" dirty="0">
                          <a:solidFill>
                            <a:schemeClr val="tx1"/>
                          </a:solidFill>
                        </a:rPr>
                        <a:t> </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597378052"/>
                  </a:ext>
                </a:extLst>
              </a:tr>
              <a:tr h="982046">
                <a:tc>
                  <a:txBody>
                    <a:bodyPr/>
                    <a:lstStyle/>
                    <a:p>
                      <a:pPr algn="ctr"/>
                      <a:r>
                        <a:rPr lang="en-US" dirty="0"/>
                        <a:t>Requirement Analysis and papers for project </a:t>
                      </a:r>
                    </a:p>
                  </a:txBody>
                  <a:tcPr/>
                </a:tc>
                <a:tc>
                  <a:txBody>
                    <a:bodyPr/>
                    <a:lstStyle/>
                    <a:p>
                      <a:r>
                        <a:rPr lang="en-US" dirty="0"/>
                        <a:t>Adithya</a:t>
                      </a:r>
                      <a:br>
                        <a:rPr lang="en-US" dirty="0"/>
                      </a:br>
                      <a:endParaRPr lang="en-US" dirty="0"/>
                    </a:p>
                  </a:txBody>
                  <a:tcPr/>
                </a:tc>
                <a:tc>
                  <a:txBody>
                    <a:bodyPr/>
                    <a:lstStyle/>
                    <a:p>
                      <a:r>
                        <a:rPr lang="en-US" dirty="0"/>
                        <a:t>Necessary libraries and IDE tools to implement, required ML Techniques and required journal papers of IEEE for references </a:t>
                      </a:r>
                    </a:p>
                  </a:txBody>
                  <a:tcPr/>
                </a:tc>
                <a:extLst>
                  <a:ext uri="{0D108BD9-81ED-4DB2-BD59-A6C34878D82A}">
                    <a16:rowId xmlns:a16="http://schemas.microsoft.com/office/drawing/2014/main" val="2656482552"/>
                  </a:ext>
                </a:extLst>
              </a:tr>
              <a:tr h="982046">
                <a:tc>
                  <a:txBody>
                    <a:bodyPr/>
                    <a:lstStyle/>
                    <a:p>
                      <a:pPr algn="ctr"/>
                      <a:r>
                        <a:rPr lang="en-US" dirty="0"/>
                        <a:t>Project flow design </a:t>
                      </a:r>
                    </a:p>
                  </a:txBody>
                  <a:tcPr/>
                </a:tc>
                <a:tc>
                  <a:txBody>
                    <a:bodyPr/>
                    <a:lstStyle/>
                    <a:p>
                      <a:r>
                        <a:rPr lang="en-US" dirty="0"/>
                        <a:t>Suhail</a:t>
                      </a:r>
                    </a:p>
                  </a:txBody>
                  <a:tcPr/>
                </a:tc>
                <a:tc>
                  <a:txBody>
                    <a:bodyPr/>
                    <a:lstStyle/>
                    <a:p>
                      <a:r>
                        <a:rPr lang="en-US" dirty="0"/>
                        <a:t>Project flow is designed the work to each team member such as objectives and problem statement theories and data set to each team member </a:t>
                      </a:r>
                    </a:p>
                  </a:txBody>
                  <a:tcPr/>
                </a:tc>
                <a:extLst>
                  <a:ext uri="{0D108BD9-81ED-4DB2-BD59-A6C34878D82A}">
                    <a16:rowId xmlns:a16="http://schemas.microsoft.com/office/drawing/2014/main" val="4032772544"/>
                  </a:ext>
                </a:extLst>
              </a:tr>
              <a:tr h="982046">
                <a:tc>
                  <a:txBody>
                    <a:bodyPr/>
                    <a:lstStyle/>
                    <a:p>
                      <a:pPr algn="ctr"/>
                      <a:r>
                        <a:rPr lang="en-US" dirty="0"/>
                        <a:t>Data collection from references and data sets </a:t>
                      </a:r>
                    </a:p>
                  </a:txBody>
                  <a:tcPr/>
                </a:tc>
                <a:tc>
                  <a:txBody>
                    <a:bodyPr/>
                    <a:lstStyle/>
                    <a:p>
                      <a:r>
                        <a:rPr lang="en-US" dirty="0" err="1"/>
                        <a:t>Meher</a:t>
                      </a:r>
                      <a:r>
                        <a:rPr lang="en-US" dirty="0"/>
                        <a:t> </a:t>
                      </a:r>
                    </a:p>
                  </a:txBody>
                  <a:tcPr/>
                </a:tc>
                <a:tc>
                  <a:txBody>
                    <a:bodyPr/>
                    <a:lstStyle/>
                    <a:p>
                      <a:r>
                        <a:rPr lang="en-US" dirty="0"/>
                        <a:t>Data  is collected  from GitHub repository of journals from references and data sets of different references </a:t>
                      </a:r>
                    </a:p>
                  </a:txBody>
                  <a:tcPr/>
                </a:tc>
                <a:extLst>
                  <a:ext uri="{0D108BD9-81ED-4DB2-BD59-A6C34878D82A}">
                    <a16:rowId xmlns:a16="http://schemas.microsoft.com/office/drawing/2014/main" val="4206418581"/>
                  </a:ext>
                </a:extLst>
              </a:tr>
              <a:tr h="580300">
                <a:tc>
                  <a:txBody>
                    <a:bodyPr/>
                    <a:lstStyle/>
                    <a:p>
                      <a:pPr algn="ctr"/>
                      <a:r>
                        <a:rPr lang="en-US" dirty="0"/>
                        <a:t>Data Exploration- EDA </a:t>
                      </a:r>
                    </a:p>
                  </a:txBody>
                  <a:tcPr/>
                </a:tc>
                <a:tc>
                  <a:txBody>
                    <a:bodyPr/>
                    <a:lstStyle/>
                    <a:p>
                      <a:r>
                        <a:rPr lang="en-US" dirty="0"/>
                        <a:t>Swathi and Adithya </a:t>
                      </a:r>
                    </a:p>
                  </a:txBody>
                  <a:tcPr/>
                </a:tc>
                <a:tc>
                  <a:txBody>
                    <a:bodyPr/>
                    <a:lstStyle/>
                    <a:p>
                      <a:r>
                        <a:rPr lang="en-US"/>
                        <a:t>Analyzed </a:t>
                      </a:r>
                      <a:r>
                        <a:rPr lang="en-US" dirty="0"/>
                        <a:t>data on different factors such SVM classifier and Multinomial Naïve Bayes and Logical regressions </a:t>
                      </a:r>
                    </a:p>
                  </a:txBody>
                  <a:tcPr/>
                </a:tc>
                <a:extLst>
                  <a:ext uri="{0D108BD9-81ED-4DB2-BD59-A6C34878D82A}">
                    <a16:rowId xmlns:a16="http://schemas.microsoft.com/office/drawing/2014/main" val="2130850914"/>
                  </a:ext>
                </a:extLst>
              </a:tr>
            </a:tbl>
          </a:graphicData>
        </a:graphic>
      </p:graphicFrame>
    </p:spTree>
    <p:extLst>
      <p:ext uri="{BB962C8B-B14F-4D97-AF65-F5344CB8AC3E}">
        <p14:creationId xmlns:p14="http://schemas.microsoft.com/office/powerpoint/2010/main" val="2933573448"/>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Motivation</a:t>
            </a:r>
          </a:p>
        </p:txBody>
      </p:sp>
      <p:sp>
        <p:nvSpPr>
          <p:cNvPr id="125" name="Google Shape;125;p16"/>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The goal of the project is to find or filter the abusive messages from the tweets. The challenge with dealing with abusive content is to find or collect the relevant vocabulary of the </a:t>
            </a:r>
            <a:r>
              <a:rPr lang="en-IN" sz="1800" dirty="0" err="1">
                <a:solidFill>
                  <a:srgbClr val="000000"/>
                </a:solidFill>
                <a:effectLst/>
                <a:latin typeface="Times New Roman" panose="02020603050405020304" pitchFamily="18" charset="0"/>
                <a:ea typeface="Times New Roman" panose="02020603050405020304" pitchFamily="18" charset="0"/>
              </a:rPr>
              <a:t>topic.After</a:t>
            </a:r>
            <a:r>
              <a:rPr lang="en-IN" sz="1800" dirty="0">
                <a:solidFill>
                  <a:srgbClr val="000000"/>
                </a:solidFill>
                <a:effectLst/>
                <a:latin typeface="Times New Roman" panose="02020603050405020304" pitchFamily="18" charset="0"/>
                <a:ea typeface="Times New Roman" panose="02020603050405020304" pitchFamily="18" charset="0"/>
              </a:rPr>
              <a:t> collecting the vocabulary we classify the text messages into abusive or normal messages.</a:t>
            </a:r>
            <a:r>
              <a:rPr lang="en-IN" sz="1800" dirty="0">
                <a:effectLst/>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paper we are using n-gram and bi-gram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analysis.We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 TFIDF vectorizer for feature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extraction.After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feature extraction we apply classification algorithms KNN(K-Nearest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Neighboring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MNB(Multinomial Naive Bayes) and SVM(Support Vector Machine) algorithms to classify the posts or tweets [1]. </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a:buNone/>
            </a:pPr>
            <a:endParaRPr lang="en-GB" sz="1400" dirty="0"/>
          </a:p>
        </p:txBody>
      </p:sp>
      <p:sp>
        <p:nvSpPr>
          <p:cNvPr id="126" name="Google Shape;126;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4</a:t>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Objectives</a:t>
            </a:r>
          </a:p>
        </p:txBody>
      </p:sp>
      <p:sp>
        <p:nvSpPr>
          <p:cNvPr id="132" name="Google Shape;132;p17"/>
          <p:cNvSpPr txBox="1">
            <a:spLocks noGrp="1"/>
          </p:cNvSpPr>
          <p:nvPr>
            <p:ph type="body" idx="1"/>
          </p:nvPr>
        </p:nvSpPr>
        <p:spPr>
          <a:prstGeom prst="rect">
            <a:avLst/>
          </a:prstGeom>
        </p:spPr>
        <p:txBody>
          <a:bodyPr spcFirstLastPara="1" wrap="square" lIns="91425" tIns="91425" rIns="91425" bIns="91425" anchor="t" anchorCtr="0">
            <a:noAutofit/>
          </a:bodyPr>
          <a:lstStyle/>
          <a:p>
            <a:pPr marL="126365" indent="0" algn="just">
              <a:lnSpc>
                <a:spcPct val="103000"/>
              </a:lnSpc>
              <a:spcAft>
                <a:spcPts val="145"/>
              </a:spcAft>
              <a:buNone/>
            </a:pPr>
            <a:r>
              <a:rPr lang="en-IN" sz="1300" kern="100" dirty="0">
                <a:solidFill>
                  <a:srgbClr val="000000"/>
                </a:solidFill>
                <a:effectLst/>
                <a:latin typeface="Calibri" panose="020F0502020204030204" pitchFamily="34" charset="0"/>
                <a:ea typeface="Calibri" panose="020F0502020204030204" pitchFamily="34" charset="0"/>
              </a:rPr>
              <a:t>The main objectives of the project are:</a:t>
            </a:r>
          </a:p>
          <a:p>
            <a:pPr marL="342900" lvl="0" indent="-342900" algn="just" fontAlgn="base">
              <a:lnSpc>
                <a:spcPct val="103000"/>
              </a:lnSpc>
              <a:spcAft>
                <a:spcPts val="25"/>
              </a:spcAft>
              <a:buClr>
                <a:srgbClr val="000000"/>
              </a:buClr>
              <a:buSzPts val="700"/>
              <a:buFont typeface="Arial" panose="020B0604020202020204" pitchFamily="34" charset="0"/>
              <a:buChar char="•"/>
            </a:pPr>
            <a:r>
              <a:rPr lang="en-IN" sz="13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Classifying the text into one of 5 categories of cyberbullying i.e. age, gender, other cyberbullying, religion, ethnicity and normal(not cyberbullying) categories.</a:t>
            </a:r>
          </a:p>
          <a:p>
            <a:pPr marL="342900" lvl="0" indent="-342900" algn="just" fontAlgn="base">
              <a:lnSpc>
                <a:spcPct val="103000"/>
              </a:lnSpc>
              <a:spcAft>
                <a:spcPts val="25"/>
              </a:spcAft>
              <a:buClr>
                <a:srgbClr val="000000"/>
              </a:buClr>
              <a:buSzPts val="700"/>
              <a:buFont typeface="Arial" panose="020B0604020202020204" pitchFamily="34" charset="0"/>
              <a:buChar char="•"/>
            </a:pPr>
            <a:r>
              <a:rPr lang="en-IN" sz="13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To vectorize the text inputs using the Bag of Words model that is a count vectorizer.</a:t>
            </a:r>
          </a:p>
          <a:p>
            <a:pPr marL="342900" lvl="0" indent="-342900" algn="just" fontAlgn="base">
              <a:lnSpc>
                <a:spcPct val="103000"/>
              </a:lnSpc>
              <a:spcAft>
                <a:spcPts val="25"/>
              </a:spcAft>
              <a:buClr>
                <a:srgbClr val="000000"/>
              </a:buClr>
              <a:buSzPts val="700"/>
              <a:buFont typeface="Arial" panose="020B0604020202020204" pitchFamily="34" charset="0"/>
              <a:buChar char="•"/>
            </a:pPr>
            <a:r>
              <a:rPr lang="en-IN" sz="13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Implementing various machine learning models SVM(Support Vector Machine) and Multinomial</a:t>
            </a:r>
          </a:p>
          <a:p>
            <a:pPr marL="342900" lvl="0" indent="-342900" algn="just" fontAlgn="base">
              <a:lnSpc>
                <a:spcPct val="103000"/>
              </a:lnSpc>
              <a:spcAft>
                <a:spcPts val="25"/>
              </a:spcAft>
              <a:buClr>
                <a:srgbClr val="000000"/>
              </a:buClr>
              <a:buSzPts val="700"/>
              <a:buFont typeface="Arial" panose="020B0604020202020204" pitchFamily="34" charset="0"/>
              <a:buChar char="•"/>
            </a:pPr>
            <a:r>
              <a:rPr lang="en-IN" sz="1300" kern="100" dirty="0">
                <a:solidFill>
                  <a:srgbClr val="000000"/>
                </a:solidFill>
                <a:effectLst/>
                <a:latin typeface="Calibri" panose="020F0502020204030204" pitchFamily="34" charset="0"/>
                <a:ea typeface="Calibri" panose="020F0502020204030204" pitchFamily="34" charset="0"/>
              </a:rPr>
              <a:t>Naive Bayes classifiers on the pre-processed text data.</a:t>
            </a:r>
          </a:p>
          <a:p>
            <a:pPr marL="342900" lvl="0" indent="-342900" algn="just" fontAlgn="base">
              <a:lnSpc>
                <a:spcPct val="103000"/>
              </a:lnSpc>
              <a:spcAft>
                <a:spcPts val="25"/>
              </a:spcAft>
              <a:buClr>
                <a:srgbClr val="000000"/>
              </a:buClr>
              <a:buSzPts val="700"/>
              <a:buFont typeface="Arial" panose="020B0604020202020204" pitchFamily="34" charset="0"/>
              <a:buChar char="•"/>
            </a:pPr>
            <a:r>
              <a:rPr lang="en-IN" sz="13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Conducting a comparative analysis with prediction accuracies using precision, recall and F1 score metrics.</a:t>
            </a:r>
          </a:p>
          <a:p>
            <a:pPr marL="342900" lvl="0" indent="-342900" algn="just" fontAlgn="base">
              <a:lnSpc>
                <a:spcPct val="103000"/>
              </a:lnSpc>
              <a:spcAft>
                <a:spcPts val="760"/>
              </a:spcAft>
              <a:buClr>
                <a:srgbClr val="000000"/>
              </a:buClr>
              <a:buSzPts val="700"/>
              <a:buFont typeface="Arial" panose="020B0604020202020204" pitchFamily="34" charset="0"/>
              <a:buChar char="•"/>
            </a:pPr>
            <a:r>
              <a:rPr lang="en-IN" sz="13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Selecting the best model to conclude the whole process.</a:t>
            </a:r>
          </a:p>
          <a:p>
            <a:pPr marL="0" lvl="0" indent="0" algn="just" rtl="0">
              <a:spcBef>
                <a:spcPts val="600"/>
              </a:spcBef>
              <a:spcAft>
                <a:spcPts val="0"/>
              </a:spcAft>
              <a:buNone/>
            </a:pPr>
            <a:endParaRPr sz="1300" dirty="0"/>
          </a:p>
          <a:p>
            <a:pPr marL="0" lvl="0" indent="0" algn="l" rtl="0">
              <a:spcBef>
                <a:spcPts val="600"/>
              </a:spcBef>
              <a:spcAft>
                <a:spcPts val="0"/>
              </a:spcAft>
              <a:buNone/>
            </a:pPr>
            <a:endParaRPr sz="1300" dirty="0"/>
          </a:p>
        </p:txBody>
      </p:sp>
      <p:sp>
        <p:nvSpPr>
          <p:cNvPr id="133" name="Google Shape;133;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Problem statement</a:t>
            </a:r>
          </a:p>
        </p:txBody>
      </p:sp>
      <p:sp>
        <p:nvSpPr>
          <p:cNvPr id="111" name="Google Shape;111;p14"/>
          <p:cNvSpPr txBox="1">
            <a:spLocks noGrp="1"/>
          </p:cNvSpPr>
          <p:nvPr>
            <p:ph type="body" idx="1"/>
          </p:nvPr>
        </p:nvSpPr>
        <p:spPr>
          <a:xfrm>
            <a:off x="574243" y="1230313"/>
            <a:ext cx="7761600" cy="3208521"/>
          </a:xfrm>
          <a:prstGeom prst="rect">
            <a:avLst/>
          </a:prstGeom>
        </p:spPr>
        <p:txBody>
          <a:bodyPr spcFirstLastPara="1" wrap="square" lIns="91425" tIns="91425" rIns="91425" bIns="91425" anchor="t" anchorCtr="0">
            <a:noAutofit/>
          </a:bodyPr>
          <a:lstStyle/>
          <a:p>
            <a:pPr marL="742950" marR="11430" indent="-285750">
              <a:lnSpc>
                <a:spcPct val="110000"/>
              </a:lnSpc>
              <a:spcBef>
                <a:spcPts val="200"/>
              </a:spcBef>
              <a:buFont typeface="Courier New" panose="02070309020205020404" pitchFamily="49" charset="0"/>
              <a:buChar char="o"/>
            </a:pPr>
            <a:r>
              <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Cyberbullying is a developing issue that affects millions of individuals worldwide. Cyberbullying may take various forms, including harassment, threats, humiliation, and exclusion, and it can cause victims considerable emotional and psychological suffering. Social media platforms, in particular, have become fertile grounds for cyberbullying, with users frequently concealing their identities in order to unleash assaults on others.</a:t>
            </a:r>
          </a:p>
          <a:p>
            <a:pPr marR="11430" indent="0">
              <a:lnSpc>
                <a:spcPct val="110000"/>
              </a:lnSpc>
              <a:spcBef>
                <a:spcPts val="200"/>
              </a:spcBef>
              <a:spcAft>
                <a:spcPts val="0"/>
              </a:spcAft>
              <a:buNone/>
            </a:pP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11430" indent="-285750">
              <a:lnSpc>
                <a:spcPct val="110000"/>
              </a:lnSpc>
              <a:spcBef>
                <a:spcPts val="200"/>
              </a:spcBef>
              <a:spcAft>
                <a:spcPts val="0"/>
              </a:spcAft>
              <a:buFont typeface="Courier New" panose="02070309020205020404" pitchFamily="49" charset="0"/>
              <a:buChar char="o"/>
            </a:pPr>
            <a:r>
              <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Manually identifying cyberbullying tweets on social media networks may be both time-consuming and emotionally draining. Furthermore, given the volume of information uploaded on these platforms, recognizing and responding to cyberbullying in real time can be challenging.</a:t>
            </a:r>
          </a:p>
          <a:p>
            <a:pPr marR="11430" indent="0">
              <a:lnSpc>
                <a:spcPct val="110000"/>
              </a:lnSpc>
              <a:spcBef>
                <a:spcPts val="200"/>
              </a:spcBef>
              <a:spcAft>
                <a:spcPts val="0"/>
              </a:spcAft>
              <a:buNone/>
            </a:pPr>
            <a:endPar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11430" indent="-285750">
              <a:lnSpc>
                <a:spcPct val="110000"/>
              </a:lnSpc>
              <a:spcBef>
                <a:spcPts val="200"/>
              </a:spcBef>
              <a:spcAft>
                <a:spcPts val="0"/>
              </a:spcAft>
              <a:buFont typeface="Courier New" panose="02070309020205020404" pitchFamily="49" charset="0"/>
              <a:buChar char="o"/>
            </a:pPr>
            <a:r>
              <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solve this issue, a machine learning-based method for automatically detecting cyberbullying tweets on social media sites can be created. The answer</a:t>
            </a:r>
            <a:endParaRPr lang="en-IN" sz="13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12" name="Google Shape;112;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3276-1AE1-ABA6-9A39-3630AD7A4B37}"/>
              </a:ext>
            </a:extLst>
          </p:cNvPr>
          <p:cNvSpPr>
            <a:spLocks noGrp="1"/>
          </p:cNvSpPr>
          <p:nvPr>
            <p:ph type="title"/>
          </p:nvPr>
        </p:nvSpPr>
        <p:spPr>
          <a:xfrm>
            <a:off x="1069525" y="-205500"/>
            <a:ext cx="7761600" cy="969000"/>
          </a:xfrm>
        </p:spPr>
        <p:txBody>
          <a:bodyPr/>
          <a:lstStyle/>
          <a:p>
            <a:r>
              <a:rPr lang="en-US" dirty="0"/>
              <a:t>Related work </a:t>
            </a:r>
          </a:p>
        </p:txBody>
      </p:sp>
      <p:sp>
        <p:nvSpPr>
          <p:cNvPr id="3" name="Text Placeholder 2">
            <a:extLst>
              <a:ext uri="{FF2B5EF4-FFF2-40B4-BE49-F238E27FC236}">
                <a16:creationId xmlns:a16="http://schemas.microsoft.com/office/drawing/2014/main" id="{F5BB0191-9C7B-9547-8857-2530CA52AE2B}"/>
              </a:ext>
            </a:extLst>
          </p:cNvPr>
          <p:cNvSpPr>
            <a:spLocks noGrp="1"/>
          </p:cNvSpPr>
          <p:nvPr>
            <p:ph type="body" idx="1"/>
          </p:nvPr>
        </p:nvSpPr>
        <p:spPr>
          <a:xfrm>
            <a:off x="0" y="856716"/>
            <a:ext cx="8619985" cy="4517161"/>
          </a:xfrm>
        </p:spPr>
        <p:txBody>
          <a:bodyPr/>
          <a:lstStyle/>
          <a:p>
            <a:r>
              <a:rPr lang="en-IN" sz="1600" dirty="0"/>
              <a:t>In this paper we are proposing deep learning techniques to compare the performance of the algorithms on text classification tasks. To classify the text we have implemented the attention based mechanism to classify the text. In this paper we have tested the mechanism on 3 benchmark datasets; those are news dataset, reviews </a:t>
            </a:r>
            <a:r>
              <a:rPr lang="en-IN" sz="1600" dirty="0" err="1"/>
              <a:t>datasets.After</a:t>
            </a:r>
            <a:r>
              <a:rPr lang="en-IN" sz="1600" dirty="0"/>
              <a:t> applying the classification algorithms we have implemented the applications using high accuracy algorithm [</a:t>
            </a:r>
          </a:p>
          <a:p>
            <a:r>
              <a:rPr lang="en-IN" sz="1600" dirty="0"/>
              <a:t>With deep learning models like BERT(Bidirectional Encodes Representation from Transformers) are used to improve the accuracy of the classifiers. Texts are converted into vectors and the vectors are given as input to the BERT model. This model is tested on the task of MRPC and it gained 93.25 </a:t>
            </a:r>
            <a:r>
              <a:rPr lang="en-IN" sz="1600" dirty="0" err="1"/>
              <a:t>pecentage</a:t>
            </a:r>
            <a:r>
              <a:rPr lang="en-IN" sz="1600" dirty="0"/>
              <a:t> F1 score on the data. This model can be used in the future evaluation [14]. The applications of text classification are widely spread to different areas like optimising the search engines, news classification , information extraction and </a:t>
            </a:r>
            <a:r>
              <a:rPr lang="en-IN" sz="1600" dirty="0" err="1"/>
              <a:t>preprocessing</a:t>
            </a:r>
            <a:r>
              <a:rPr lang="en-IN" sz="1600" dirty="0"/>
              <a:t> of electronic emails. The text classification is extended to multiclass classification also. In this paper we have implemented the multiple machine learning models to classify the 5 categories of the news including politics, economy, sports, health and technology. </a:t>
            </a:r>
          </a:p>
        </p:txBody>
      </p:sp>
      <p:sp>
        <p:nvSpPr>
          <p:cNvPr id="4" name="Slide Number Placeholder 3">
            <a:extLst>
              <a:ext uri="{FF2B5EF4-FFF2-40B4-BE49-F238E27FC236}">
                <a16:creationId xmlns:a16="http://schemas.microsoft.com/office/drawing/2014/main" id="{2196EF9E-7ADC-8B9A-0447-3DB5EA8286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99483942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278A6D-C9E3-87C4-5F36-0143169EE757}"/>
              </a:ext>
            </a:extLst>
          </p:cNvPr>
          <p:cNvSpPr>
            <a:spLocks noGrp="1"/>
          </p:cNvSpPr>
          <p:nvPr>
            <p:ph type="title"/>
          </p:nvPr>
        </p:nvSpPr>
        <p:spPr>
          <a:xfrm>
            <a:off x="628650" y="-126207"/>
            <a:ext cx="7886700" cy="994172"/>
          </a:xfrm>
        </p:spPr>
        <p:txBody>
          <a:bodyPr/>
          <a:lstStyle/>
          <a:p>
            <a:r>
              <a:rPr lang="en-US" dirty="0"/>
              <a:t>               </a:t>
            </a:r>
            <a:r>
              <a:rPr lang="en-US" b="1" dirty="0"/>
              <a:t>Proposed Solutions</a:t>
            </a:r>
          </a:p>
        </p:txBody>
      </p:sp>
      <p:sp>
        <p:nvSpPr>
          <p:cNvPr id="7" name="Content Placeholder 6">
            <a:extLst>
              <a:ext uri="{FF2B5EF4-FFF2-40B4-BE49-F238E27FC236}">
                <a16:creationId xmlns:a16="http://schemas.microsoft.com/office/drawing/2014/main" id="{AA9E46BF-7390-12CA-25E8-3AC98E5CECE2}"/>
              </a:ext>
            </a:extLst>
          </p:cNvPr>
          <p:cNvSpPr>
            <a:spLocks noGrp="1"/>
          </p:cNvSpPr>
          <p:nvPr>
            <p:ph idx="1"/>
          </p:nvPr>
        </p:nvSpPr>
        <p:spPr>
          <a:xfrm>
            <a:off x="251460" y="588405"/>
            <a:ext cx="7886700" cy="4452701"/>
          </a:xfrm>
        </p:spPr>
        <p:txBody>
          <a:bodyPr>
            <a:noAutofit/>
          </a:bodyPr>
          <a:lstStyle/>
          <a:p>
            <a:r>
              <a:rPr lang="en-US" sz="1800" dirty="0"/>
              <a:t>The proposed solution for cyber bullying tweet prediction using machine learning typically involves a combination of natural language processing (NLP) techniques and machine learning algorithms to classify tweets as containing cyber bullying or not. Here are the main steps involved in the proposed solution:</a:t>
            </a:r>
          </a:p>
          <a:p>
            <a:r>
              <a:rPr lang="en-US" sz="1800" dirty="0"/>
              <a:t>Data collection and preprocessing: The first step is to collect a large dataset of tweets that contain cyber bullying and those that do not. The tweets are then preprocessed to remove stop words, punctuation, and other noise in the data. The preprocessed tweets are then tokenized and vectorized using techniques such as word embeddings or Bag-of-Words.</a:t>
            </a:r>
          </a:p>
          <a:p>
            <a:r>
              <a:rPr lang="en-US" sz="1800" dirty="0"/>
              <a:t>Feature extraction: The next step is to extract features from the preprocessed tweets. This can include features such as n-grams, sentiment analysis, emotion detection, and other lexical, syntactic, and semantic features that can help identify cyber bullying content.</a:t>
            </a:r>
          </a:p>
          <a:p>
            <a:endParaRPr lang="en-US" sz="1250" dirty="0"/>
          </a:p>
        </p:txBody>
      </p:sp>
      <p:sp>
        <p:nvSpPr>
          <p:cNvPr id="2" name="Slide Number Placeholder 1">
            <a:extLst>
              <a:ext uri="{FF2B5EF4-FFF2-40B4-BE49-F238E27FC236}">
                <a16:creationId xmlns:a16="http://schemas.microsoft.com/office/drawing/2014/main" id="{0B3ED44B-108D-CBB3-0433-CC38F29B4ED0}"/>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GB" smtClean="0"/>
              <a:t>8</a:t>
            </a:fld>
            <a:endParaRPr lang="en-GB"/>
          </a:p>
        </p:txBody>
      </p:sp>
      <p:sp>
        <p:nvSpPr>
          <p:cNvPr id="3" name="TextBox 2">
            <a:extLst>
              <a:ext uri="{FF2B5EF4-FFF2-40B4-BE49-F238E27FC236}">
                <a16:creationId xmlns:a16="http://schemas.microsoft.com/office/drawing/2014/main" id="{9834AB9F-C05B-E156-C541-8478AF03D3E6}"/>
              </a:ext>
            </a:extLst>
          </p:cNvPr>
          <p:cNvSpPr txBox="1"/>
          <p:nvPr/>
        </p:nvSpPr>
        <p:spPr>
          <a:xfrm>
            <a:off x="2137410" y="800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261246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32CE-37BD-AF9F-5889-EDCACCFDC3C8}"/>
              </a:ext>
            </a:extLst>
          </p:cNvPr>
          <p:cNvSpPr>
            <a:spLocks noGrp="1"/>
          </p:cNvSpPr>
          <p:nvPr>
            <p:ph type="title"/>
          </p:nvPr>
        </p:nvSpPr>
        <p:spPr>
          <a:xfrm>
            <a:off x="948690" y="-189309"/>
            <a:ext cx="7886700" cy="994172"/>
          </a:xfrm>
        </p:spPr>
        <p:txBody>
          <a:bodyPr/>
          <a:lstStyle/>
          <a:p>
            <a:r>
              <a:rPr lang="en-US" dirty="0"/>
              <a:t>Results /Simulations </a:t>
            </a:r>
          </a:p>
        </p:txBody>
      </p:sp>
      <p:sp>
        <p:nvSpPr>
          <p:cNvPr id="3" name="Content Placeholder 2">
            <a:extLst>
              <a:ext uri="{FF2B5EF4-FFF2-40B4-BE49-F238E27FC236}">
                <a16:creationId xmlns:a16="http://schemas.microsoft.com/office/drawing/2014/main" id="{A39BBBD2-3199-6E27-61DC-B3DB056A607B}"/>
              </a:ext>
            </a:extLst>
          </p:cNvPr>
          <p:cNvSpPr>
            <a:spLocks noGrp="1"/>
          </p:cNvSpPr>
          <p:nvPr>
            <p:ph idx="1"/>
          </p:nvPr>
        </p:nvSpPr>
        <p:spPr>
          <a:xfrm>
            <a:off x="148590" y="671988"/>
            <a:ext cx="7886700" cy="4471511"/>
          </a:xfrm>
        </p:spPr>
        <p:txBody>
          <a:bodyPr>
            <a:normAutofit/>
          </a:bodyPr>
          <a:lstStyle/>
          <a:p>
            <a:r>
              <a:rPr lang="en-US" sz="1800" dirty="0"/>
              <a:t>RESULTS ANALYSIS A. SVM SVM classifier is used to classify the multi class categories of the cyberbullying corpus. In the first stage data is split into training and testing. After the splitting of whole corpus model is trained using training set and test set or the unseen data is used to evaluate the performance of the data on the cyberbullying classification task. To evaluate the performance of the model various parameters are calculated to compare the accuracy of the test samples. </a:t>
            </a:r>
          </a:p>
          <a:p>
            <a:pPr marL="0" indent="0">
              <a:buNone/>
            </a:pPr>
            <a:endParaRPr lang="en-US" sz="1800" dirty="0"/>
          </a:p>
          <a:p>
            <a:pPr marL="0" indent="0">
              <a:buNone/>
            </a:pPr>
            <a:r>
              <a:rPr lang="en-US" sz="1800" dirty="0"/>
              <a:t>                                                 </a:t>
            </a:r>
          </a:p>
          <a:p>
            <a:pPr marL="0" indent="0">
              <a:buNone/>
            </a:pPr>
            <a:endParaRPr lang="en-US" sz="1800" dirty="0"/>
          </a:p>
          <a:p>
            <a:pPr marL="0" indent="0">
              <a:buNone/>
            </a:pPr>
            <a:r>
              <a:rPr lang="en-US" sz="1800" dirty="0"/>
              <a:t>B. Multinomial Naive Bayes Multinomial Naive Bayes classifier works based on probabilistic learning. This can be used for multi class classification tasks. Our problem type is multi class classification which classifies the cyber bullying categories into one of the predicted categories based on the training accuracy and quality of the data.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0EC6A6A-2F23-AD7F-DF4D-B3CFEA1153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a:extLst>
              <a:ext uri="{FF2B5EF4-FFF2-40B4-BE49-F238E27FC236}">
                <a16:creationId xmlns:a16="http://schemas.microsoft.com/office/drawing/2014/main" id="{8E20EF11-E21C-32CB-34CF-2E66EFDF6888}"/>
              </a:ext>
            </a:extLst>
          </p:cNvPr>
          <p:cNvPicPr>
            <a:picLocks noChangeAspect="1"/>
          </p:cNvPicPr>
          <p:nvPr/>
        </p:nvPicPr>
        <p:blipFill>
          <a:blip r:embed="rId2"/>
          <a:stretch>
            <a:fillRect/>
          </a:stretch>
        </p:blipFill>
        <p:spPr>
          <a:xfrm>
            <a:off x="1658222" y="2200334"/>
            <a:ext cx="1696236" cy="1194375"/>
          </a:xfrm>
          <a:prstGeom prst="rect">
            <a:avLst/>
          </a:prstGeom>
        </p:spPr>
      </p:pic>
      <p:pic>
        <p:nvPicPr>
          <p:cNvPr id="8" name="Picture 7">
            <a:extLst>
              <a:ext uri="{FF2B5EF4-FFF2-40B4-BE49-F238E27FC236}">
                <a16:creationId xmlns:a16="http://schemas.microsoft.com/office/drawing/2014/main" id="{FBC23755-1E75-8B0A-9E4E-B1C62A23AC63}"/>
              </a:ext>
            </a:extLst>
          </p:cNvPr>
          <p:cNvPicPr>
            <a:picLocks noChangeAspect="1"/>
          </p:cNvPicPr>
          <p:nvPr/>
        </p:nvPicPr>
        <p:blipFill>
          <a:blip r:embed="rId3"/>
          <a:stretch>
            <a:fillRect/>
          </a:stretch>
        </p:blipFill>
        <p:spPr>
          <a:xfrm>
            <a:off x="4108735" y="2200335"/>
            <a:ext cx="1476042" cy="1194375"/>
          </a:xfrm>
          <a:prstGeom prst="rect">
            <a:avLst/>
          </a:prstGeom>
        </p:spPr>
      </p:pic>
      <p:sp>
        <p:nvSpPr>
          <p:cNvPr id="9" name="Down Arrow 8">
            <a:extLst>
              <a:ext uri="{FF2B5EF4-FFF2-40B4-BE49-F238E27FC236}">
                <a16:creationId xmlns:a16="http://schemas.microsoft.com/office/drawing/2014/main" id="{BE9E31E5-D6E4-D439-FB7F-886491850907}"/>
              </a:ext>
            </a:extLst>
          </p:cNvPr>
          <p:cNvSpPr/>
          <p:nvPr/>
        </p:nvSpPr>
        <p:spPr>
          <a:xfrm rot="18995845">
            <a:off x="5835004" y="2664317"/>
            <a:ext cx="269945" cy="560070"/>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sx="1000" sy="1000" algn="ctr" rotWithShape="0">
              <a:srgbClr val="000000">
                <a:alpha val="23366"/>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9140B944-B54E-E939-B101-AF8652D23870}"/>
              </a:ext>
            </a:extLst>
          </p:cNvPr>
          <p:cNvSpPr/>
          <p:nvPr/>
        </p:nvSpPr>
        <p:spPr>
          <a:xfrm rot="8532163">
            <a:off x="987652" y="2553512"/>
            <a:ext cx="484406" cy="570345"/>
          </a:xfrm>
          <a:prstGeom prst="downArrow">
            <a:avLst>
              <a:gd name="adj1" fmla="val 26568"/>
              <a:gd name="adj2" fmla="val 4873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sx="16605" sy="16605" algn="ctr" rotWithShape="0">
              <a:srgbClr val="000000">
                <a:alpha val="2728"/>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27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TotalTime>
  <Words>1451</Words>
  <Application>Microsoft Macintosh PowerPoint</Application>
  <PresentationFormat>On-screen Show (16:9)</PresentationFormat>
  <Paragraphs>88</Paragraphs>
  <Slides>12</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Times New Roman</vt:lpstr>
      <vt:lpstr>Montserrat</vt:lpstr>
      <vt:lpstr>Calibri</vt:lpstr>
      <vt:lpstr>American Typewriter</vt:lpstr>
      <vt:lpstr>Courier New</vt:lpstr>
      <vt:lpstr>Calibri Light</vt:lpstr>
      <vt:lpstr>Arial</vt:lpstr>
      <vt:lpstr>Cambria</vt:lpstr>
      <vt:lpstr>Office Theme</vt:lpstr>
      <vt:lpstr>CYBER BULLYING TWEET PREDICTION </vt:lpstr>
      <vt:lpstr>PowerPoint Presentation</vt:lpstr>
      <vt:lpstr>Roles and Responsibilities </vt:lpstr>
      <vt:lpstr>Motivation</vt:lpstr>
      <vt:lpstr>Objectives</vt:lpstr>
      <vt:lpstr>Problem statement</vt:lpstr>
      <vt:lpstr>Related work </vt:lpstr>
      <vt:lpstr>               Proposed Solutions</vt:lpstr>
      <vt:lpstr>Results /Simulations </vt:lpstr>
      <vt:lpstr>Results/ Simulations </vt:lpstr>
      <vt:lpstr>Results 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review</dc:title>
  <dc:creator/>
  <cp:lastModifiedBy>Ram Kashyap Govindu</cp:lastModifiedBy>
  <cp:revision>5</cp:revision>
  <dcterms:created xsi:type="dcterms:W3CDTF">2022-12-06T03:18:00Z</dcterms:created>
  <dcterms:modified xsi:type="dcterms:W3CDTF">2023-04-26T01:42:17Z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1033-4.8.0.7823</vt:lpwstr>
  </property>
</Properties>
</file>