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9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A90125-C876-FB26-DF75-A24433D90732}" name="Ana Pancorbo" initials="AP" userId="S::apancorbo@freepikco.onmicrosoft.com::4c647062-b286-4ec9-a79d-abe5166791c6" providerId="AD"/>
  <p188:author id="{60FB20EF-046E-9836-70C5-E8938F8A6740}" name="Paula López Rodríguez" initials="PLR" userId="S::prodriguez@freepikco.onmicrosoft.com::0dabe7f3-1114-4626-94e2-2624c6ec2ef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ABB2FC"/>
    <a:srgbClr val="363D23"/>
    <a:srgbClr val="444E2C"/>
    <a:srgbClr val="525D35"/>
    <a:srgbClr val="424B2B"/>
    <a:srgbClr val="FCF8EA"/>
    <a:srgbClr val="265444"/>
    <a:srgbClr val="6E6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5079" autoAdjust="0"/>
  </p:normalViewPr>
  <p:slideViewPr>
    <p:cSldViewPr snapToGrid="0" showGuides="1">
      <p:cViewPr>
        <p:scale>
          <a:sx n="78" d="100"/>
          <a:sy n="78" d="100"/>
        </p:scale>
        <p:origin x="956" y="5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7" d="100"/>
        <a:sy n="2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BCC49-4A81-45E3-B0BA-4506D0CC7A82}" type="datetimeFigureOut">
              <a:rPr lang="es-ES" smtClean="0"/>
              <a:t>19/07/2024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2F922-EF9C-456C-95E6-D96DA79A85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9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fe07e128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fe07e128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04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203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023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1709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551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6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163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433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79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75260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7173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281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179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496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589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61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261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60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451C3-0FF4-47C4-B829-773ADF60F88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25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658" r:id="rId18"/>
    <p:sldLayoutId id="2147483671" r:id="rId19"/>
    <p:sldLayoutId id="2147483659" r:id="rId20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ED935836-4907-CC15-8A47-BBA7C88C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1750" y="488305"/>
            <a:ext cx="1694690" cy="1742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030" y="1164058"/>
            <a:ext cx="6947211" cy="1359287"/>
          </a:xfrm>
        </p:spPr>
        <p:txBody>
          <a:bodyPr>
            <a:normAutofit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PosteramaText-Bold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PosteramaText-Bold"/>
              </a:rPr>
              <a:t> </a:t>
            </a:r>
            <a:r>
              <a:rPr lang="en-IN" sz="6000" b="1" i="0" u="none" strike="noStrike" baseline="0" dirty="0">
                <a:solidFill>
                  <a:srgbClr val="FFC000"/>
                </a:solidFill>
                <a:latin typeface="PosteramaText-Bold"/>
              </a:rPr>
              <a:t>CREDIT CARD 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22" y="2074601"/>
            <a:ext cx="7080026" cy="787400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b="0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WEEKLY STATUS REPORT</a:t>
            </a:r>
            <a:endParaRPr lang="en-U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D27BCE6-8ACA-2709-030D-3C6827313ECD}"/>
              </a:ext>
            </a:extLst>
          </p:cNvPr>
          <p:cNvGrpSpPr/>
          <p:nvPr/>
        </p:nvGrpSpPr>
        <p:grpSpPr>
          <a:xfrm>
            <a:off x="676027" y="181321"/>
            <a:ext cx="7332948" cy="4256394"/>
            <a:chOff x="676027" y="181321"/>
            <a:chExt cx="7332948" cy="4256394"/>
          </a:xfrm>
        </p:grpSpPr>
        <p:pic>
          <p:nvPicPr>
            <p:cNvPr id="27" name="Gráfico 26">
              <a:extLst>
                <a:ext uri="{FF2B5EF4-FFF2-40B4-BE49-F238E27FC236}">
                  <a16:creationId xmlns:a16="http://schemas.microsoft.com/office/drawing/2014/main" id="{64A7156E-7A1C-6630-B4C2-4D2702752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68478" y="181321"/>
              <a:ext cx="942715" cy="1021539"/>
            </a:xfrm>
            <a:prstGeom prst="rect">
              <a:avLst/>
            </a:prstGeom>
          </p:spPr>
        </p:pic>
        <p:pic>
          <p:nvPicPr>
            <p:cNvPr id="29" name="Gráfico 28">
              <a:extLst>
                <a:ext uri="{FF2B5EF4-FFF2-40B4-BE49-F238E27FC236}">
                  <a16:creationId xmlns:a16="http://schemas.microsoft.com/office/drawing/2014/main" id="{4F0A3265-F028-F5BE-49DA-B788A0FE2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24016">
              <a:off x="7074620" y="209190"/>
              <a:ext cx="684043" cy="986860"/>
            </a:xfrm>
            <a:prstGeom prst="rect">
              <a:avLst/>
            </a:prstGeom>
          </p:spPr>
        </p:pic>
        <p:pic>
          <p:nvPicPr>
            <p:cNvPr id="31" name="Gráfico 30">
              <a:extLst>
                <a:ext uri="{FF2B5EF4-FFF2-40B4-BE49-F238E27FC236}">
                  <a16:creationId xmlns:a16="http://schemas.microsoft.com/office/drawing/2014/main" id="{15C670DF-4C56-8EBE-DF23-5995C38C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7162266" y="3111134"/>
              <a:ext cx="846709" cy="998136"/>
            </a:xfrm>
            <a:prstGeom prst="rect">
              <a:avLst/>
            </a:prstGeom>
          </p:spPr>
        </p:pic>
        <p:pic>
          <p:nvPicPr>
            <p:cNvPr id="39" name="Imagen 38" descr="Un globo de colores&#10;&#10;Descripción generada automáticamente con confianza baja">
              <a:extLst>
                <a:ext uri="{FF2B5EF4-FFF2-40B4-BE49-F238E27FC236}">
                  <a16:creationId xmlns:a16="http://schemas.microsoft.com/office/drawing/2014/main" id="{D7596160-7F4F-3737-F8C4-7537165E9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4161" flipH="1">
              <a:off x="676027" y="1436824"/>
              <a:ext cx="497096" cy="379081"/>
            </a:xfrm>
            <a:prstGeom prst="rect">
              <a:avLst/>
            </a:prstGeom>
          </p:spPr>
        </p:pic>
        <p:pic>
          <p:nvPicPr>
            <p:cNvPr id="43" name="Imagen 42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0A83AF31-66E8-6361-99E7-6954BBDBC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61610" y="3980995"/>
              <a:ext cx="420780" cy="456720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29518EE-A9B0-B30F-7289-BB7947CDDB9E}"/>
              </a:ext>
            </a:extLst>
          </p:cNvPr>
          <p:cNvGrpSpPr/>
          <p:nvPr/>
        </p:nvGrpSpPr>
        <p:grpSpPr>
          <a:xfrm>
            <a:off x="1659659" y="408409"/>
            <a:ext cx="7102850" cy="4373504"/>
            <a:chOff x="1659659" y="408409"/>
            <a:chExt cx="7102850" cy="4373504"/>
          </a:xfrm>
        </p:grpSpPr>
        <p:pic>
          <p:nvPicPr>
            <p:cNvPr id="47" name="Imagen 46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1AD4B76F-994E-F3F1-8E7A-10D998318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8007" y="1115194"/>
              <a:ext cx="494502" cy="511171"/>
            </a:xfrm>
            <a:prstGeom prst="rect">
              <a:avLst/>
            </a:prstGeom>
          </p:spPr>
        </p:pic>
        <p:pic>
          <p:nvPicPr>
            <p:cNvPr id="51" name="Imagen 50" descr="Imagen que contiene Patrón de fondo&#10;&#10;Descripción generada automáticamente">
              <a:extLst>
                <a:ext uri="{FF2B5EF4-FFF2-40B4-BE49-F238E27FC236}">
                  <a16:creationId xmlns:a16="http://schemas.microsoft.com/office/drawing/2014/main" id="{0462C3F5-D04D-2028-5943-77488F51F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431" y="408409"/>
              <a:ext cx="281272" cy="567364"/>
            </a:xfrm>
            <a:prstGeom prst="rect">
              <a:avLst/>
            </a:prstGeom>
          </p:spPr>
        </p:pic>
        <p:pic>
          <p:nvPicPr>
            <p:cNvPr id="55" name="Imagen 54" descr="Dibujo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A579D8AD-A711-CF6B-A865-A137987D0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42737" flipH="1">
              <a:off x="6365789" y="4323515"/>
              <a:ext cx="565406" cy="351389"/>
            </a:xfrm>
            <a:prstGeom prst="rect">
              <a:avLst/>
            </a:prstGeom>
          </p:spPr>
        </p:pic>
        <p:pic>
          <p:nvPicPr>
            <p:cNvPr id="53" name="Imagen 52" descr="Un globo amarillo&#10;&#10;Descripción generada automáticamente con confianza media">
              <a:extLst>
                <a:ext uri="{FF2B5EF4-FFF2-40B4-BE49-F238E27FC236}">
                  <a16:creationId xmlns:a16="http://schemas.microsoft.com/office/drawing/2014/main" id="{D6D47F37-555D-1D95-89B7-19B861929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59659" y="3683679"/>
              <a:ext cx="365768" cy="5280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EBBCEC1-AB1C-10C4-6C33-E97AB54A52F6}"/>
              </a:ext>
            </a:extLst>
          </p:cNvPr>
          <p:cNvGrpSpPr/>
          <p:nvPr/>
        </p:nvGrpSpPr>
        <p:grpSpPr>
          <a:xfrm>
            <a:off x="364217" y="455555"/>
            <a:ext cx="8251709" cy="4210604"/>
            <a:chOff x="364217" y="455555"/>
            <a:chExt cx="8251709" cy="4210604"/>
          </a:xfrm>
        </p:grpSpPr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F65B016C-A1A4-ABD1-55F3-4C77EE586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V="1">
              <a:off x="364217" y="3144448"/>
              <a:ext cx="822458" cy="891227"/>
            </a:xfrm>
            <a:prstGeom prst="rect">
              <a:avLst/>
            </a:prstGeom>
          </p:spPr>
        </p:pic>
        <p:pic>
          <p:nvPicPr>
            <p:cNvPr id="41" name="Imagen 40" descr="Icono&#10;&#10;Descripción generada automáticamente">
              <a:extLst>
                <a:ext uri="{FF2B5EF4-FFF2-40B4-BE49-F238E27FC236}">
                  <a16:creationId xmlns:a16="http://schemas.microsoft.com/office/drawing/2014/main" id="{E7A918B4-4BA4-5C56-96FE-6E8AAAF43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09" y="488305"/>
              <a:ext cx="506406" cy="528073"/>
            </a:xfrm>
            <a:prstGeom prst="rect">
              <a:avLst/>
            </a:prstGeom>
          </p:spPr>
        </p:pic>
        <p:pic>
          <p:nvPicPr>
            <p:cNvPr id="49" name="Imagen 48" descr="Imagen que contiene Patrón de fondo&#10;&#10;Descripción generada automáticamente">
              <a:extLst>
                <a:ext uri="{FF2B5EF4-FFF2-40B4-BE49-F238E27FC236}">
                  <a16:creationId xmlns:a16="http://schemas.microsoft.com/office/drawing/2014/main" id="{D99924D3-7001-A938-430A-968305674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97" flipH="1">
              <a:off x="3538178" y="4264837"/>
              <a:ext cx="554864" cy="401322"/>
            </a:xfrm>
            <a:prstGeom prst="rect">
              <a:avLst/>
            </a:prstGeom>
          </p:spPr>
        </p:pic>
        <p:pic>
          <p:nvPicPr>
            <p:cNvPr id="45" name="Imagen 44" descr="Dibujo de la tierra desde el espacio&#10;&#10;Descripción generada automáticamente con confianza baja">
              <a:extLst>
                <a:ext uri="{FF2B5EF4-FFF2-40B4-BE49-F238E27FC236}">
                  <a16:creationId xmlns:a16="http://schemas.microsoft.com/office/drawing/2014/main" id="{A17AD820-B0AF-D597-9A82-7265DBF0A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49516" y="1538236"/>
              <a:ext cx="566410" cy="385071"/>
            </a:xfrm>
            <a:prstGeom prst="rect">
              <a:avLst/>
            </a:prstGeom>
          </p:spPr>
        </p:pic>
        <p:pic>
          <p:nvPicPr>
            <p:cNvPr id="57" name="Imagen 56" descr="Logotipo, Icono&#10;&#10;Descripción generada automáticamente">
              <a:extLst>
                <a:ext uri="{FF2B5EF4-FFF2-40B4-BE49-F238E27FC236}">
                  <a16:creationId xmlns:a16="http://schemas.microsoft.com/office/drawing/2014/main" id="{E7CE9644-2569-0B79-4110-EB27A6CC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4467" y="455555"/>
              <a:ext cx="482291" cy="473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2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2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29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9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28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29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29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28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C4C17-3910-B6BD-3DFA-09AC15D01985}"/>
              </a:ext>
            </a:extLst>
          </p:cNvPr>
          <p:cNvSpPr txBox="1"/>
          <p:nvPr/>
        </p:nvSpPr>
        <p:spPr>
          <a:xfrm>
            <a:off x="1494064" y="661306"/>
            <a:ext cx="320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Content</a:t>
            </a:r>
            <a:r>
              <a:rPr lang="en-IN" sz="28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5D6E0-3E4B-C33B-72F3-A5680D811B18}"/>
              </a:ext>
            </a:extLst>
          </p:cNvPr>
          <p:cNvSpPr txBox="1"/>
          <p:nvPr/>
        </p:nvSpPr>
        <p:spPr>
          <a:xfrm>
            <a:off x="947057" y="1372303"/>
            <a:ext cx="58537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b="0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Project objective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0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Data from SNOWFLAKE CLOUD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0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Data processing &amp; DAX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0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Dashboard &amp; insights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0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Export &amp; share project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7360-B60F-C81D-9939-EA664C16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Project Objective</a:t>
            </a:r>
            <a:endParaRPr lang="en-IN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3AF971-ED7C-618A-DD54-041A3CF6BC7E}"/>
              </a:ext>
            </a:extLst>
          </p:cNvPr>
          <p:cNvSpPr txBox="1">
            <a:spLocks/>
          </p:cNvSpPr>
          <p:nvPr/>
        </p:nvSpPr>
        <p:spPr>
          <a:xfrm>
            <a:off x="1371600" y="1257300"/>
            <a:ext cx="6393722" cy="3151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To develop a comprehensive credit card weekly dashboard that provides real-time insights into key performance metrics and trends, enabling stakeholders to monitor and analyze credit card operations effectively.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952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4B7B-F6AB-4231-D1B2-B2577ECA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Import data to SNOWFLAKE CLOUD ❄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5E3F6-574C-FFBB-79DA-8123986FEE01}"/>
              </a:ext>
            </a:extLst>
          </p:cNvPr>
          <p:cNvSpPr txBox="1"/>
          <p:nvPr/>
        </p:nvSpPr>
        <p:spPr>
          <a:xfrm>
            <a:off x="1559379" y="1602254"/>
            <a:ext cx="557620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IN" sz="2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Prepare csv file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sz="2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Create tables in SNOWFALKE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Import csv file into SNOWFALKE</a:t>
            </a:r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5C5F8-E617-D364-1F2F-D8B9D6D0B442}"/>
              </a:ext>
            </a:extLst>
          </p:cNvPr>
          <p:cNvSpPr txBox="1"/>
          <p:nvPr/>
        </p:nvSpPr>
        <p:spPr>
          <a:xfrm>
            <a:off x="11381063" y="1961324"/>
            <a:ext cx="97824" cy="119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53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B313-8A72-BA1D-6BBA-FF4F687F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-89807"/>
            <a:ext cx="7765322" cy="727838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DAX Queries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32552-5431-B0C0-883E-052ABF0381AB}"/>
              </a:ext>
            </a:extLst>
          </p:cNvPr>
          <p:cNvSpPr txBox="1"/>
          <p:nvPr/>
        </p:nvSpPr>
        <p:spPr>
          <a:xfrm>
            <a:off x="269420" y="526852"/>
            <a:ext cx="605790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AgeGroup</a:t>
            </a:r>
            <a:r>
              <a:rPr lang="en-IN" sz="14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= SWITCH( </a:t>
            </a:r>
          </a:p>
          <a:p>
            <a:r>
              <a:rPr lang="en-IN" sz="1400" b="0" i="0" u="none" strike="noStrike" baseline="0" dirty="0">
                <a:latin typeface="Calibri" panose="020F0502020204030204" pitchFamily="34" charset="0"/>
              </a:rPr>
              <a:t>TRUE(), </a:t>
            </a:r>
          </a:p>
          <a:p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4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&lt; 30, "20-30", </a:t>
            </a:r>
          </a:p>
          <a:p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4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&gt;= 30 &amp;&amp; 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4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&lt; 40, "30-40", </a:t>
            </a:r>
          </a:p>
          <a:p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4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&gt;= 40 &amp;&amp; 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4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&lt; 50, "40-50", </a:t>
            </a:r>
          </a:p>
          <a:p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4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&gt;= 50 &amp;&amp; 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4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&lt; 60, "50-60", </a:t>
            </a:r>
          </a:p>
          <a:p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4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&gt;= 60, "60+", </a:t>
            </a:r>
          </a:p>
          <a:p>
            <a:r>
              <a:rPr lang="en-IN" sz="1400" b="0" i="0" u="none" strike="noStrike" baseline="0" dirty="0">
                <a:latin typeface="Calibri" panose="020F0502020204030204" pitchFamily="34" charset="0"/>
              </a:rPr>
              <a:t>"unknown" </a:t>
            </a:r>
          </a:p>
          <a:p>
            <a:r>
              <a:rPr lang="en-IN" sz="1400" b="0" i="0" u="none" strike="noStrike" baseline="0" dirty="0">
                <a:latin typeface="Calibri" panose="020F0502020204030204" pitchFamily="34" charset="0"/>
              </a:rPr>
              <a:t>)</a:t>
            </a:r>
          </a:p>
          <a:p>
            <a:endParaRPr lang="en-IN" sz="1400" b="0" i="0" u="none" strike="noStrike" baseline="0" dirty="0">
              <a:latin typeface="Calibri" panose="020F0502020204030204" pitchFamily="34" charset="0"/>
            </a:endParaRPr>
          </a:p>
          <a:p>
            <a:r>
              <a:rPr lang="en-IN" sz="1400" b="1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IncomeGroup</a:t>
            </a:r>
            <a:r>
              <a:rPr lang="en-IN" sz="14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= SWITCH( </a:t>
            </a:r>
          </a:p>
          <a:p>
            <a:r>
              <a:rPr lang="en-IN" sz="1400" b="0" i="0" u="none" strike="noStrike" baseline="0" dirty="0">
                <a:latin typeface="Calibri" panose="020F0502020204030204" pitchFamily="34" charset="0"/>
              </a:rPr>
              <a:t>TRUE(), </a:t>
            </a:r>
          </a:p>
          <a:p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'[income] &lt; 35000, "Low", </a:t>
            </a:r>
          </a:p>
          <a:p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'[income] &gt;= 35000 &amp;&amp; 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'[income] &lt;70000, "Med", </a:t>
            </a:r>
          </a:p>
          <a:p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CUSTOMER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_</a:t>
            </a:r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'[income] &gt;= 70000, "High", </a:t>
            </a:r>
          </a:p>
          <a:p>
            <a:r>
              <a:rPr lang="en-IN" sz="1400" b="0" i="0" u="none" strike="noStrike" baseline="0" dirty="0">
                <a:latin typeface="Calibri" panose="020F0502020204030204" pitchFamily="34" charset="0"/>
              </a:rPr>
              <a:t>"unknown"</a:t>
            </a:r>
          </a:p>
          <a:p>
            <a:r>
              <a:rPr lang="en-IN" sz="1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  <a:r>
              <a:rPr lang="en-IN" sz="14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92D90-8C17-6F42-4A9C-49E988D3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936" y="3249385"/>
            <a:ext cx="2262644" cy="17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7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7804-2BCC-DC9B-3B08-C3C158C8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60" y="0"/>
            <a:ext cx="7765322" cy="541955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DAX Queries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C6B13-4261-667E-3462-DFB94FC8CFED}"/>
              </a:ext>
            </a:extLst>
          </p:cNvPr>
          <p:cNvSpPr txBox="1"/>
          <p:nvPr/>
        </p:nvSpPr>
        <p:spPr>
          <a:xfrm>
            <a:off x="212269" y="615433"/>
            <a:ext cx="564152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week_num2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= WEEKNUM('public 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6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week_start_date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])</a:t>
            </a:r>
          </a:p>
          <a:p>
            <a:r>
              <a:rPr lang="en-US" sz="16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Revenue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= 'public 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6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annual_fees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+ 'public 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6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total_trans_amt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+ 'public 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6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interest_earned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</a:t>
            </a:r>
          </a:p>
          <a:p>
            <a:r>
              <a:rPr lang="en-IN" sz="1600" b="1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Current_week_Reveneue</a:t>
            </a:r>
            <a:r>
              <a:rPr lang="en-IN" sz="16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= CALCULATE( </a:t>
            </a:r>
          </a:p>
          <a:p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SUM('public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'[Revenue]), </a:t>
            </a:r>
          </a:p>
          <a:p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FILTER( </a:t>
            </a:r>
          </a:p>
          <a:p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ALL('public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'), </a:t>
            </a:r>
          </a:p>
          <a:p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'[week_num2] = MAX('public 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'[week_num2]))) </a:t>
            </a:r>
          </a:p>
          <a:p>
            <a:r>
              <a:rPr lang="en-IN" sz="1600" b="1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Previous_week_Reveneue</a:t>
            </a:r>
            <a:r>
              <a:rPr lang="en-IN" sz="16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= CALCULATE( </a:t>
            </a:r>
          </a:p>
          <a:p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SUM('public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'[Revenue]), </a:t>
            </a:r>
          </a:p>
          <a:p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FILTER( </a:t>
            </a:r>
          </a:p>
          <a:p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ALL('public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'), </a:t>
            </a:r>
          </a:p>
          <a:p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'[week_num2] = MAX('public CREDITCARD_</a:t>
            </a:r>
            <a:r>
              <a:rPr lang="en-IN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DETAILS 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'[week_num2])-1))</a:t>
            </a:r>
            <a:r>
              <a:rPr lang="en-IN" sz="16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A6E7F-339C-BA3B-B160-49786A94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936" y="3249385"/>
            <a:ext cx="2262644" cy="17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7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C90D-2EDF-2CF9-A0FB-95B7390F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571500"/>
            <a:ext cx="7765322" cy="4792436"/>
          </a:xfrm>
        </p:spPr>
        <p:txBody>
          <a:bodyPr>
            <a:normAutofit fontScale="90000"/>
          </a:bodyPr>
          <a:lstStyle/>
          <a:p>
            <a:pPr algn="l"/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WoW change: </a:t>
            </a:r>
            <a:br>
              <a:rPr lang="en-IN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en-IN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-&gt;  </a:t>
            </a:r>
            <a:r>
              <a:rPr lang="en-IN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Revenue increased by 28.8%</a:t>
            </a:r>
            <a:br>
              <a:rPr lang="en-IN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-&gt;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Total Transaction Amt &amp; Count increased by xx% &amp; xx%</a:t>
            </a:r>
            <a:b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-&gt;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Customer count increased by xx%</a:t>
            </a:r>
            <a:b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Overview YTD:</a:t>
            </a:r>
            <a:b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en-IN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-&gt; </a:t>
            </a:r>
            <a:r>
              <a:rPr lang="en-IN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Overall revenue is 57M</a:t>
            </a:r>
            <a:br>
              <a:rPr lang="en-IN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-&gt; </a:t>
            </a:r>
            <a:r>
              <a:rPr lang="en-IN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Total interest is 8M</a:t>
            </a:r>
            <a:br>
              <a:rPr lang="en-IN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-&gt;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Total transaction amount is 46M</a:t>
            </a:r>
            <a:b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-&gt;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Male customers are contributing more in revenue 31M, female 26M</a:t>
            </a:r>
            <a:b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-&gt;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Blue &amp; Silver credit card are contributing to 93% of overall transactions</a:t>
            </a:r>
            <a:b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-&gt;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TX, NY &amp; CA is contributing to 68%</a:t>
            </a:r>
            <a:b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-&gt;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Overall Activation rate is 57.5%</a:t>
            </a:r>
            <a:b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-&gt;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Overall Delinquent rate is 6.06% </a:t>
            </a:r>
            <a:b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endParaRPr lang="en-IN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1F3884-CAC8-91CC-3B7C-78B18A9CB198}"/>
              </a:ext>
            </a:extLst>
          </p:cNvPr>
          <p:cNvSpPr txBox="1">
            <a:spLocks/>
          </p:cNvSpPr>
          <p:nvPr/>
        </p:nvSpPr>
        <p:spPr>
          <a:xfrm>
            <a:off x="772432" y="-171450"/>
            <a:ext cx="7765322" cy="922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</a:rPr>
              <a:t>Project Insights- Week 53 (31st Dec)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8189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1189</TotalTime>
  <Words>529</Words>
  <Application>Microsoft Office PowerPoint</Application>
  <PresentationFormat>On-screen Show (16:9)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Calisto MT</vt:lpstr>
      <vt:lpstr>PosteramaText-Bold</vt:lpstr>
      <vt:lpstr>Wingdings 2</vt:lpstr>
      <vt:lpstr>Slate</vt:lpstr>
      <vt:lpstr>  CREDIT CARD </vt:lpstr>
      <vt:lpstr>PowerPoint Presentation</vt:lpstr>
      <vt:lpstr>Project Objective</vt:lpstr>
      <vt:lpstr>Import data to SNOWFLAKE CLOUD ❄ </vt:lpstr>
      <vt:lpstr>DAX Queries </vt:lpstr>
      <vt:lpstr>DAX Queries</vt:lpstr>
      <vt:lpstr>WoW change:   -&gt;  Revenue increased by 28.8% -&gt; Total Transaction Amt &amp; Count increased by xx% &amp; xx% -&gt; Customer count increased by xx%  Overview YTD:  -&gt; Overall revenue is 57M -&gt; Total interest is 8M -&gt; Total transaction amount is 46M -&gt; Male customers are contributing more in revenue 31M, female 26M -&gt; Blue &amp; Silver credit card are contributing to 93% of overall transactions -&gt; TX, NY &amp; CA is contributing to 68% -&gt; Overall Activation rate is 57.5% -&gt; Overall Delinquent rate is 6.06%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swathi_Kanakannavar _22995501</dc:creator>
  <cp:lastModifiedBy>swathi_Kanakannavar _22995501</cp:lastModifiedBy>
  <cp:revision>1</cp:revision>
  <dcterms:created xsi:type="dcterms:W3CDTF">2021-10-12T08:06:43Z</dcterms:created>
  <dcterms:modified xsi:type="dcterms:W3CDTF">2024-07-19T11:33:43Z</dcterms:modified>
</cp:coreProperties>
</file>