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61" r:id="rId5"/>
    <p:sldId id="262" r:id="rId6"/>
    <p:sldId id="264" r:id="rId7"/>
    <p:sldId id="266" r:id="rId8"/>
    <p:sldId id="267" r:id="rId9"/>
    <p:sldId id="259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Libre Baskerville" panose="020B0604020202020204" charset="0"/>
      <p:regular r:id="rId16"/>
      <p:bold r:id="rId17"/>
      <p:italic r:id="rId18"/>
    </p:embeddedFont>
    <p:embeddedFont>
      <p:font typeface="Lato Black" panose="020B0604020202020204" charset="0"/>
      <p:bold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6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03761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43134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6596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11633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wathikavl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Swathikavl27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yKll2Vg_mRRrNP_yrUaGr53y1VZMygQo/edit?usp=sharing&amp;ouid=101183190533718048323&amp;rtpof=true&amp;sd=true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5" y="0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4" y="4116820"/>
            <a:ext cx="724618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IN" sz="1800" b="1" i="1" u="sng" dirty="0">
                <a:solidFill>
                  <a:srgbClr val="FF0000"/>
                </a:solidFill>
              </a:rPr>
              <a:t> Exploratory Data </a:t>
            </a:r>
            <a:r>
              <a:rPr lang="en-IN" sz="1800" b="1" i="1" u="sng" dirty="0" smtClean="0">
                <a:solidFill>
                  <a:srgbClr val="FF0000"/>
                </a:solidFill>
              </a:rPr>
              <a:t>Analysis on </a:t>
            </a:r>
          </a:p>
          <a:p>
            <a:pPr lvl="0" algn="ctr"/>
            <a:r>
              <a:rPr lang="en-US" sz="1800" b="1" i="1" u="sng" dirty="0" smtClean="0">
                <a:solidFill>
                  <a:srgbClr val="FF0000"/>
                </a:solidFill>
              </a:rPr>
              <a:t>Aspiring mind employment outcome </a:t>
            </a:r>
            <a:endParaRPr b="1" i="1" u="sng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297631" y="5010144"/>
            <a:ext cx="220765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 - </a:t>
            </a:r>
            <a:r>
              <a:rPr lang="en-US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Swathika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 L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427656" y="1308899"/>
            <a:ext cx="8950937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chemeClr val="dk1"/>
              </a:buClr>
              <a:buSzPts val="1800"/>
            </a:pPr>
            <a:r>
              <a:rPr lang="en-US" b="1" i="1" dirty="0"/>
              <a:t/>
            </a:r>
            <a:br>
              <a:rPr lang="en-US" b="1" i="1" dirty="0"/>
            </a:br>
            <a:r>
              <a:rPr lang="en-US" b="1" i="1" dirty="0"/>
              <a:t>After completing my postgraduate studies in psychology, I am now undertaking a Data Science course. With three years of experience at Amazon in non-technical roles, I am leveraging my background to transition into a career in data science. Initially drawn to the field for its promising career prospects and industry boom, I later became fascinated by how data reveals hidden insights and narratives crucial for growth and development.</a:t>
            </a:r>
            <a:endParaRPr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427656" y="416554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0" i="0" u="none" strike="noStrike" cap="none" dirty="0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About me</a:t>
            </a:r>
            <a:endParaRPr sz="1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7656" y="3090293"/>
            <a:ext cx="11336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800" b="1" i="1" cap="none" spc="0" dirty="0" smtClean="0">
                <a:ln w="0"/>
                <a:solidFill>
                  <a:schemeClr val="tx1"/>
                </a:solidFill>
                <a:hlinkClick r:id="rId3"/>
              </a:rPr>
              <a:t>LikendIn</a:t>
            </a:r>
            <a:endParaRPr lang="en-US" sz="1800" b="1" i="1" cap="none" spc="0" dirty="0" smtClean="0">
              <a:ln w="0"/>
              <a:solidFill>
                <a:schemeClr val="tx1"/>
              </a:solidFill>
            </a:endParaRPr>
          </a:p>
          <a:p>
            <a:endParaRPr lang="en-US" sz="1800" b="1" i="1" dirty="0">
              <a:ln w="0"/>
              <a:solidFill>
                <a:schemeClr val="tx1"/>
              </a:solidFill>
            </a:endParaRPr>
          </a:p>
          <a:p>
            <a:r>
              <a:rPr lang="en-US" sz="1800" b="1" i="1" cap="none" spc="0" dirty="0" smtClean="0">
                <a:ln w="0"/>
                <a:solidFill>
                  <a:schemeClr val="tx1"/>
                </a:solidFill>
                <a:hlinkClick r:id="rId4"/>
              </a:rPr>
              <a:t>Github</a:t>
            </a:r>
            <a:endParaRPr lang="en-US" sz="1800" b="1" i="1" cap="none" spc="0" dirty="0">
              <a:ln w="0"/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7825" y="350594"/>
            <a:ext cx="411042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rgbClr val="FF0000"/>
                </a:solidFill>
                <a:latin typeface="Lato Black" panose="020B0604020202020204" charset="0"/>
              </a:rPr>
              <a:t>Dataset Information :</a:t>
            </a:r>
            <a:endParaRPr lang="en-US" sz="3200" b="0" cap="none" spc="0" dirty="0">
              <a:ln w="0"/>
              <a:solidFill>
                <a:srgbClr val="FF0000"/>
              </a:solidFill>
              <a:latin typeface="Lato Black" panose="020B060402020202020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7825" y="1083911"/>
            <a:ext cx="8335936" cy="181588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b="1" i="1" dirty="0">
                <a:ln w="0"/>
                <a:solidFill>
                  <a:schemeClr val="tx1"/>
                </a:solidFill>
              </a:rPr>
              <a:t>The </a:t>
            </a:r>
            <a:r>
              <a:rPr lang="en-US" b="1" i="1" dirty="0">
                <a:ln w="0"/>
                <a:solidFill>
                  <a:schemeClr val="tx1"/>
                </a:solidFill>
                <a:hlinkClick r:id="rId2"/>
              </a:rPr>
              <a:t>dataset</a:t>
            </a:r>
            <a:r>
              <a:rPr lang="en-US" b="1" i="1" dirty="0">
                <a:ln w="0"/>
                <a:solidFill>
                  <a:schemeClr val="tx1"/>
                </a:solidFill>
              </a:rPr>
              <a:t> was released by Aspiring Minds from the Aspiring Mind Employment Outcome </a:t>
            </a:r>
            <a:endParaRPr lang="en-US" b="1" i="1" dirty="0" smtClean="0">
              <a:ln w="0"/>
              <a:solidFill>
                <a:schemeClr val="tx1"/>
              </a:solidFill>
            </a:endParaRPr>
          </a:p>
          <a:p>
            <a:r>
              <a:rPr lang="en-US" b="1" i="1" dirty="0" smtClean="0">
                <a:ln w="0"/>
                <a:solidFill>
                  <a:schemeClr val="tx1"/>
                </a:solidFill>
              </a:rPr>
              <a:t>2015 </a:t>
            </a:r>
            <a:r>
              <a:rPr lang="en-US" b="1" i="1" dirty="0">
                <a:ln w="0"/>
                <a:solidFill>
                  <a:schemeClr val="tx1"/>
                </a:solidFill>
              </a:rPr>
              <a:t>(AMEO). </a:t>
            </a:r>
            <a:r>
              <a:rPr lang="en-US" b="1" i="1" dirty="0" smtClean="0">
                <a:ln w="0"/>
                <a:solidFill>
                  <a:schemeClr val="tx1"/>
                </a:solidFill>
              </a:rPr>
              <a:t>The </a:t>
            </a:r>
            <a:r>
              <a:rPr lang="en-US" b="1" i="1" dirty="0">
                <a:ln w="0"/>
                <a:solidFill>
                  <a:schemeClr val="tx1"/>
                </a:solidFill>
              </a:rPr>
              <a:t>study is primarily limited  only to students with engineering disciplines. </a:t>
            </a:r>
            <a:endParaRPr lang="en-US" b="1" i="1" dirty="0" smtClean="0">
              <a:ln w="0"/>
              <a:solidFill>
                <a:schemeClr val="tx1"/>
              </a:solidFill>
            </a:endParaRPr>
          </a:p>
          <a:p>
            <a:r>
              <a:rPr lang="en-US" b="1" i="1" dirty="0" smtClean="0">
                <a:ln w="0"/>
                <a:solidFill>
                  <a:schemeClr val="tx1"/>
                </a:solidFill>
              </a:rPr>
              <a:t>The </a:t>
            </a:r>
            <a:r>
              <a:rPr lang="en-US" b="1" i="1" dirty="0">
                <a:ln w="0"/>
                <a:solidFill>
                  <a:schemeClr val="tx1"/>
                </a:solidFill>
              </a:rPr>
              <a:t>dataset contains the employment outcomes of engineering graduates as </a:t>
            </a:r>
            <a:r>
              <a:rPr lang="en-US" b="1" i="1" dirty="0" smtClean="0">
                <a:ln w="0"/>
                <a:solidFill>
                  <a:schemeClr val="tx1"/>
                </a:solidFill>
              </a:rPr>
              <a:t>dependent</a:t>
            </a:r>
          </a:p>
          <a:p>
            <a:r>
              <a:rPr lang="en-US" b="1" i="1" dirty="0" smtClean="0">
                <a:ln w="0"/>
                <a:solidFill>
                  <a:schemeClr val="tx1"/>
                </a:solidFill>
              </a:rPr>
              <a:t> </a:t>
            </a:r>
            <a:r>
              <a:rPr lang="en-US" b="1" i="1" dirty="0">
                <a:ln w="0"/>
                <a:solidFill>
                  <a:schemeClr val="tx1"/>
                </a:solidFill>
              </a:rPr>
              <a:t>variables </a:t>
            </a:r>
            <a:r>
              <a:rPr lang="en-US" b="1" i="1" dirty="0" smtClean="0">
                <a:ln w="0"/>
                <a:solidFill>
                  <a:schemeClr val="tx1"/>
                </a:solidFill>
              </a:rPr>
              <a:t>(</a:t>
            </a:r>
            <a:r>
              <a:rPr lang="en-US" b="1" i="1" dirty="0">
                <a:ln w="0"/>
                <a:solidFill>
                  <a:schemeClr val="tx1"/>
                </a:solidFill>
              </a:rPr>
              <a:t>Salary, Job Titles, and Job Locations) along with the standardized scores from </a:t>
            </a:r>
            <a:endParaRPr lang="en-US" b="1" i="1" dirty="0" smtClean="0">
              <a:ln w="0"/>
              <a:solidFill>
                <a:schemeClr val="tx1"/>
              </a:solidFill>
            </a:endParaRPr>
          </a:p>
          <a:p>
            <a:r>
              <a:rPr lang="en-US" b="1" i="1" dirty="0" smtClean="0">
                <a:ln w="0"/>
                <a:solidFill>
                  <a:schemeClr val="tx1"/>
                </a:solidFill>
              </a:rPr>
              <a:t>three different </a:t>
            </a:r>
            <a:r>
              <a:rPr lang="en-US" b="1" i="1" dirty="0">
                <a:ln w="0"/>
                <a:solidFill>
                  <a:schemeClr val="tx1"/>
                </a:solidFill>
              </a:rPr>
              <a:t>areas – cognitive skills, technical skills and personality skills. </a:t>
            </a:r>
            <a:r>
              <a:rPr lang="en-US" b="1" i="1" dirty="0" smtClean="0">
                <a:ln w="0"/>
                <a:solidFill>
                  <a:schemeClr val="tx1"/>
                </a:solidFill>
              </a:rPr>
              <a:t>The </a:t>
            </a:r>
            <a:r>
              <a:rPr lang="en-US" b="1" i="1" dirty="0">
                <a:ln w="0"/>
                <a:solidFill>
                  <a:schemeClr val="tx1"/>
                </a:solidFill>
              </a:rPr>
              <a:t>dataset </a:t>
            </a:r>
            <a:endParaRPr lang="en-US" b="1" i="1" dirty="0" smtClean="0">
              <a:ln w="0"/>
              <a:solidFill>
                <a:schemeClr val="tx1"/>
              </a:solidFill>
            </a:endParaRPr>
          </a:p>
          <a:p>
            <a:r>
              <a:rPr lang="en-US" b="1" i="1" dirty="0" smtClean="0">
                <a:ln w="0"/>
                <a:solidFill>
                  <a:schemeClr val="tx1"/>
                </a:solidFill>
              </a:rPr>
              <a:t>also </a:t>
            </a:r>
            <a:r>
              <a:rPr lang="en-US" b="1" i="1" dirty="0">
                <a:ln w="0"/>
                <a:solidFill>
                  <a:schemeClr val="tx1"/>
                </a:solidFill>
              </a:rPr>
              <a:t>contains demographic features. The dataset  contains  </a:t>
            </a:r>
            <a:r>
              <a:rPr lang="en-US" b="1" i="1" dirty="0" smtClean="0">
                <a:ln w="0"/>
                <a:solidFill>
                  <a:schemeClr val="tx1"/>
                </a:solidFill>
              </a:rPr>
              <a:t>around  </a:t>
            </a:r>
            <a:r>
              <a:rPr lang="en-US" b="1" i="1" dirty="0">
                <a:ln w="0"/>
                <a:solidFill>
                  <a:schemeClr val="tx1"/>
                </a:solidFill>
              </a:rPr>
              <a:t>40 independent variables </a:t>
            </a:r>
            <a:endParaRPr lang="en-US" b="1" i="1" dirty="0" smtClean="0">
              <a:ln w="0"/>
              <a:solidFill>
                <a:schemeClr val="tx1"/>
              </a:solidFill>
            </a:endParaRPr>
          </a:p>
          <a:p>
            <a:r>
              <a:rPr lang="en-US" b="1" i="1" dirty="0" smtClean="0">
                <a:ln w="0"/>
                <a:solidFill>
                  <a:schemeClr val="tx1"/>
                </a:solidFill>
              </a:rPr>
              <a:t>and </a:t>
            </a:r>
            <a:r>
              <a:rPr lang="en-US" b="1" i="1" dirty="0">
                <a:ln w="0"/>
                <a:solidFill>
                  <a:schemeClr val="tx1"/>
                </a:solidFill>
              </a:rPr>
              <a:t>4000 data points. </a:t>
            </a:r>
            <a:r>
              <a:rPr lang="en-US" b="1" i="1" dirty="0" smtClean="0">
                <a:ln w="0"/>
                <a:solidFill>
                  <a:schemeClr val="tx1"/>
                </a:solidFill>
              </a:rPr>
              <a:t>The </a:t>
            </a:r>
            <a:r>
              <a:rPr lang="en-US" b="1" i="1" dirty="0">
                <a:ln w="0"/>
                <a:solidFill>
                  <a:schemeClr val="tx1"/>
                </a:solidFill>
              </a:rPr>
              <a:t>independent variables are both continuous and categorical in nature. </a:t>
            </a:r>
            <a:endParaRPr lang="en-US" b="1" i="1" dirty="0" smtClean="0">
              <a:ln w="0"/>
              <a:solidFill>
                <a:schemeClr val="tx1"/>
              </a:solidFill>
            </a:endParaRPr>
          </a:p>
          <a:p>
            <a:r>
              <a:rPr lang="en-US" b="1" i="1" dirty="0" smtClean="0">
                <a:ln w="0"/>
                <a:solidFill>
                  <a:schemeClr val="tx1"/>
                </a:solidFill>
              </a:rPr>
              <a:t>The </a:t>
            </a:r>
            <a:r>
              <a:rPr lang="en-US" b="1" i="1" dirty="0">
                <a:ln w="0"/>
                <a:solidFill>
                  <a:schemeClr val="tx1"/>
                </a:solidFill>
              </a:rPr>
              <a:t>dataset contains a unique identifier for each candidate.</a:t>
            </a:r>
            <a:endParaRPr lang="en-US" b="1" i="1" cap="none" spc="0" dirty="0">
              <a:ln w="0"/>
              <a:solidFill>
                <a:schemeClr val="tx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981064"/>
              </p:ext>
            </p:extLst>
          </p:nvPr>
        </p:nvGraphicFramePr>
        <p:xfrm>
          <a:off x="315101" y="4297855"/>
          <a:ext cx="8736520" cy="178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68260"/>
                <a:gridCol w="4368260"/>
              </a:tblGrid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Dataset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Aspiring mind</a:t>
                      </a:r>
                      <a:r>
                        <a:rPr lang="en-US" baseline="0" dirty="0" smtClean="0"/>
                        <a:t> employment outcome(AMEO),2015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Rows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3998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Columns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</a:t>
                      </a:r>
                      <a:endParaRPr lang="en-I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Dependent variable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IN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17825" y="3229492"/>
            <a:ext cx="9240030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b="1" i="1" u="sng" cap="none" spc="0" dirty="0" smtClean="0">
                <a:ln w="0"/>
                <a:solidFill>
                  <a:schemeClr val="tx1"/>
                </a:solidFill>
              </a:rPr>
              <a:t>Objective</a:t>
            </a:r>
            <a:r>
              <a:rPr lang="en-US" b="1" i="1" cap="none" spc="0" dirty="0" smtClean="0">
                <a:ln w="0"/>
                <a:solidFill>
                  <a:schemeClr val="tx1"/>
                </a:solidFill>
              </a:rPr>
              <a:t> : </a:t>
            </a:r>
            <a:r>
              <a:rPr lang="en-US" b="1" i="1" dirty="0"/>
              <a:t>With salary serving as the dependent variable, </a:t>
            </a:r>
            <a:r>
              <a:rPr lang="en-US" b="1" i="1" dirty="0" smtClean="0"/>
              <a:t>the </a:t>
            </a:r>
            <a:r>
              <a:rPr lang="en-US" b="1" i="1" dirty="0"/>
              <a:t>aim of this Exploratory Data Analysis (EDA) </a:t>
            </a:r>
            <a:endParaRPr lang="en-US" b="1" i="1" dirty="0" smtClean="0"/>
          </a:p>
          <a:p>
            <a:r>
              <a:rPr lang="en-US" b="1" i="1" dirty="0" smtClean="0"/>
              <a:t>is </a:t>
            </a:r>
            <a:r>
              <a:rPr lang="en-US" b="1" i="1" dirty="0"/>
              <a:t>to extensively investigate the provided dataset, </a:t>
            </a:r>
            <a:r>
              <a:rPr lang="en-US" b="1" i="1" dirty="0" smtClean="0"/>
              <a:t>focusing </a:t>
            </a:r>
            <a:r>
              <a:rPr lang="en-US" b="1" i="1" dirty="0"/>
              <a:t>particularly </a:t>
            </a:r>
            <a:r>
              <a:rPr lang="en-US" b="1" i="1" dirty="0" smtClean="0"/>
              <a:t>on understanding </a:t>
            </a:r>
            <a:r>
              <a:rPr lang="en-US" b="1" i="1" dirty="0"/>
              <a:t>the </a:t>
            </a:r>
            <a:r>
              <a:rPr lang="en-US" b="1" i="1" dirty="0" smtClean="0"/>
              <a:t>relationships</a:t>
            </a:r>
          </a:p>
          <a:p>
            <a:r>
              <a:rPr lang="en-US" b="1" i="1" dirty="0" smtClean="0"/>
              <a:t>between various </a:t>
            </a:r>
            <a:r>
              <a:rPr lang="en-US" b="1" i="1" dirty="0"/>
              <a:t>variables and the target variable, Salary.</a:t>
            </a:r>
            <a:endParaRPr lang="en-US" b="1" i="1" u="sng" cap="none" spc="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668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302" y="758153"/>
            <a:ext cx="6096000" cy="58785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US" b="1" i="1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i="1" dirty="0" smtClean="0"/>
              <a:t>ID</a:t>
            </a:r>
            <a:r>
              <a:rPr lang="en-US" b="1" i="1" dirty="0"/>
              <a:t>: Unique identifier for each candidate</a:t>
            </a:r>
            <a:r>
              <a:rPr lang="en-US" b="1" i="1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i="1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i="1" dirty="0" smtClean="0"/>
              <a:t>Salary</a:t>
            </a:r>
            <a:r>
              <a:rPr lang="en-US" b="1" i="1" dirty="0"/>
              <a:t>: Annual CTC (Cost to Company) offered to the candidate (in INR). </a:t>
            </a:r>
            <a:endParaRPr lang="en-US" b="1" i="1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i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i="1" dirty="0" smtClean="0"/>
              <a:t>DOJ</a:t>
            </a:r>
            <a:r>
              <a:rPr lang="en-US" b="1" i="1" dirty="0"/>
              <a:t>: Date of joining the company. </a:t>
            </a:r>
            <a:endParaRPr lang="en-US" b="1" i="1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i="1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i="1" dirty="0" smtClean="0"/>
              <a:t>DOL</a:t>
            </a:r>
            <a:r>
              <a:rPr lang="en-US" b="1" i="1" dirty="0"/>
              <a:t>: Date of leaving the company. </a:t>
            </a:r>
            <a:endParaRPr lang="en-US" b="1" i="1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i="1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i="1" dirty="0" smtClean="0"/>
              <a:t>Designation</a:t>
            </a:r>
            <a:r>
              <a:rPr lang="en-US" b="1" i="1" dirty="0"/>
              <a:t>: Job title or position offered to the candidate. </a:t>
            </a:r>
            <a:endParaRPr lang="en-US" b="1" i="1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i="1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i="1" dirty="0" err="1" smtClean="0"/>
              <a:t>JobCity</a:t>
            </a:r>
            <a:r>
              <a:rPr lang="en-US" b="1" i="1" dirty="0"/>
              <a:t>: Location of the job (city). </a:t>
            </a:r>
            <a:endParaRPr lang="en-US" b="1" i="1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i="1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i="1" dirty="0" smtClean="0"/>
              <a:t>Gender</a:t>
            </a:r>
            <a:r>
              <a:rPr lang="en-US" b="1" i="1" dirty="0"/>
              <a:t>: Gender of the candidate. </a:t>
            </a:r>
            <a:endParaRPr lang="en-US" b="1" i="1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i="1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i="1" dirty="0" smtClean="0"/>
              <a:t>DOB</a:t>
            </a:r>
            <a:r>
              <a:rPr lang="en-US" b="1" i="1" dirty="0"/>
              <a:t>: Date of birth of the candidate. </a:t>
            </a:r>
            <a:endParaRPr lang="en-US" b="1" i="1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i="1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i="1" dirty="0" smtClean="0"/>
              <a:t>10percentage</a:t>
            </a:r>
            <a:r>
              <a:rPr lang="en-US" b="1" i="1" dirty="0"/>
              <a:t>: Overall marks obtained in grade 10 examinations</a:t>
            </a:r>
            <a:r>
              <a:rPr lang="en-US" b="1" i="1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i="1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i="1" dirty="0" smtClean="0"/>
              <a:t>10board</a:t>
            </a:r>
            <a:r>
              <a:rPr lang="en-US" b="1" i="1" dirty="0"/>
              <a:t>: School board whose curriculum the candidate followed in grade 10. </a:t>
            </a:r>
            <a:endParaRPr lang="en-US" b="1" i="1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i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i="1" dirty="0" smtClean="0"/>
              <a:t>12graduation</a:t>
            </a:r>
            <a:r>
              <a:rPr lang="en-US" b="1" i="1" dirty="0"/>
              <a:t>: Year of graduation from senior year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i="1" dirty="0"/>
              <a:t>high school.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i="1" dirty="0" smtClean="0"/>
          </a:p>
        </p:txBody>
      </p:sp>
      <p:sp>
        <p:nvSpPr>
          <p:cNvPr id="3" name="Rectangle 2"/>
          <p:cNvSpPr/>
          <p:nvPr/>
        </p:nvSpPr>
        <p:spPr>
          <a:xfrm>
            <a:off x="226979" y="156042"/>
            <a:ext cx="261481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Lato Black" panose="020B0604020202020204" charset="0"/>
              </a:rPr>
              <a:t>Key Features</a:t>
            </a:r>
            <a:endParaRPr 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 Black" panose="020B060402020202020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82302" y="969168"/>
            <a:ext cx="6236003" cy="526297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i="1" dirty="0" err="1" smtClean="0"/>
              <a:t>CollegeID</a:t>
            </a:r>
            <a:r>
              <a:rPr lang="en-US" b="1" i="1" dirty="0"/>
              <a:t>: Unique identifier for the college attended </a:t>
            </a:r>
            <a:r>
              <a:rPr lang="en-US" b="1" i="1" dirty="0" smtClean="0"/>
              <a:t>by </a:t>
            </a:r>
            <a:r>
              <a:rPr lang="en-US" b="1" i="1" dirty="0"/>
              <a:t>the </a:t>
            </a:r>
            <a:endParaRPr lang="en-US" b="1" i="1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i="1" dirty="0" smtClean="0"/>
              <a:t>candidate</a:t>
            </a:r>
            <a:r>
              <a:rPr lang="en-US" b="1" i="1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i="1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i="1" dirty="0" err="1" smtClean="0"/>
              <a:t>CollegeTier</a:t>
            </a:r>
            <a:r>
              <a:rPr lang="en-US" b="1" i="1" dirty="0"/>
              <a:t>: Tier of the college attended.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i="1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i="1" dirty="0" smtClean="0"/>
              <a:t>Degree</a:t>
            </a:r>
            <a:r>
              <a:rPr lang="en-US" b="1" i="1" dirty="0"/>
              <a:t>: Degree obtained or pursued by the </a:t>
            </a:r>
            <a:r>
              <a:rPr lang="en-US" b="1" i="1" dirty="0" smtClean="0"/>
              <a:t>candidate</a:t>
            </a:r>
            <a:r>
              <a:rPr lang="en-US" b="1" i="1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i="1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i="1" dirty="0" smtClean="0"/>
              <a:t>Specialization</a:t>
            </a:r>
            <a:r>
              <a:rPr lang="en-US" b="1" i="1" dirty="0"/>
              <a:t>: Field of specialization pursued by </a:t>
            </a:r>
            <a:r>
              <a:rPr lang="en-US" b="1" i="1" dirty="0" smtClean="0"/>
              <a:t>the </a:t>
            </a:r>
            <a:r>
              <a:rPr lang="en-US" b="1" i="1" dirty="0"/>
              <a:t>candidate.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i="1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i="1" dirty="0" err="1" smtClean="0"/>
              <a:t>CollegeGPA</a:t>
            </a:r>
            <a:r>
              <a:rPr lang="en-US" b="1" i="1" dirty="0"/>
              <a:t>: Aggregate GPA (Grade Point Average) at graduation.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i="1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i="1" dirty="0" err="1" smtClean="0"/>
              <a:t>CollegeCityID</a:t>
            </a:r>
            <a:r>
              <a:rPr lang="en-US" b="1" i="1" dirty="0"/>
              <a:t>: Unique identifier for the city where the college is </a:t>
            </a:r>
            <a:endParaRPr lang="en-US" b="1" i="1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i="1" dirty="0" smtClean="0"/>
              <a:t>located</a:t>
            </a:r>
            <a:r>
              <a:rPr lang="en-US" b="1" i="1" dirty="0"/>
              <a:t>. </a:t>
            </a:r>
            <a:endParaRPr lang="en-US" b="1" i="1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i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i="1" dirty="0" err="1" smtClean="0"/>
              <a:t>CollegeCityTier</a:t>
            </a:r>
            <a:r>
              <a:rPr lang="en-US" b="1" i="1" dirty="0"/>
              <a:t>: Tier of the city where the college is located.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i="1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i="1" dirty="0" err="1" smtClean="0"/>
              <a:t>CollegeState</a:t>
            </a:r>
            <a:r>
              <a:rPr lang="en-US" b="1" i="1" dirty="0"/>
              <a:t>: Name of the state where the college is located.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i="1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i="1" dirty="0" err="1" smtClean="0"/>
              <a:t>GraduationYear</a:t>
            </a:r>
            <a:r>
              <a:rPr lang="en-US" b="1" i="1" dirty="0"/>
              <a:t>: Year of graduation with a bachelor's degree.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i="1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i="1" dirty="0" smtClean="0"/>
              <a:t>12board</a:t>
            </a:r>
            <a:r>
              <a:rPr lang="en-US" b="1" i="1" dirty="0"/>
              <a:t>: School board whose curriculum the candidate followed in </a:t>
            </a:r>
            <a:endParaRPr lang="en-US" b="1" i="1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i="1" dirty="0" smtClean="0"/>
              <a:t>grade </a:t>
            </a:r>
            <a:r>
              <a:rPr lang="en-US" b="1" i="1" dirty="0"/>
              <a:t>12..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i="1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i="1" dirty="0" smtClean="0"/>
              <a:t>12percentage</a:t>
            </a:r>
            <a:r>
              <a:rPr lang="en-US" b="1" i="1" dirty="0"/>
              <a:t>: Overall marks obtained in grade 12 examination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1175072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6522" y="272773"/>
            <a:ext cx="327044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B0604020202020204" charset="0"/>
              </a:rPr>
              <a:t>What was done ?</a:t>
            </a:r>
            <a:endParaRPr 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 Black" panose="020B060402020202020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6522" y="1294178"/>
            <a:ext cx="4350871" cy="246221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i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Basic data analysis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i="1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i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Missing value treatment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i="1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i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Outlier treatment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i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 engineering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i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i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Univariate, bivariate and multivariate analysis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i="1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i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Conclusion</a:t>
            </a:r>
            <a:endParaRPr lang="en-US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8838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5859" y="1128808"/>
            <a:ext cx="12016431" cy="46166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i="1" dirty="0"/>
              <a:t>Initial exploration of the dataset involved checking basic information such as its dimensions, data types, statistical summaries, </a:t>
            </a:r>
            <a:endParaRPr lang="en-US" b="1" i="1" dirty="0" smtClean="0"/>
          </a:p>
          <a:p>
            <a:r>
              <a:rPr lang="en-US" b="1" i="1" dirty="0" smtClean="0"/>
              <a:t>and </a:t>
            </a:r>
            <a:r>
              <a:rPr lang="en-US" b="1" i="1" dirty="0"/>
              <a:t>presence of null </a:t>
            </a:r>
            <a:r>
              <a:rPr lang="en-US" b="1" i="1" dirty="0" smtClean="0"/>
              <a:t>values.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b="1" i="1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i="1" dirty="0" smtClean="0"/>
              <a:t>Upon </a:t>
            </a:r>
            <a:r>
              <a:rPr lang="en-US" b="1" i="1" dirty="0"/>
              <a:t>inspection, it was noted that our dataset comprises 3998 rows and 39 columns, featuring both categorical and numerical data</a:t>
            </a:r>
            <a:r>
              <a:rPr lang="en-US" b="1" i="1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b="1" i="1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i="1" dirty="0"/>
              <a:t>Feature engineering is required for the date feature, currently represented as an object data type</a:t>
            </a:r>
            <a:r>
              <a:rPr lang="en-US" b="1" i="1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b="1" i="1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i="1" dirty="0"/>
              <a:t>To streamline the dataset, unnecessary columns, namely ['Unnamed: 0', 'ID', '</a:t>
            </a:r>
            <a:r>
              <a:rPr lang="en-US" b="1" i="1" dirty="0" err="1"/>
              <a:t>CollegeID</a:t>
            </a:r>
            <a:r>
              <a:rPr lang="en-US" b="1" i="1" dirty="0"/>
              <a:t>', '</a:t>
            </a:r>
            <a:r>
              <a:rPr lang="en-US" b="1" i="1" dirty="0" err="1"/>
              <a:t>CollegeCityID</a:t>
            </a:r>
            <a:r>
              <a:rPr lang="en-US" b="1" i="1" dirty="0"/>
              <a:t>'], need to be removed</a:t>
            </a:r>
            <a:r>
              <a:rPr lang="en-US" b="1" i="1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b="1" i="1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i="1" dirty="0"/>
              <a:t>While no obvious null values were found, certain columns such as 'Domain', '</a:t>
            </a:r>
            <a:r>
              <a:rPr lang="en-US" b="1" i="1" dirty="0" err="1"/>
              <a:t>ComputerProgramming</a:t>
            </a:r>
            <a:r>
              <a:rPr lang="en-US" b="1" i="1" dirty="0"/>
              <a:t>', '</a:t>
            </a:r>
            <a:r>
              <a:rPr lang="en-US" b="1" i="1" dirty="0" err="1"/>
              <a:t>ElectronicsAndSemicon</a:t>
            </a:r>
            <a:r>
              <a:rPr lang="en-US" b="1" i="1" dirty="0" smtClean="0"/>
              <a:t>',</a:t>
            </a:r>
          </a:p>
          <a:p>
            <a:r>
              <a:rPr lang="en-US" b="1" i="1" dirty="0" smtClean="0"/>
              <a:t> </a:t>
            </a:r>
            <a:r>
              <a:rPr lang="en-US" b="1" i="1" dirty="0"/>
              <a:t>'</a:t>
            </a:r>
            <a:r>
              <a:rPr lang="en-US" b="1" i="1" dirty="0" err="1"/>
              <a:t>ComputerScience</a:t>
            </a:r>
            <a:r>
              <a:rPr lang="en-US" b="1" i="1" dirty="0" smtClean="0"/>
              <a:t>','</a:t>
            </a:r>
            <a:r>
              <a:rPr lang="en-US" b="1" i="1" dirty="0" err="1" smtClean="0"/>
              <a:t>MechanicalEngg</a:t>
            </a:r>
            <a:r>
              <a:rPr lang="en-US" b="1" i="1" dirty="0"/>
              <a:t>', '</a:t>
            </a:r>
            <a:r>
              <a:rPr lang="en-US" b="1" i="1" dirty="0" err="1"/>
              <a:t>ElectricalEngg</a:t>
            </a:r>
            <a:r>
              <a:rPr lang="en-US" b="1" i="1" dirty="0"/>
              <a:t>', '</a:t>
            </a:r>
            <a:r>
              <a:rPr lang="en-US" b="1" i="1" dirty="0" err="1"/>
              <a:t>TelecomEngg</a:t>
            </a:r>
            <a:r>
              <a:rPr lang="en-US" b="1" i="1" dirty="0"/>
              <a:t>', and '</a:t>
            </a:r>
            <a:r>
              <a:rPr lang="en-US" b="1" i="1" dirty="0" err="1"/>
              <a:t>CivilEngg</a:t>
            </a:r>
            <a:r>
              <a:rPr lang="en-US" b="1" i="1" dirty="0"/>
              <a:t>' contain -1 values, likely indicating data </a:t>
            </a:r>
            <a:endParaRPr lang="en-US" b="1" i="1" dirty="0" smtClean="0"/>
          </a:p>
          <a:p>
            <a:r>
              <a:rPr lang="en-US" b="1" i="1" dirty="0" smtClean="0"/>
              <a:t>inconsistencies</a:t>
            </a:r>
            <a:r>
              <a:rPr lang="en-US" b="1" i="1" dirty="0"/>
              <a:t>. Further investigation </a:t>
            </a:r>
            <a:r>
              <a:rPr lang="en-US" b="1" i="1" dirty="0" smtClean="0"/>
              <a:t>revealed </a:t>
            </a:r>
            <a:r>
              <a:rPr lang="en-US" b="1" i="1" dirty="0"/>
              <a:t>outliers, prompting the decision to replace these -1 values with median values</a:t>
            </a:r>
            <a:r>
              <a:rPr lang="en-US" b="1" i="1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b="1" i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i="1" dirty="0" smtClean="0"/>
              <a:t>Outliers </a:t>
            </a:r>
            <a:r>
              <a:rPr lang="en-US" b="1" i="1" dirty="0"/>
              <a:t>were detected in the dataset, with an average salary of </a:t>
            </a:r>
            <a:r>
              <a:rPr lang="en-US" b="1" i="1" dirty="0" smtClean="0"/>
              <a:t>307700.Minimum </a:t>
            </a:r>
            <a:r>
              <a:rPr lang="en-US" b="1" i="1" dirty="0"/>
              <a:t>and maximum salaries were observed to be </a:t>
            </a:r>
            <a:r>
              <a:rPr lang="en-US" b="1" i="1" dirty="0" smtClean="0"/>
              <a:t>35000 </a:t>
            </a:r>
            <a:r>
              <a:rPr lang="en-US" b="1" i="1" dirty="0"/>
              <a:t>and </a:t>
            </a:r>
            <a:endParaRPr lang="en-US" b="1" i="1" dirty="0" smtClean="0"/>
          </a:p>
          <a:p>
            <a:pPr lvl="1"/>
            <a:r>
              <a:rPr lang="en-US" b="1" i="1" dirty="0" smtClean="0"/>
              <a:t>4000000</a:t>
            </a:r>
            <a:r>
              <a:rPr lang="en-US" b="1" i="1" dirty="0"/>
              <a:t>, respectively</a:t>
            </a:r>
            <a:r>
              <a:rPr lang="en-US" b="1" i="1" dirty="0" smtClean="0"/>
              <a:t>.</a:t>
            </a:r>
          </a:p>
          <a:p>
            <a:pPr lvl="1"/>
            <a:endParaRPr lang="en-US" b="1" i="1" dirty="0"/>
          </a:p>
          <a:p>
            <a:pPr marL="285750" lvl="1" indent="-285750">
              <a:buFont typeface="Wingdings" panose="05000000000000000000" pitchFamily="2" charset="2"/>
              <a:buChar char="v"/>
            </a:pPr>
            <a:r>
              <a:rPr lang="en-US" b="1" i="1" dirty="0" smtClean="0"/>
              <a:t>There </a:t>
            </a:r>
            <a:r>
              <a:rPr lang="en-US" b="1" i="1" dirty="0"/>
              <a:t>was a notable surge in the number of students completing 12th grade in 2009, as well as in 2007 for 10th grade completions.</a:t>
            </a:r>
          </a:p>
          <a:p>
            <a:pPr marL="285750" lvl="1" indent="-285750">
              <a:buFont typeface="Wingdings" panose="05000000000000000000" pitchFamily="2" charset="2"/>
              <a:buChar char="v"/>
            </a:pPr>
            <a:endParaRPr lang="en-US" b="1" i="1" dirty="0" smtClean="0"/>
          </a:p>
          <a:p>
            <a:pPr marL="285750" lvl="1" indent="-285750">
              <a:buFont typeface="Wingdings" panose="05000000000000000000" pitchFamily="2" charset="2"/>
              <a:buChar char="v"/>
            </a:pPr>
            <a:r>
              <a:rPr lang="en-US" b="1" i="1" dirty="0" smtClean="0"/>
              <a:t>Mean </a:t>
            </a:r>
            <a:r>
              <a:rPr lang="en-US" b="1" i="1" dirty="0"/>
              <a:t>percentage displayed a gradual increase from 1993 to 2009, with slight fluctuations. However, a slight decrease was </a:t>
            </a:r>
            <a:r>
              <a:rPr lang="en-US" b="1" i="1" dirty="0" smtClean="0"/>
              <a:t>observed</a:t>
            </a:r>
          </a:p>
          <a:p>
            <a:pPr lvl="1"/>
            <a:r>
              <a:rPr lang="en-US" b="1" i="1" dirty="0" smtClean="0"/>
              <a:t>from </a:t>
            </a:r>
            <a:r>
              <a:rPr lang="en-US" b="1" i="1" dirty="0"/>
              <a:t>2009 </a:t>
            </a:r>
            <a:r>
              <a:rPr lang="en-US" b="1" i="1" dirty="0" smtClean="0"/>
              <a:t>to 2010</a:t>
            </a:r>
            <a:r>
              <a:rPr lang="en-US" b="1" i="1" dirty="0"/>
              <a:t>, followed by a slight increase in 2011.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b="1" i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405859" y="214407"/>
            <a:ext cx="285366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B0604020202020204" charset="0"/>
              </a:rPr>
              <a:t>Observations :</a:t>
            </a:r>
            <a:endParaRPr 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 Blac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047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1175" y="873496"/>
            <a:ext cx="12101390" cy="526297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285750" lvl="1" indent="-285750">
              <a:buFont typeface="Wingdings" panose="05000000000000000000" pitchFamily="2" charset="2"/>
              <a:buChar char="v"/>
            </a:pPr>
            <a:endParaRPr lang="en-US" b="1" i="1" dirty="0"/>
          </a:p>
          <a:p>
            <a:pPr marL="285750" lvl="1" indent="-285750">
              <a:buFont typeface="Wingdings" panose="05000000000000000000" pitchFamily="2" charset="2"/>
              <a:buChar char="v"/>
            </a:pPr>
            <a:r>
              <a:rPr lang="en-US" b="1" i="1" dirty="0"/>
              <a:t>A majority of students appeared to belong to 2nd Tier colleges, with </a:t>
            </a:r>
            <a:r>
              <a:rPr lang="en-US" b="1" i="1" dirty="0" err="1"/>
              <a:t>B.Tech</a:t>
            </a:r>
            <a:r>
              <a:rPr lang="en-US" b="1" i="1" dirty="0"/>
              <a:t>/B.E. being the most common degree, and ECE specialization</a:t>
            </a:r>
          </a:p>
          <a:p>
            <a:pPr lvl="1"/>
            <a:r>
              <a:rPr lang="en-US" b="1" i="1" dirty="0"/>
              <a:t>prevailing over CSE, CE, and IT.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b="1" i="1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i="1" dirty="0"/>
              <a:t>Data cleaning efforts focused on consolidating numeric values from the 12th board into four main categories: state, CBSE, ICSE, </a:t>
            </a:r>
            <a:endParaRPr lang="en-US" b="1" i="1" dirty="0" smtClean="0"/>
          </a:p>
          <a:p>
            <a:r>
              <a:rPr lang="en-US" b="1" i="1" dirty="0" smtClean="0"/>
              <a:t>and </a:t>
            </a:r>
            <a:r>
              <a:rPr lang="en-US" b="1" i="1" dirty="0"/>
              <a:t>N/A.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b="1" i="1" dirty="0"/>
          </a:p>
          <a:p>
            <a:pPr marL="285750" lvl="1" indent="-285750">
              <a:buFont typeface="Wingdings" panose="05000000000000000000" pitchFamily="2" charset="2"/>
              <a:buChar char="v"/>
            </a:pPr>
            <a:r>
              <a:rPr lang="en-US" b="1" i="1" dirty="0"/>
              <a:t>Similar salary distributions were observed across genders.</a:t>
            </a:r>
          </a:p>
          <a:p>
            <a:pPr marL="285750" lvl="1" indent="-285750">
              <a:buFont typeface="Wingdings" panose="05000000000000000000" pitchFamily="2" charset="2"/>
              <a:buChar char="v"/>
            </a:pPr>
            <a:endParaRPr lang="en-US" b="1" i="1" dirty="0"/>
          </a:p>
          <a:p>
            <a:pPr marL="285750" lvl="1" indent="-285750">
              <a:buFont typeface="Wingdings" panose="05000000000000000000" pitchFamily="2" charset="2"/>
              <a:buChar char="v"/>
            </a:pPr>
            <a:r>
              <a:rPr lang="en-US" b="1" i="1" dirty="0" err="1"/>
              <a:t>B.Tech</a:t>
            </a:r>
            <a:r>
              <a:rPr lang="en-US" b="1" i="1" dirty="0"/>
              <a:t> domain attracted the most candidates, regardless of gender</a:t>
            </a:r>
            <a:r>
              <a:rPr lang="en-US" b="1" i="1" dirty="0" smtClean="0"/>
              <a:t>.</a:t>
            </a:r>
          </a:p>
          <a:p>
            <a:pPr lvl="1"/>
            <a:endParaRPr lang="en-US" b="1" i="1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i="1" dirty="0"/>
              <a:t>Multivariate analysis, employing a correlation matrix, revealed</a:t>
            </a:r>
            <a:r>
              <a:rPr lang="en-US" b="1" i="1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i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i="1" dirty="0" smtClean="0"/>
              <a:t>Positive </a:t>
            </a:r>
            <a:r>
              <a:rPr lang="en-US" b="1" i="1" dirty="0"/>
              <a:t>correlations between 'Salary' and various factors such as '10percentage', '12percentage', '</a:t>
            </a:r>
            <a:r>
              <a:rPr lang="en-US" b="1" i="1" dirty="0" err="1"/>
              <a:t>collegeGPA</a:t>
            </a:r>
            <a:r>
              <a:rPr lang="en-US" b="1" i="1" dirty="0"/>
              <a:t>', 'English', 'Logical', </a:t>
            </a:r>
            <a:endParaRPr lang="en-US" b="1" i="1" dirty="0" smtClean="0"/>
          </a:p>
          <a:p>
            <a:r>
              <a:rPr lang="en-US" b="1" i="1" dirty="0" smtClean="0"/>
              <a:t>'Quant</a:t>
            </a:r>
            <a:r>
              <a:rPr lang="en-US" b="1" i="1" dirty="0"/>
              <a:t>', 'Domain', </a:t>
            </a:r>
            <a:r>
              <a:rPr lang="en-US" b="1" i="1" dirty="0" err="1" smtClean="0"/>
              <a:t>ComputerProgramming</a:t>
            </a:r>
            <a:r>
              <a:rPr lang="en-US" b="1" i="1" dirty="0"/>
              <a:t>', '</a:t>
            </a:r>
            <a:r>
              <a:rPr lang="en-US" b="1" i="1" dirty="0" err="1"/>
              <a:t>ElectronicsAndSemicon</a:t>
            </a:r>
            <a:r>
              <a:rPr lang="en-US" b="1" i="1" dirty="0"/>
              <a:t>', '</a:t>
            </a:r>
            <a:r>
              <a:rPr lang="en-US" b="1" i="1" dirty="0" err="1"/>
              <a:t>ComputerScience</a:t>
            </a:r>
            <a:r>
              <a:rPr lang="en-US" b="1" i="1" dirty="0"/>
              <a:t>', and '</a:t>
            </a:r>
            <a:r>
              <a:rPr lang="en-US" b="1" i="1" dirty="0" err="1"/>
              <a:t>MechanicalEngg</a:t>
            </a:r>
            <a:r>
              <a:rPr lang="en-US" b="1" i="1" dirty="0"/>
              <a:t>', suggesting that </a:t>
            </a:r>
            <a:r>
              <a:rPr lang="en-US" b="1" i="1" dirty="0" smtClean="0"/>
              <a:t>increases</a:t>
            </a:r>
          </a:p>
          <a:p>
            <a:r>
              <a:rPr lang="en-US" b="1" i="1" dirty="0" smtClean="0"/>
              <a:t> </a:t>
            </a:r>
            <a:r>
              <a:rPr lang="en-US" b="1" i="1" dirty="0"/>
              <a:t>in these features coincide </a:t>
            </a:r>
            <a:r>
              <a:rPr lang="en-US" b="1" i="1" dirty="0" smtClean="0"/>
              <a:t>with </a:t>
            </a:r>
            <a:r>
              <a:rPr lang="en-US" b="1" i="1" dirty="0"/>
              <a:t>salary increments.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i="1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i="1" dirty="0" smtClean="0"/>
              <a:t>Conversely</a:t>
            </a:r>
            <a:r>
              <a:rPr lang="en-US" b="1" i="1" dirty="0"/>
              <a:t>, negative correlations were found between 'Salary' and '12graduation', '</a:t>
            </a:r>
            <a:r>
              <a:rPr lang="en-US" b="1" i="1" dirty="0" err="1"/>
              <a:t>CollegeTier</a:t>
            </a:r>
            <a:r>
              <a:rPr lang="en-US" b="1" i="1" dirty="0"/>
              <a:t>', 'conscientiousness', 'agreeableness', </a:t>
            </a:r>
            <a:endParaRPr lang="en-US" b="1" i="1" dirty="0" smtClean="0"/>
          </a:p>
          <a:p>
            <a:r>
              <a:rPr lang="en-US" b="1" i="1" dirty="0" smtClean="0"/>
              <a:t>'</a:t>
            </a:r>
            <a:r>
              <a:rPr lang="en-US" b="1" i="1" dirty="0" err="1" smtClean="0"/>
              <a:t>extraversion','neuroticism</a:t>
            </a:r>
            <a:r>
              <a:rPr lang="en-US" b="1" i="1" dirty="0"/>
              <a:t>', '</a:t>
            </a:r>
            <a:r>
              <a:rPr lang="en-US" b="1" i="1" dirty="0" err="1"/>
              <a:t>openness_to_experience</a:t>
            </a:r>
            <a:r>
              <a:rPr lang="en-US" b="1" i="1" dirty="0"/>
              <a:t>', and '10graduation', implying that increases in these factors may correspond </a:t>
            </a:r>
            <a:endParaRPr lang="en-US" b="1" i="1" dirty="0" smtClean="0"/>
          </a:p>
          <a:p>
            <a:r>
              <a:rPr lang="en-US" b="1" i="1" dirty="0" smtClean="0"/>
              <a:t>with </a:t>
            </a:r>
            <a:r>
              <a:rPr lang="en-US" b="1" i="1" dirty="0"/>
              <a:t>decreases in salary</a:t>
            </a:r>
            <a:r>
              <a:rPr lang="en-US" b="1" i="1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i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i="1" dirty="0"/>
              <a:t>Features such as '</a:t>
            </a:r>
            <a:r>
              <a:rPr lang="en-US" b="1" i="1" dirty="0" err="1"/>
              <a:t>GraduationYear</a:t>
            </a:r>
            <a:r>
              <a:rPr lang="en-US" b="1" i="1" dirty="0"/>
              <a:t>', '</a:t>
            </a:r>
            <a:r>
              <a:rPr lang="en-US" b="1" i="1" dirty="0" err="1"/>
              <a:t>CollegeCityTier</a:t>
            </a:r>
            <a:r>
              <a:rPr lang="en-US" b="1" i="1" dirty="0"/>
              <a:t>', '</a:t>
            </a:r>
            <a:r>
              <a:rPr lang="en-US" b="1" i="1" dirty="0" err="1"/>
              <a:t>ElectricalEngg</a:t>
            </a:r>
            <a:r>
              <a:rPr lang="en-US" b="1" i="1" dirty="0"/>
              <a:t>', '</a:t>
            </a:r>
            <a:r>
              <a:rPr lang="en-US" b="1" i="1" dirty="0" err="1"/>
              <a:t>TelecomEngg</a:t>
            </a:r>
            <a:r>
              <a:rPr lang="en-US" b="1" i="1" dirty="0"/>
              <a:t>', and '</a:t>
            </a:r>
            <a:r>
              <a:rPr lang="en-US" b="1" i="1" dirty="0" err="1"/>
              <a:t>CivilEngg</a:t>
            </a:r>
            <a:r>
              <a:rPr lang="en-US" b="1" i="1" dirty="0"/>
              <a:t>' exhibited weak correlations </a:t>
            </a:r>
            <a:endParaRPr lang="en-US" b="1" i="1" dirty="0" smtClean="0"/>
          </a:p>
          <a:p>
            <a:r>
              <a:rPr lang="en-US" b="1" i="1" dirty="0" smtClean="0"/>
              <a:t>with </a:t>
            </a:r>
            <a:r>
              <a:rPr lang="en-US" b="1" i="1" dirty="0"/>
              <a:t>'Salary', as </a:t>
            </a:r>
            <a:r>
              <a:rPr lang="en-US" b="1" i="1" dirty="0" smtClean="0"/>
              <a:t>indicated </a:t>
            </a:r>
            <a:r>
              <a:rPr lang="en-US" b="1" i="1" dirty="0"/>
              <a:t>by correlation coefficients close to zero.</a:t>
            </a:r>
          </a:p>
          <a:p>
            <a:pPr marL="285750" lvl="1" indent="-285750">
              <a:buFont typeface="Wingdings" panose="05000000000000000000" pitchFamily="2" charset="2"/>
              <a:buChar char="v"/>
            </a:pPr>
            <a:endParaRPr lang="en-US" b="1" i="1" dirty="0"/>
          </a:p>
        </p:txBody>
      </p:sp>
      <p:sp>
        <p:nvSpPr>
          <p:cNvPr id="3" name="Rectangle 2"/>
          <p:cNvSpPr/>
          <p:nvPr/>
        </p:nvSpPr>
        <p:spPr>
          <a:xfrm>
            <a:off x="311175" y="288721"/>
            <a:ext cx="28536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B0604020202020204" charset="0"/>
              </a:rPr>
              <a:t>Observations :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 Blac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124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3472" y="340867"/>
            <a:ext cx="259397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B0604020202020204" charset="0"/>
              </a:rPr>
              <a:t>Conclusions :</a:t>
            </a:r>
            <a:endParaRPr 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 Black" panose="020B060402020202020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3472" y="1527642"/>
            <a:ext cx="7691529" cy="289310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Most </a:t>
            </a:r>
            <a:r>
              <a:rPr lang="en-US" dirty="0"/>
              <a:t>people gave their 10th and 12th exams in state board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There </a:t>
            </a:r>
            <a:r>
              <a:rPr lang="en-US" dirty="0"/>
              <a:t>is a greater prevalence of males in the workforce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 higher proportion of students hail from tier 2 colleges.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Most </a:t>
            </a:r>
            <a:r>
              <a:rPr lang="en-US" dirty="0"/>
              <a:t>individuals have completed a Bachelor's in Engineering or Technology (B.E./</a:t>
            </a:r>
            <a:r>
              <a:rPr lang="en-US" dirty="0" err="1"/>
              <a:t>B.Tech</a:t>
            </a:r>
            <a:r>
              <a:rPr lang="en-US" dirty="0"/>
              <a:t>.).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Specializations </a:t>
            </a:r>
            <a:r>
              <a:rPr lang="en-US" dirty="0"/>
              <a:t>in ECE and CSE are predominantly pursued.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The </a:t>
            </a:r>
            <a:r>
              <a:rPr lang="en-US" dirty="0"/>
              <a:t>majority of students come from state board backgrounds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056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950</Words>
  <Application>Microsoft Office PowerPoint</Application>
  <PresentationFormat>Widescreen</PresentationFormat>
  <Paragraphs>146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Libre Baskerville</vt:lpstr>
      <vt:lpstr>Lato Black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HP</cp:lastModifiedBy>
  <cp:revision>10</cp:revision>
  <dcterms:created xsi:type="dcterms:W3CDTF">2021-02-16T05:19:01Z</dcterms:created>
  <dcterms:modified xsi:type="dcterms:W3CDTF">2024-03-03T08:44:47Z</dcterms:modified>
</cp:coreProperties>
</file>