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theme/theme7.xml" ContentType="application/vnd.openxmlformats-officedocument.theme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theme/theme8.xml" ContentType="application/vnd.openxmlformats-officedocument.theme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9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10.xml" ContentType="application/vnd.openxmlformats-officedocument.theme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1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12.xml" ContentType="application/vnd.openxmlformats-officedocument.theme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00" r:id="rId5"/>
    <p:sldMasterId id="2147483713" r:id="rId6"/>
    <p:sldMasterId id="2147483726" r:id="rId7"/>
    <p:sldMasterId id="2147483739" r:id="rId8"/>
    <p:sldMasterId id="2147483752" r:id="rId9"/>
    <p:sldMasterId id="2147483765" r:id="rId10"/>
    <p:sldMasterId id="2147483778" r:id="rId11"/>
    <p:sldMasterId id="2147483791" r:id="rId12"/>
    <p:sldMasterId id="2147483804" r:id="rId13"/>
  </p:sldMasterIdLst>
  <p:notesMasterIdLst>
    <p:notesMasterId r:id="rId26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92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[YUVASREE.B  EMPLOYEE DATA SET.xlsx]SHEET 2!PivotTable2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 2'!$B$3:$B$4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21-4E14-9D1B-7FB4401C7D87}"/>
            </c:ext>
          </c:extLst>
        </c:ser>
        <c:ser>
          <c:idx val="1"/>
          <c:order val="1"/>
          <c:tx>
            <c:strRef>
              <c:f>'SHEET 2'!$C$3:$C$4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21-4E14-9D1B-7FB4401C7D87}"/>
            </c:ext>
          </c:extLst>
        </c:ser>
        <c:ser>
          <c:idx val="2"/>
          <c:order val="2"/>
          <c:tx>
            <c:strRef>
              <c:f>'SHEET 2'!$D$3:$D$4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21-4E14-9D1B-7FB4401C7D87}"/>
            </c:ext>
          </c:extLst>
        </c:ser>
        <c:ser>
          <c:idx val="3"/>
          <c:order val="3"/>
          <c:tx>
            <c:strRef>
              <c:f>'SHEET 2'!$E$3:$E$4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strRef>
              <c:f>'SHEET 2'!$A$5:$A$15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'SHEET 2'!$E$5:$E$15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B21-4E14-9D1B-7FB4401C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1795015648"/>
        <c:axId val="1795020928"/>
      </c:barChart>
      <c:catAx>
        <c:axId val="179501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20928"/>
        <c:crosses val="autoZero"/>
        <c:auto val="1"/>
        <c:lblAlgn val="ctr"/>
        <c:lblOffset val="100"/>
        <c:noMultiLvlLbl val="0"/>
      </c:catAx>
      <c:valAx>
        <c:axId val="17950209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015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6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IN" sz="1400" b="0" strike="noStrike" spc="-1">
                <a:latin typeface="Times New Roman"/>
              </a:rPr>
              <a:t> </a:t>
            </a:r>
          </a:p>
        </p:txBody>
      </p:sp>
      <p:sp>
        <p:nvSpPr>
          <p:cNvPr id="6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4CD7469-A468-44AE-8F41-73C120F4E80E}" type="slidenum">
              <a:rPr lang="en-IN" sz="1400" b="0" strike="noStrike" spc="-1">
                <a:latin typeface="Times New Roman"/>
              </a:rPr>
              <a:t>‹#›</a:t>
            </a:fld>
            <a:endParaRPr lang="en-IN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3213" cy="2312988"/>
          </a:xfrm>
          <a:prstGeom prst="rect">
            <a:avLst/>
          </a:prstGeom>
        </p:spPr>
      </p:sp>
      <p:sp>
        <p:nvSpPr>
          <p:cNvPr id="76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760" cy="26996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IN" sz="2000" b="0" strike="noStrike" spc="-1">
              <a:latin typeface="Arial"/>
            </a:endParaRPr>
          </a:p>
        </p:txBody>
      </p:sp>
      <p:sp>
        <p:nvSpPr>
          <p:cNvPr id="764" name="CustomShape 3"/>
          <p:cNvSpPr/>
          <p:nvPr/>
        </p:nvSpPr>
        <p:spPr>
          <a:xfrm>
            <a:off x="6905520" y="6513480"/>
            <a:ext cx="5282640" cy="343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A8A7796D-6E1A-43B9-AC0B-FD3E6774428F}" type="slidenum">
              <a:rPr lang="en-IN" sz="1200" b="0" strike="noStrike" spc="-1">
                <a:latin typeface="Times New Roman"/>
              </a:rPr>
              <a:t>1</a:t>
            </a:fld>
            <a:endParaRPr lang="en-IN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0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3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9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8.xml"/><Relationship Id="rId13" Type="http://schemas.openxmlformats.org/officeDocument/2006/relationships/theme" Target="../theme/theme11.xml"/><Relationship Id="rId3" Type="http://schemas.openxmlformats.org/officeDocument/2006/relationships/slideLayout" Target="../slideLayouts/slideLayout123.xml"/><Relationship Id="rId7" Type="http://schemas.openxmlformats.org/officeDocument/2006/relationships/slideLayout" Target="../slideLayouts/slideLayout127.xml"/><Relationship Id="rId12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Relationship Id="rId6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125.xml"/><Relationship Id="rId10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124.xml"/><Relationship Id="rId9" Type="http://schemas.openxmlformats.org/officeDocument/2006/relationships/slideLayout" Target="../slideLayouts/slideLayout12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13" Type="http://schemas.openxmlformats.org/officeDocument/2006/relationships/theme" Target="../theme/theme12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2.xml"/><Relationship Id="rId13" Type="http://schemas.openxmlformats.org/officeDocument/2006/relationships/theme" Target="../theme/theme13.xml"/><Relationship Id="rId3" Type="http://schemas.openxmlformats.org/officeDocument/2006/relationships/slideLayout" Target="../slideLayouts/slideLayout147.xml"/><Relationship Id="rId7" Type="http://schemas.openxmlformats.org/officeDocument/2006/relationships/slideLayout" Target="../slideLayouts/slideLayout151.xml"/><Relationship Id="rId12" Type="http://schemas.openxmlformats.org/officeDocument/2006/relationships/slideLayout" Target="../slideLayouts/slideLayout156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Relationship Id="rId6" Type="http://schemas.openxmlformats.org/officeDocument/2006/relationships/slideLayout" Target="../slideLayouts/slideLayout150.xml"/><Relationship Id="rId11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49.xml"/><Relationship Id="rId10" Type="http://schemas.openxmlformats.org/officeDocument/2006/relationships/slideLayout" Target="../slideLayouts/slideLayout154.xml"/><Relationship Id="rId4" Type="http://schemas.openxmlformats.org/officeDocument/2006/relationships/slideLayout" Target="../slideLayouts/slideLayout148.xml"/><Relationship Id="rId9" Type="http://schemas.openxmlformats.org/officeDocument/2006/relationships/slideLayout" Target="../slideLayouts/slideLayout15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slideLayout" Target="../slideLayouts/slideLayout96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4.xml"/><Relationship Id="rId13" Type="http://schemas.openxmlformats.org/officeDocument/2006/relationships/theme" Target="../theme/theme9.xml"/><Relationship Id="rId3" Type="http://schemas.openxmlformats.org/officeDocument/2006/relationships/slideLayout" Target="../slideLayouts/slideLayout99.xml"/><Relationship Id="rId7" Type="http://schemas.openxmlformats.org/officeDocument/2006/relationships/slideLayout" Target="../slideLayouts/slideLayout103.xml"/><Relationship Id="rId12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Relationship Id="rId6" Type="http://schemas.openxmlformats.org/officeDocument/2006/relationships/slideLayout" Target="../slideLayouts/slideLayout102.xml"/><Relationship Id="rId11" Type="http://schemas.openxmlformats.org/officeDocument/2006/relationships/slideLayout" Target="../slideLayouts/slideLayout107.xml"/><Relationship Id="rId5" Type="http://schemas.openxmlformats.org/officeDocument/2006/relationships/slideLayout" Target="../slideLayouts/slideLayout101.xml"/><Relationship Id="rId10" Type="http://schemas.openxmlformats.org/officeDocument/2006/relationships/slideLayout" Target="../slideLayouts/slideLayout106.xml"/><Relationship Id="rId4" Type="http://schemas.openxmlformats.org/officeDocument/2006/relationships/slideLayout" Target="../slideLayouts/slideLayout100.xml"/><Relationship Id="rId9" Type="http://schemas.openxmlformats.org/officeDocument/2006/relationships/slideLayout" Target="../slideLayouts/slideLayout10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99" name="PlaceHolder 1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4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8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49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50" name="PlaceHolder 1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599" name="PlaceHolder 1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0" name="PlaceHolder 1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1" name="PlaceHolder 1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2" name="PlaceHolder 1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03" name="PlaceHolder 1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</p:spPr>
        <p:txBody>
          <a:bodyPr lIns="0" tIns="0" rIns="0" bIns="0">
            <a:normAutofit fontScale="24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07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2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55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3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03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204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3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4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52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00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4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4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50" name="PlaceHolder 1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9377280" y="4680"/>
            <a:ext cx="1217880" cy="6852960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8" name="CustomShape 2"/>
          <p:cNvSpPr/>
          <p:nvPr/>
        </p:nvSpPr>
        <p:spPr>
          <a:xfrm>
            <a:off x="7448760" y="3695040"/>
            <a:ext cx="4742640" cy="316296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9" name="CustomShape 3"/>
          <p:cNvSpPr/>
          <p:nvPr/>
        </p:nvSpPr>
        <p:spPr>
          <a:xfrm>
            <a:off x="9182160" y="0"/>
            <a:ext cx="3009240" cy="685728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0" name="CustomShape 4"/>
          <p:cNvSpPr/>
          <p:nvPr/>
        </p:nvSpPr>
        <p:spPr>
          <a:xfrm>
            <a:off x="9603000" y="0"/>
            <a:ext cx="2588760" cy="685728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1" name="CustomShape 5"/>
          <p:cNvSpPr/>
          <p:nvPr/>
        </p:nvSpPr>
        <p:spPr>
          <a:xfrm>
            <a:off x="8934480" y="3048120"/>
            <a:ext cx="3256920" cy="380916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2" name="CustomShape 6"/>
          <p:cNvSpPr/>
          <p:nvPr/>
        </p:nvSpPr>
        <p:spPr>
          <a:xfrm>
            <a:off x="9338040" y="0"/>
            <a:ext cx="2853720" cy="685728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CustomShape 7"/>
          <p:cNvSpPr/>
          <p:nvPr/>
        </p:nvSpPr>
        <p:spPr>
          <a:xfrm>
            <a:off x="10896480" y="0"/>
            <a:ext cx="1294560" cy="685728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CustomShape 8"/>
          <p:cNvSpPr/>
          <p:nvPr/>
        </p:nvSpPr>
        <p:spPr>
          <a:xfrm>
            <a:off x="10936080" y="0"/>
            <a:ext cx="1255320" cy="685728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9"/>
          <p:cNvSpPr/>
          <p:nvPr/>
        </p:nvSpPr>
        <p:spPr>
          <a:xfrm>
            <a:off x="10372680" y="3591000"/>
            <a:ext cx="1818720" cy="3266280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CustomShape 10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7" name="PlaceHolder 11"/>
          <p:cNvSpPr>
            <a:spLocks noGrp="1"/>
          </p:cNvSpPr>
          <p:nvPr>
            <p:ph type="title"/>
          </p:nvPr>
        </p:nvSpPr>
        <p:spPr>
          <a:xfrm>
            <a:off x="755280" y="191880"/>
            <a:ext cx="10680480" cy="1145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IN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8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399" name="PlaceHolder 1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00" name="PlaceHolder 1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 fontScale="77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6" name="Group 1"/>
          <p:cNvGrpSpPr/>
          <p:nvPr/>
        </p:nvGrpSpPr>
        <p:grpSpPr>
          <a:xfrm>
            <a:off x="876240" y="990720"/>
            <a:ext cx="1742400" cy="1332720"/>
            <a:chOff x="876240" y="990720"/>
            <a:chExt cx="1742400" cy="1332720"/>
          </a:xfrm>
        </p:grpSpPr>
        <p:sp>
          <p:nvSpPr>
            <p:cNvPr id="647" name="CustomShape 2"/>
            <p:cNvSpPr/>
            <p:nvPr/>
          </p:nvSpPr>
          <p:spPr>
            <a:xfrm>
              <a:off x="876240" y="1266840"/>
              <a:ext cx="1227960" cy="1056600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8" name="CustomShape 3"/>
            <p:cNvSpPr/>
            <p:nvPr/>
          </p:nvSpPr>
          <p:spPr>
            <a:xfrm>
              <a:off x="1971720" y="990720"/>
              <a:ext cx="646920" cy="561240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49" name="CustomShape 4"/>
          <p:cNvSpPr/>
          <p:nvPr/>
        </p:nvSpPr>
        <p:spPr>
          <a:xfrm>
            <a:off x="3753000" y="1190520"/>
            <a:ext cx="1666080" cy="1437480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0" name="CustomShape 5"/>
          <p:cNvSpPr/>
          <p:nvPr/>
        </p:nvSpPr>
        <p:spPr>
          <a:xfrm>
            <a:off x="3800520" y="5229360"/>
            <a:ext cx="723240" cy="618480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CustomShape 6"/>
          <p:cNvSpPr/>
          <p:nvPr/>
        </p:nvSpPr>
        <p:spPr>
          <a:xfrm>
            <a:off x="-828720" y="19800"/>
            <a:ext cx="998136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-1">
                <a:solidFill>
                  <a:srgbClr val="0F0F0F"/>
                </a:solidFill>
                <a:latin typeface="Times New Roman"/>
              </a:rPr>
              <a:t>Employee Data Analysis using Excel </a:t>
            </a:r>
            <a:r>
              <a:t/>
            </a:r>
            <a:br/>
            <a:endParaRPr lang="en-IN" sz="3200" b="0" strike="noStrike" spc="-1">
              <a:latin typeface="Arial"/>
            </a:endParaRPr>
          </a:p>
        </p:txBody>
      </p:sp>
      <p:pic>
        <p:nvPicPr>
          <p:cNvPr id="652" name="object 9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653" name="CustomShape 7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742316F0-925B-4958-8DD4-33ABBED24F2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1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54" name="CustomShape 8"/>
          <p:cNvSpPr/>
          <p:nvPr/>
        </p:nvSpPr>
        <p:spPr>
          <a:xfrm>
            <a:off x="1791120" y="3270601"/>
            <a:ext cx="8609760" cy="191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STUDENT NAME: K.SWATHI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REGISTER </a:t>
            </a:r>
            <a:r>
              <a:rPr lang="en-IN" sz="2400" spc="-1" dirty="0">
                <a:solidFill>
                  <a:srgbClr val="000000"/>
                </a:solidFill>
                <a:latin typeface="Calibri"/>
              </a:rPr>
              <a:t>NO: 312218156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DEPARTMENT: B.COM GENERAL (COMMERCE)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COLLEGE</a:t>
            </a: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:ST.ANNE’S ARTS AND SCIENCE COLLEGE </a:t>
            </a:r>
            <a:endParaRPr lang="en-IN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lang="en-IN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7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48" name="CustomShape 2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0CBDC086-E0CE-4708-AADD-AF71285D09E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10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9" name="CustomShape 3"/>
          <p:cNvSpPr/>
          <p:nvPr/>
        </p:nvSpPr>
        <p:spPr>
          <a:xfrm>
            <a:off x="739800" y="291240"/>
            <a:ext cx="3303360" cy="744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9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lang="en-IN" sz="4800" b="1" strike="noStrike" spc="-15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lang="en-IN" sz="4800" b="1" strike="noStrike" spc="26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lang="en-IN" sz="4800" b="1" strike="noStrike" spc="1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0" name="CustomShape 4"/>
          <p:cNvSpPr/>
          <p:nvPr/>
        </p:nvSpPr>
        <p:spPr>
          <a:xfrm>
            <a:off x="10058400" y="52524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5"/>
          <p:cNvSpPr/>
          <p:nvPr/>
        </p:nvSpPr>
        <p:spPr>
          <a:xfrm>
            <a:off x="864000" y="1512000"/>
            <a:ext cx="5975640" cy="146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COLLECTION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*Identification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*Gathering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*Preparation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2" name="CustomShape 6"/>
          <p:cNvSpPr/>
          <p:nvPr/>
        </p:nvSpPr>
        <p:spPr>
          <a:xfrm>
            <a:off x="864000" y="3240000"/>
            <a:ext cx="3167640" cy="201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DATA CLEANING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*Standarization dization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*Correction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*Validation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753" name="CustomShape 7"/>
          <p:cNvSpPr/>
          <p:nvPr/>
        </p:nvSpPr>
        <p:spPr>
          <a:xfrm>
            <a:off x="936000" y="4968000"/>
            <a:ext cx="7847640" cy="1735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SUMMARY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Data analysis involves examining, transforming, and modeling data to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Extract insights , identify patterns, and support decisions-making.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2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56" name="object 6"/>
          <p:cNvPicPr/>
          <p:nvPr/>
        </p:nvPicPr>
        <p:blipFill>
          <a:blip r:embed="rId2"/>
          <a:stretch/>
        </p:blipFill>
        <p:spPr>
          <a:xfrm>
            <a:off x="1666800" y="6467400"/>
            <a:ext cx="75600" cy="177120"/>
          </a:xfrm>
          <a:prstGeom prst="rect">
            <a:avLst/>
          </a:prstGeom>
          <a:ln>
            <a:noFill/>
          </a:ln>
        </p:spPr>
      </p:pic>
      <p:sp>
        <p:nvSpPr>
          <p:cNvPr id="757" name="CustomShape 3"/>
          <p:cNvSpPr/>
          <p:nvPr/>
        </p:nvSpPr>
        <p:spPr>
          <a:xfrm>
            <a:off x="755280" y="385560"/>
            <a:ext cx="28443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4800" b="1" strike="noStrike" spc="-4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800" b="1" strike="noStrike" spc="-32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4800" b="1" strike="noStrike" spc="-406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TS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58" name="CustomShape 4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0EBA27D-31F4-4955-B9B8-ACA2F536B475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11</a:t>
            </a:fld>
            <a:endParaRPr lang="en-IN" sz="1100" b="0" strike="noStrike" spc="-1">
              <a:latin typeface="Arial"/>
            </a:endParaRP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1B62D5-24B0-DBCA-47BE-F24493BF3A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8015876"/>
              </p:ext>
            </p:extLst>
          </p:nvPr>
        </p:nvGraphicFramePr>
        <p:xfrm>
          <a:off x="2537460" y="1371600"/>
          <a:ext cx="5943599" cy="3990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imes New Roman"/>
              </a:rPr>
              <a:t>conclusion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61" name="CustomShape 2"/>
          <p:cNvSpPr/>
          <p:nvPr/>
        </p:nvSpPr>
        <p:spPr>
          <a:xfrm>
            <a:off x="1224000" y="1656000"/>
            <a:ext cx="7343640" cy="228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* IN CONCLUSION, the employee data analysis conducted using Excel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Provided valuable insights into workforce trends enabling more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Infromed decision-making.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       The use of Excel allowed efficient data organization, visualization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reporting,   ultimately helping to enhance HR strategies, improve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and employee satisfaction and optimize overall organizational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performance.     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CustomShape 1"/>
          <p:cNvSpPr/>
          <p:nvPr/>
        </p:nvSpPr>
        <p:spPr>
          <a:xfrm>
            <a:off x="0" y="0"/>
            <a:ext cx="1219140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59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60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1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2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3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4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5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6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7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68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9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CustomShape 13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CustomShape 1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CustomShape 15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CustomShape 16"/>
          <p:cNvSpPr/>
          <p:nvPr/>
        </p:nvSpPr>
        <p:spPr>
          <a:xfrm>
            <a:off x="739800" y="829800"/>
            <a:ext cx="390888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</a:t>
            </a:r>
            <a:r>
              <a:rPr lang="en-IN" sz="4250" b="1" strike="noStrike" spc="-8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21">
                <a:solidFill>
                  <a:srgbClr val="000000"/>
                </a:solidFill>
                <a:latin typeface="Trebuchet MS"/>
              </a:rPr>
              <a:t>TITLE</a:t>
            </a:r>
            <a:endParaRPr lang="en-IN" sz="4250" b="0" strike="noStrike" spc="-1">
              <a:latin typeface="Arial"/>
            </a:endParaRPr>
          </a:p>
        </p:txBody>
      </p:sp>
      <p:grpSp>
        <p:nvGrpSpPr>
          <p:cNvPr id="674" name="Group 17"/>
          <p:cNvGrpSpPr/>
          <p:nvPr/>
        </p:nvGrpSpPr>
        <p:grpSpPr>
          <a:xfrm>
            <a:off x="466560" y="6410160"/>
            <a:ext cx="3704400" cy="294480"/>
            <a:chOff x="466560" y="6410160"/>
            <a:chExt cx="3704400" cy="294480"/>
          </a:xfrm>
        </p:grpSpPr>
        <p:pic>
          <p:nvPicPr>
            <p:cNvPr id="675" name="object 19"/>
            <p:cNvPicPr/>
            <p:nvPr/>
          </p:nvPicPr>
          <p:blipFill>
            <a:blip r:embed="rId2"/>
            <a:stretch/>
          </p:blipFill>
          <p:spPr>
            <a:xfrm>
              <a:off x="676440" y="6467400"/>
              <a:ext cx="2142360" cy="1994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76" name="object 20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77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9C6B4237-786E-46DB-A996-1F2AF6312BE6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2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678" name="CustomShape 19"/>
          <p:cNvSpPr/>
          <p:nvPr/>
        </p:nvSpPr>
        <p:spPr>
          <a:xfrm>
            <a:off x="1217520" y="2123280"/>
            <a:ext cx="8592480" cy="14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1" strike="noStrike" spc="-1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CustomShape 1"/>
          <p:cNvSpPr/>
          <p:nvPr/>
        </p:nvSpPr>
        <p:spPr>
          <a:xfrm>
            <a:off x="-76320" y="28440"/>
            <a:ext cx="12480840" cy="685728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680" name="Group 2"/>
          <p:cNvGrpSpPr/>
          <p:nvPr/>
        </p:nvGrpSpPr>
        <p:grpSpPr>
          <a:xfrm>
            <a:off x="7448760" y="0"/>
            <a:ext cx="4743000" cy="6858000"/>
            <a:chOff x="7448760" y="0"/>
            <a:chExt cx="4743000" cy="6858000"/>
          </a:xfrm>
        </p:grpSpPr>
        <p:sp>
          <p:nvSpPr>
            <p:cNvPr id="681" name="CustomShape 3"/>
            <p:cNvSpPr/>
            <p:nvPr/>
          </p:nvSpPr>
          <p:spPr>
            <a:xfrm>
              <a:off x="9377280" y="4680"/>
              <a:ext cx="1217880" cy="6852960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2" name="CustomShape 4"/>
            <p:cNvSpPr/>
            <p:nvPr/>
          </p:nvSpPr>
          <p:spPr>
            <a:xfrm>
              <a:off x="7448760" y="3695040"/>
              <a:ext cx="4742640" cy="316296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3" name="CustomShape 5"/>
            <p:cNvSpPr/>
            <p:nvPr/>
          </p:nvSpPr>
          <p:spPr>
            <a:xfrm>
              <a:off x="9182160" y="0"/>
              <a:ext cx="3009240" cy="685728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4" name="CustomShape 6"/>
            <p:cNvSpPr/>
            <p:nvPr/>
          </p:nvSpPr>
          <p:spPr>
            <a:xfrm>
              <a:off x="9603000" y="0"/>
              <a:ext cx="2588760" cy="685728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5" name="CustomShape 7"/>
            <p:cNvSpPr/>
            <p:nvPr/>
          </p:nvSpPr>
          <p:spPr>
            <a:xfrm>
              <a:off x="8934480" y="3048120"/>
              <a:ext cx="3256920" cy="380916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6" name="CustomShape 8"/>
            <p:cNvSpPr/>
            <p:nvPr/>
          </p:nvSpPr>
          <p:spPr>
            <a:xfrm>
              <a:off x="9338040" y="0"/>
              <a:ext cx="2853720" cy="685728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7" name="CustomShape 9"/>
            <p:cNvSpPr/>
            <p:nvPr/>
          </p:nvSpPr>
          <p:spPr>
            <a:xfrm>
              <a:off x="10896480" y="0"/>
              <a:ext cx="1294560" cy="685728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8" name="CustomShape 10"/>
            <p:cNvSpPr/>
            <p:nvPr/>
          </p:nvSpPr>
          <p:spPr>
            <a:xfrm>
              <a:off x="10936080" y="0"/>
              <a:ext cx="1255320" cy="685728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89" name="CustomShape 11"/>
            <p:cNvSpPr/>
            <p:nvPr/>
          </p:nvSpPr>
          <p:spPr>
            <a:xfrm>
              <a:off x="10372680" y="3591000"/>
              <a:ext cx="1818720" cy="3266280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90" name="CustomShape 12"/>
          <p:cNvSpPr/>
          <p:nvPr/>
        </p:nvSpPr>
        <p:spPr>
          <a:xfrm>
            <a:off x="0" y="4010040"/>
            <a:ext cx="447120" cy="2847240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CustomShape 13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692" name="CustomShape 14"/>
          <p:cNvSpPr/>
          <p:nvPr/>
        </p:nvSpPr>
        <p:spPr>
          <a:xfrm>
            <a:off x="7362720" y="447840"/>
            <a:ext cx="361080" cy="36108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CustomShape 15"/>
          <p:cNvSpPr/>
          <p:nvPr/>
        </p:nvSpPr>
        <p:spPr>
          <a:xfrm>
            <a:off x="11010960" y="5610240"/>
            <a:ext cx="646920" cy="64692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94" name="object 17"/>
          <p:cNvPicPr/>
          <p:nvPr/>
        </p:nvPicPr>
        <p:blipFill>
          <a:blip r:embed="rId2"/>
          <a:stretch/>
        </p:blipFill>
        <p:spPr>
          <a:xfrm>
            <a:off x="10686960" y="6134040"/>
            <a:ext cx="246960" cy="246960"/>
          </a:xfrm>
          <a:prstGeom prst="rect">
            <a:avLst/>
          </a:prstGeom>
          <a:ln>
            <a:noFill/>
          </a:ln>
        </p:spPr>
      </p:pic>
      <p:grpSp>
        <p:nvGrpSpPr>
          <p:cNvPr id="695" name="Group 16"/>
          <p:cNvGrpSpPr/>
          <p:nvPr/>
        </p:nvGrpSpPr>
        <p:grpSpPr>
          <a:xfrm>
            <a:off x="47520" y="3819600"/>
            <a:ext cx="4123440" cy="3009240"/>
            <a:chOff x="47520" y="3819600"/>
            <a:chExt cx="4123440" cy="3009240"/>
          </a:xfrm>
        </p:grpSpPr>
        <p:pic>
          <p:nvPicPr>
            <p:cNvPr id="696" name="object 19"/>
            <p:cNvPicPr/>
            <p:nvPr/>
          </p:nvPicPr>
          <p:blipFill>
            <a:blip r:embed="rId3"/>
            <a:stretch/>
          </p:blipFill>
          <p:spPr>
            <a:xfrm>
              <a:off x="466560" y="6410160"/>
              <a:ext cx="3704400" cy="294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697" name="object 20"/>
            <p:cNvPicPr/>
            <p:nvPr/>
          </p:nvPicPr>
          <p:blipFill>
            <a:blip r:embed="rId4"/>
            <a:stretch/>
          </p:blipFill>
          <p:spPr>
            <a:xfrm>
              <a:off x="47520" y="3819600"/>
              <a:ext cx="1732680" cy="300924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698" name="CustomShape 17"/>
          <p:cNvSpPr/>
          <p:nvPr/>
        </p:nvSpPr>
        <p:spPr>
          <a:xfrm>
            <a:off x="739800" y="445320"/>
            <a:ext cx="2356560" cy="74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4800" b="1" strike="noStrike" spc="21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800" b="1" strike="noStrike" spc="-7">
                <a:solidFill>
                  <a:srgbClr val="000000"/>
                </a:solidFill>
                <a:latin typeface="Trebuchet MS"/>
              </a:rPr>
              <a:t>G</a:t>
            </a:r>
            <a:r>
              <a:rPr lang="en-IN" sz="4800" b="1" strike="noStrike" spc="-35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800" b="1" strike="noStrike" spc="9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699" name="CustomShape 18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68EDEE3-1613-4CAF-BDA0-6C318704B6FB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3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0" name="CustomShape 19"/>
          <p:cNvSpPr/>
          <p:nvPr/>
        </p:nvSpPr>
        <p:spPr>
          <a:xfrm>
            <a:off x="2509920" y="1041480"/>
            <a:ext cx="5028480" cy="420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lang="en-IN" sz="28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lang="en-IN" sz="28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1" name="Group 1"/>
          <p:cNvGrpSpPr/>
          <p:nvPr/>
        </p:nvGrpSpPr>
        <p:grpSpPr>
          <a:xfrm>
            <a:off x="7991640" y="2933640"/>
            <a:ext cx="2761560" cy="3256920"/>
            <a:chOff x="7991640" y="2933640"/>
            <a:chExt cx="2761560" cy="3256920"/>
          </a:xfrm>
        </p:grpSpPr>
        <p:sp>
          <p:nvSpPr>
            <p:cNvPr id="702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03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04" name="object 5"/>
            <p:cNvPicPr/>
            <p:nvPr/>
          </p:nvPicPr>
          <p:blipFill>
            <a:blip r:embed="rId2"/>
            <a:stretch/>
          </p:blipFill>
          <p:spPr>
            <a:xfrm>
              <a:off x="7991640" y="2933640"/>
              <a:ext cx="2761560" cy="32569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05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CustomShape 5"/>
          <p:cNvSpPr/>
          <p:nvPr/>
        </p:nvSpPr>
        <p:spPr>
          <a:xfrm>
            <a:off x="834120" y="574920"/>
            <a:ext cx="5636160" cy="13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ROB</a:t>
            </a:r>
            <a:r>
              <a:rPr lang="en-IN" sz="4250" b="1" strike="noStrike" spc="49">
                <a:solidFill>
                  <a:srgbClr val="000000"/>
                </a:solidFill>
                <a:latin typeface="Trebuchet MS"/>
              </a:rPr>
              <a:t>L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M</a:t>
            </a:r>
            <a:r>
              <a:rPr lang="en-IN" sz="4250" b="1" strike="noStrike" spc="-1">
                <a:solidFill>
                  <a:srgbClr val="000000"/>
                </a:solidFill>
                <a:latin typeface="Trebuchet MS"/>
              </a:rPr>
              <a:t>	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4250" b="1" strike="noStrike" spc="-37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37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ME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NT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07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08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B106C24-935C-4936-B891-D8E140F65209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4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09" name="CustomShape 7"/>
          <p:cNvSpPr/>
          <p:nvPr/>
        </p:nvSpPr>
        <p:spPr>
          <a:xfrm>
            <a:off x="1656000" y="2354040"/>
            <a:ext cx="6767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.  Utilize Excel to efficently analyse employee data by leveraging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Function such as PIVOT TABLES, nad conditional formating.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.   The enables the identification of key trends, such as current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Employees rates, performance levels.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Desicion-making processes by visualization this data through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Pie chart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   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roup 1"/>
          <p:cNvGrpSpPr/>
          <p:nvPr/>
        </p:nvGrpSpPr>
        <p:grpSpPr>
          <a:xfrm>
            <a:off x="8658360" y="2647800"/>
            <a:ext cx="3533040" cy="3809160"/>
            <a:chOff x="8658360" y="2647800"/>
            <a:chExt cx="3533040" cy="3809160"/>
          </a:xfrm>
        </p:grpSpPr>
        <p:sp>
          <p:nvSpPr>
            <p:cNvPr id="711" name="CustomShape 2"/>
            <p:cNvSpPr/>
            <p:nvPr/>
          </p:nvSpPr>
          <p:spPr>
            <a:xfrm>
              <a:off x="9353520" y="5362560"/>
              <a:ext cx="456480" cy="45648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712" name="CustomShape 3"/>
            <p:cNvSpPr/>
            <p:nvPr/>
          </p:nvSpPr>
          <p:spPr>
            <a:xfrm>
              <a:off x="9353520" y="5896080"/>
              <a:ext cx="180360" cy="180360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713" name="object 5"/>
            <p:cNvPicPr/>
            <p:nvPr/>
          </p:nvPicPr>
          <p:blipFill>
            <a:blip r:embed="rId2"/>
            <a:stretch/>
          </p:blipFill>
          <p:spPr>
            <a:xfrm>
              <a:off x="8658360" y="2647800"/>
              <a:ext cx="3533040" cy="3809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14" name="CustomShape 4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CustomShape 5"/>
          <p:cNvSpPr/>
          <p:nvPr/>
        </p:nvSpPr>
        <p:spPr>
          <a:xfrm>
            <a:off x="739800" y="829800"/>
            <a:ext cx="5262840" cy="131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1">
                <a:solidFill>
                  <a:srgbClr val="000000"/>
                </a:solidFill>
                <a:latin typeface="Trebuchet MS"/>
              </a:rPr>
              <a:t>PROJECT	</a:t>
            </a:r>
            <a:r>
              <a:rPr lang="en-IN" sz="4250" b="1" strike="noStrike" spc="-21">
                <a:solidFill>
                  <a:srgbClr val="000000"/>
                </a:solidFill>
                <a:latin typeface="Trebuchet MS"/>
              </a:rPr>
              <a:t>OVERVIEW</a:t>
            </a:r>
            <a:endParaRPr lang="en-IN" sz="4250" b="0" strike="noStrike" spc="-1">
              <a:latin typeface="Arial"/>
            </a:endParaRPr>
          </a:p>
        </p:txBody>
      </p:sp>
      <p:pic>
        <p:nvPicPr>
          <p:cNvPr id="716" name="object 8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17" name="CustomShape 6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65E01C9F-8372-4E8C-AC6F-127DC9C58F24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5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18" name="CustomShape 7"/>
          <p:cNvSpPr/>
          <p:nvPr/>
        </p:nvSpPr>
        <p:spPr>
          <a:xfrm>
            <a:off x="990720" y="2133720"/>
            <a:ext cx="7923960" cy="821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16000" indent="-21564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lang="en-IN" sz="2400" b="0" strike="noStrike" spc="-1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lang="en-IN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400" b="0" strike="noStrike" spc="-1">
              <a:latin typeface="Arial"/>
            </a:endParaRPr>
          </a:p>
        </p:txBody>
      </p:sp>
      <p:sp>
        <p:nvSpPr>
          <p:cNvPr id="719" name="CustomShape 8"/>
          <p:cNvSpPr/>
          <p:nvPr/>
        </p:nvSpPr>
        <p:spPr>
          <a:xfrm>
            <a:off x="1368000" y="2232000"/>
            <a:ext cx="7631640" cy="3656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This project focuses on analysing employee data to identify trends and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And insights that can drive better decision.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Excel will be used to clean, organize, and visuzalise kry metrics such as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Employee demographics, performance, and rention rates.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analysis will highlights areas of improvemnet in workforce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Helping to optimize resource allocation.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Outcomes will iclude detailed reports and dashboard for management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Review.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finding aim to support stratergic planning. 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CustomShape 4"/>
          <p:cNvSpPr/>
          <p:nvPr/>
        </p:nvSpPr>
        <p:spPr>
          <a:xfrm>
            <a:off x="699480" y="891720"/>
            <a:ext cx="5013720" cy="99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3200" b="1" strike="noStrike" spc="21">
                <a:solidFill>
                  <a:srgbClr val="000000"/>
                </a:solidFill>
                <a:latin typeface="Trebuchet MS"/>
              </a:rPr>
              <a:t>W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15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200" b="1" strike="noStrike" spc="-23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AR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200" b="1" strike="noStrike" spc="-15">
                <a:solidFill>
                  <a:srgbClr val="000000"/>
                </a:solidFill>
                <a:latin typeface="Trebuchet MS"/>
              </a:rPr>
              <a:t>H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3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2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26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200" b="1" strike="noStrike" spc="9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200" b="1" strike="noStrike" spc="-4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200" b="1" strike="noStrike" spc="-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200" b="1" strike="noStrike" spc="7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200" b="1" strike="noStrike" spc="-26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200" b="1" strike="noStrike" spc="-1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200" b="1" strike="noStrike" spc="1">
                <a:solidFill>
                  <a:srgbClr val="000000"/>
                </a:solidFill>
                <a:latin typeface="Trebuchet MS"/>
              </a:rPr>
              <a:t>S?</a:t>
            </a:r>
            <a:endParaRPr lang="en-IN" sz="3200" b="0" strike="noStrike" spc="-1">
              <a:latin typeface="Arial"/>
            </a:endParaRPr>
          </a:p>
        </p:txBody>
      </p:sp>
      <p:pic>
        <p:nvPicPr>
          <p:cNvPr id="724" name="object 6"/>
          <p:cNvPicPr/>
          <p:nvPr/>
        </p:nvPicPr>
        <p:blipFill>
          <a:blip r:embed="rId2"/>
          <a:stretch/>
        </p:blipFill>
        <p:spPr>
          <a:xfrm>
            <a:off x="723960" y="6172200"/>
            <a:ext cx="2180520" cy="484920"/>
          </a:xfrm>
          <a:prstGeom prst="rect">
            <a:avLst/>
          </a:prstGeom>
          <a:ln>
            <a:noFill/>
          </a:ln>
        </p:spPr>
      </p:pic>
      <p:sp>
        <p:nvSpPr>
          <p:cNvPr id="725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232AF6A2-F98F-4856-97D7-88B755CF8375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6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26" name="CustomShape 6"/>
          <p:cNvSpPr/>
          <p:nvPr/>
        </p:nvSpPr>
        <p:spPr>
          <a:xfrm>
            <a:off x="1152000" y="2232000"/>
            <a:ext cx="6911640" cy="912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The end users of the employee data employee data analysis are HR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Managers team leads and senior management.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</p:txBody>
      </p:sp>
      <p:pic>
        <p:nvPicPr>
          <p:cNvPr id="727" name="Picture 726"/>
          <p:cNvPicPr/>
          <p:nvPr/>
        </p:nvPicPr>
        <p:blipFill>
          <a:blip r:embed="rId3"/>
          <a:stretch/>
        </p:blipFill>
        <p:spPr>
          <a:xfrm rot="21596400">
            <a:off x="1534680" y="3163320"/>
            <a:ext cx="6990480" cy="2808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8" name="object 2"/>
          <p:cNvPicPr/>
          <p:nvPr/>
        </p:nvPicPr>
        <p:blipFill>
          <a:blip r:embed="rId2"/>
          <a:stretch/>
        </p:blipFill>
        <p:spPr>
          <a:xfrm>
            <a:off x="0" y="1476360"/>
            <a:ext cx="2694960" cy="3247200"/>
          </a:xfrm>
          <a:prstGeom prst="rect">
            <a:avLst/>
          </a:prstGeom>
          <a:ln>
            <a:noFill/>
          </a:ln>
        </p:spPr>
      </p:pic>
      <p:sp>
        <p:nvSpPr>
          <p:cNvPr id="729" name="CustomShape 1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CustomShape 2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3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CustomShape 4"/>
          <p:cNvSpPr/>
          <p:nvPr/>
        </p:nvSpPr>
        <p:spPr>
          <a:xfrm>
            <a:off x="1152000" y="497520"/>
            <a:ext cx="9762480" cy="562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1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34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-7">
                <a:solidFill>
                  <a:srgbClr val="000000"/>
                </a:solidFill>
                <a:latin typeface="Trebuchet MS"/>
              </a:rPr>
              <a:t>N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D</a:t>
            </a:r>
            <a:r>
              <a:rPr lang="en-IN" sz="3600" b="1" strike="noStrike" spc="29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55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296">
                <a:solidFill>
                  <a:srgbClr val="000000"/>
                </a:solidFill>
                <a:latin typeface="Trebuchet MS"/>
              </a:rPr>
              <a:t>V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A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LU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E</a:t>
            </a:r>
            <a:r>
              <a:rPr lang="en-IN" sz="3600" b="1" strike="noStrike" spc="-66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R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5">
                <a:solidFill>
                  <a:srgbClr val="000000"/>
                </a:solidFill>
                <a:latin typeface="Trebuchet MS"/>
              </a:rPr>
              <a:t>P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21">
                <a:solidFill>
                  <a:srgbClr val="000000"/>
                </a:solidFill>
                <a:latin typeface="Trebuchet MS"/>
              </a:rPr>
              <a:t>S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-35">
                <a:solidFill>
                  <a:srgbClr val="000000"/>
                </a:solidFill>
                <a:latin typeface="Trebuchet MS"/>
              </a:rPr>
              <a:t>T</a:t>
            </a:r>
            <a:r>
              <a:rPr lang="en-IN" sz="3600" b="1" strike="noStrike" spc="-32">
                <a:solidFill>
                  <a:srgbClr val="000000"/>
                </a:solidFill>
                <a:latin typeface="Trebuchet MS"/>
              </a:rPr>
              <a:t>I</a:t>
            </a:r>
            <a:r>
              <a:rPr lang="en-IN" sz="3600" b="1" strike="noStrike" spc="7">
                <a:solidFill>
                  <a:srgbClr val="000000"/>
                </a:solidFill>
                <a:latin typeface="Trebuchet MS"/>
              </a:rPr>
              <a:t>O</a:t>
            </a:r>
            <a:r>
              <a:rPr lang="en-IN" sz="3600" b="1" strike="noStrike" spc="-1">
                <a:solidFill>
                  <a:srgbClr val="000000"/>
                </a:solidFill>
                <a:latin typeface="Trebuchet MS"/>
              </a:rPr>
              <a:t>N</a:t>
            </a:r>
            <a:endParaRPr lang="en-IN" sz="3600" b="0" strike="noStrike" spc="-1">
              <a:latin typeface="Arial"/>
            </a:endParaRPr>
          </a:p>
        </p:txBody>
      </p:sp>
      <p:pic>
        <p:nvPicPr>
          <p:cNvPr id="733" name="object 7"/>
          <p:cNvPicPr/>
          <p:nvPr/>
        </p:nvPicPr>
        <p:blipFill>
          <a:blip r:embed="rId3"/>
          <a:stretch/>
        </p:blipFill>
        <p:spPr>
          <a:xfrm>
            <a:off x="676440" y="6467400"/>
            <a:ext cx="2142360" cy="199440"/>
          </a:xfrm>
          <a:prstGeom prst="rect">
            <a:avLst/>
          </a:prstGeom>
          <a:ln>
            <a:noFill/>
          </a:ln>
        </p:spPr>
      </p:pic>
      <p:sp>
        <p:nvSpPr>
          <p:cNvPr id="734" name="CustomShape 5"/>
          <p:cNvSpPr/>
          <p:nvPr/>
        </p:nvSpPr>
        <p:spPr>
          <a:xfrm>
            <a:off x="11353320" y="6473160"/>
            <a:ext cx="150480" cy="174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14F0ED3B-3328-4B2F-9A40-C488C9C3D271}" type="slidenum">
              <a:rPr lang="en-IN" sz="1100" b="0" strike="noStrike" spc="7">
                <a:solidFill>
                  <a:srgbClr val="2D936B"/>
                </a:solidFill>
                <a:latin typeface="Trebuchet MS"/>
              </a:rPr>
              <a:t>7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35" name="CustomShape 6"/>
          <p:cNvSpPr/>
          <p:nvPr/>
        </p:nvSpPr>
        <p:spPr>
          <a:xfrm>
            <a:off x="2808000" y="2016000"/>
            <a:ext cx="6191640" cy="255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Conditional formatting – highligths missing cells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Filter – helps to remove the empty cells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Formulas – helps to identify the performance of emloyees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Pivot table – helps summarize </a:t>
            </a: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latin typeface="Bodoni MT"/>
              </a:rPr>
              <a:t>Pie chart – shows the data</a:t>
            </a:r>
            <a:endParaRPr lang="en-IN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CustomShape 1"/>
          <p:cNvSpPr/>
          <p:nvPr/>
        </p:nvSpPr>
        <p:spPr>
          <a:xfrm>
            <a:off x="755280" y="385560"/>
            <a:ext cx="10680480" cy="75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4800" b="1" strike="noStrike" spc="-1">
                <a:solidFill>
                  <a:srgbClr val="000000"/>
                </a:solidFill>
                <a:latin typeface="Trebuchet MS"/>
              </a:rPr>
              <a:t>Dataset Description</a:t>
            </a:r>
            <a:endParaRPr lang="en-IN" sz="4800" b="0" strike="noStrike" spc="-1">
              <a:latin typeface="Arial"/>
            </a:endParaRPr>
          </a:p>
        </p:txBody>
      </p:sp>
      <p:sp>
        <p:nvSpPr>
          <p:cNvPr id="737" name="CustomShape 2"/>
          <p:cNvSpPr/>
          <p:nvPr/>
        </p:nvSpPr>
        <p:spPr>
          <a:xfrm>
            <a:off x="1368000" y="1702440"/>
            <a:ext cx="5183640" cy="258386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1. Employee ID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 dirty="0">
                <a:latin typeface="Bodoni MT"/>
              </a:rPr>
              <a:t>2. First name </a:t>
            </a:r>
            <a:endParaRPr lang="en-IN" sz="1800" b="0" strike="noStrike" spc="-1" dirty="0">
              <a:latin typeface="Arial"/>
            </a:endParaRP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Gender 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Start date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Salary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Department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FTE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pc="-1" dirty="0">
                <a:latin typeface="Bodoni MT"/>
              </a:rPr>
              <a:t>Employee Type</a:t>
            </a:r>
          </a:p>
          <a:p>
            <a:pPr marL="342900" indent="-342900">
              <a:lnSpc>
                <a:spcPct val="100000"/>
              </a:lnSpc>
              <a:buAutoNum type="arabicPeriod" startAt="3"/>
            </a:pPr>
            <a:r>
              <a:rPr lang="en-IN" sz="1800" b="0" strike="noStrike" spc="-1" dirty="0">
                <a:latin typeface="Bodoni MT"/>
              </a:rPr>
              <a:t>Work location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CustomShape 1"/>
          <p:cNvSpPr/>
          <p:nvPr/>
        </p:nvSpPr>
        <p:spPr>
          <a:xfrm>
            <a:off x="752400" y="6486120"/>
            <a:ext cx="1773000" cy="323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spAutoFit/>
          </a:bodyPr>
          <a:lstStyle/>
          <a:p>
            <a:pPr>
              <a:lnSpc>
                <a:spcPts val="1276"/>
              </a:lnSpc>
            </a:pPr>
            <a:r>
              <a:rPr lang="en-IN" sz="1100" b="0" strike="noStrike" spc="15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lang="en-IN" sz="1100" b="0" strike="noStrike" spc="7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lang="en-IN" sz="1100" b="0" strike="noStrike" spc="-1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0" strike="noStrike" spc="126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46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lang="en-IN" sz="1100" b="1" strike="noStrike" spc="7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lang="en-IN" sz="1100" b="1" strike="noStrike" spc="-140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lang="en-IN" sz="1100" b="1" strike="noStrike" spc="-1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86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lang="en-IN" sz="1100" b="1" strike="noStrike" spc="-35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lang="en-IN" sz="1100" b="1" strike="noStrike" spc="29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lang="en-IN" sz="1100" b="1" strike="noStrike" spc="9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lang="en-IN" sz="1100" b="0" strike="noStrike" spc="-1">
              <a:latin typeface="Arial"/>
            </a:endParaRPr>
          </a:p>
        </p:txBody>
      </p:sp>
      <p:sp>
        <p:nvSpPr>
          <p:cNvPr id="739" name="CustomShape 2"/>
          <p:cNvSpPr/>
          <p:nvPr/>
        </p:nvSpPr>
        <p:spPr>
          <a:xfrm>
            <a:off x="9353520" y="5362560"/>
            <a:ext cx="456480" cy="45648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0" name="CustomShape 3"/>
          <p:cNvSpPr/>
          <p:nvPr/>
        </p:nvSpPr>
        <p:spPr>
          <a:xfrm>
            <a:off x="6696000" y="1695600"/>
            <a:ext cx="313560" cy="32328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CustomShape 4"/>
          <p:cNvSpPr/>
          <p:nvPr/>
        </p:nvSpPr>
        <p:spPr>
          <a:xfrm>
            <a:off x="9353520" y="5896080"/>
            <a:ext cx="180360" cy="18036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742" name="object 6"/>
          <p:cNvPicPr/>
          <p:nvPr/>
        </p:nvPicPr>
        <p:blipFill>
          <a:blip r:embed="rId2"/>
          <a:stretch/>
        </p:blipFill>
        <p:spPr>
          <a:xfrm>
            <a:off x="66600" y="3381480"/>
            <a:ext cx="2466360" cy="3418920"/>
          </a:xfrm>
          <a:prstGeom prst="rect">
            <a:avLst/>
          </a:prstGeom>
          <a:ln>
            <a:noFill/>
          </a:ln>
        </p:spPr>
      </p:pic>
      <p:sp>
        <p:nvSpPr>
          <p:cNvPr id="743" name="CustomShape 5"/>
          <p:cNvSpPr/>
          <p:nvPr/>
        </p:nvSpPr>
        <p:spPr>
          <a:xfrm>
            <a:off x="739800" y="654840"/>
            <a:ext cx="8479800" cy="66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6560" rIns="0" bIns="0">
            <a:spAutoFit/>
          </a:bodyPr>
          <a:lstStyle/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THE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 "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WOW"</a:t>
            </a:r>
            <a:r>
              <a:rPr lang="en-IN" sz="4250" b="1" strike="noStrike" spc="80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7">
                <a:solidFill>
                  <a:srgbClr val="000000"/>
                </a:solidFill>
                <a:latin typeface="Trebuchet MS"/>
              </a:rPr>
              <a:t>IN</a:t>
            </a:r>
            <a:r>
              <a:rPr lang="en-IN" sz="4250" b="1" strike="noStrike" spc="-7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9">
                <a:solidFill>
                  <a:srgbClr val="000000"/>
                </a:solidFill>
                <a:latin typeface="Trebuchet MS"/>
              </a:rPr>
              <a:t>OUR</a:t>
            </a:r>
            <a:r>
              <a:rPr lang="en-IN" sz="4250" b="1" strike="noStrike" spc="-12">
                <a:solidFill>
                  <a:srgbClr val="000000"/>
                </a:solidFill>
                <a:latin typeface="Trebuchet MS"/>
              </a:rPr>
              <a:t> </a:t>
            </a:r>
            <a:r>
              <a:rPr lang="en-IN" sz="4250" b="1" strike="noStrike" spc="15">
                <a:solidFill>
                  <a:srgbClr val="000000"/>
                </a:solidFill>
                <a:latin typeface="Trebuchet MS"/>
              </a:rPr>
              <a:t>SOLUTION</a:t>
            </a:r>
            <a:endParaRPr lang="en-IN" sz="4250" b="0" strike="noStrike" spc="-1">
              <a:latin typeface="Arial"/>
            </a:endParaRPr>
          </a:p>
        </p:txBody>
      </p:sp>
      <p:sp>
        <p:nvSpPr>
          <p:cNvPr id="744" name="CustomShape 6"/>
          <p:cNvSpPr/>
          <p:nvPr/>
        </p:nvSpPr>
        <p:spPr>
          <a:xfrm>
            <a:off x="11277360" y="6473160"/>
            <a:ext cx="227880" cy="174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6840" rIns="0" bIns="0">
            <a:spAutoFit/>
          </a:bodyPr>
          <a:lstStyle/>
          <a:p>
            <a:pPr marL="38160">
              <a:lnSpc>
                <a:spcPct val="100000"/>
              </a:lnSpc>
              <a:spcBef>
                <a:spcPts val="54"/>
              </a:spcBef>
            </a:pPr>
            <a:fld id="{BCEF1096-2290-450B-A783-7F0371559249}" type="slidenum">
              <a:rPr lang="en-IN" sz="1100" b="0" strike="noStrike" spc="7">
                <a:solidFill>
                  <a:srgbClr val="2D936B"/>
                </a:solidFill>
                <a:latin typeface="Trebuchet MS"/>
                <a:ea typeface="DejaVu Sans"/>
              </a:rPr>
              <a:t>9</a:t>
            </a:fld>
            <a:endParaRPr lang="en-IN" sz="1100" b="0" strike="noStrike" spc="-1">
              <a:latin typeface="Arial"/>
            </a:endParaRPr>
          </a:p>
        </p:txBody>
      </p:sp>
      <p:sp>
        <p:nvSpPr>
          <p:cNvPr id="745" name="CustomShape 7"/>
          <p:cNvSpPr/>
          <p:nvPr/>
        </p:nvSpPr>
        <p:spPr>
          <a:xfrm>
            <a:off x="2743200" y="2354760"/>
            <a:ext cx="8533440" cy="2497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endParaRPr lang="en-IN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Performance level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=IFS(Z8&gt;=5,”VERYHIGH”,Z8&gt;=4,”HIGH”,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28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 Z8&gt;=3,”MED”,TRUE,”LOW”)</a:t>
            </a:r>
            <a:endParaRPr lang="en-IN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2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435</Words>
  <Application>Microsoft Office PowerPoint</Application>
  <PresentationFormat>Widescreen</PresentationFormat>
  <Paragraphs>113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12</vt:i4>
      </vt:variant>
    </vt:vector>
  </HeadingPairs>
  <TitlesOfParts>
    <vt:vector size="34" baseType="lpstr">
      <vt:lpstr>Microsoft YaHei</vt:lpstr>
      <vt:lpstr>Arial</vt:lpstr>
      <vt:lpstr>Bodoni MT</vt:lpstr>
      <vt:lpstr>Calibri</vt:lpstr>
      <vt:lpstr>DejaVu Sans</vt:lpstr>
      <vt:lpstr>Symbol</vt:lpstr>
      <vt:lpstr>Times New Roman</vt:lpstr>
      <vt:lpstr>Trebuchet MS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subject/>
  <dc:creator>Konduru Narasimha</dc:creator>
  <dc:description/>
  <cp:lastModifiedBy>SAASC LIBRARY</cp:lastModifiedBy>
  <cp:revision>36</cp:revision>
  <dcterms:created xsi:type="dcterms:W3CDTF">2024-03-29T15:07:22Z</dcterms:created>
  <dcterms:modified xsi:type="dcterms:W3CDTF">2024-08-30T09:00:59Z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astSaved">
    <vt:filetime>2024-03-29T00:00:00Z</vt:filetime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Widescreen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