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7" d="100"/>
          <a:sy n="67" d="100"/>
        </p:scale>
        <p:origin x="6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9EFEE-597A-4C59-BC94-8ED574314FCB}" type="datetimeFigureOut">
              <a:rPr lang="en-GB" smtClean="0"/>
              <a:t>17/08/2022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854E5-5A49-4440-88D5-BAACA1936845}" type="slidenum">
              <a:rPr lang="en-GB" smtClean="0"/>
              <a:t>‹#›</a:t>
            </a:fld>
            <a:endParaRPr lang="en-GB"/>
          </a:p>
        </p:txBody>
      </p:sp>
    </p:spTree>
    <p:extLst>
      <p:ext uri="{BB962C8B-B14F-4D97-AF65-F5344CB8AC3E}">
        <p14:creationId xmlns:p14="http://schemas.microsoft.com/office/powerpoint/2010/main" val="10285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88" y="2404534"/>
            <a:ext cx="8345315" cy="1646299"/>
          </a:xfrm>
        </p:spPr>
        <p:txBody>
          <a:bodyPr/>
          <a:lstStyle/>
          <a:p>
            <a:r>
              <a:rPr lang="en-GB" b="1" dirty="0"/>
              <a:t>Lending Club Case Study</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29532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050" y="300039"/>
            <a:ext cx="8629650" cy="6997482"/>
          </a:xfrm>
          <a:prstGeom prst="rect">
            <a:avLst/>
          </a:prstGeom>
          <a:noFill/>
        </p:spPr>
        <p:txBody>
          <a:bodyPr wrap="square" rtlCol="0">
            <a:spAutoFit/>
          </a:bodyPr>
          <a:lstStyle/>
          <a:p>
            <a:pPr marL="285750" indent="-285750">
              <a:buFont typeface="Wingdings" panose="05000000000000000000" pitchFamily="2" charset="2"/>
              <a:buChar char="Ø"/>
            </a:pPr>
            <a:r>
              <a:rPr lang="en-GB" dirty="0" smtClean="0">
                <a:latin typeface="Cambria" panose="02040503050406030204" pitchFamily="18" charset="0"/>
                <a:ea typeface="Cambria" panose="02040503050406030204" pitchFamily="18" charset="0"/>
              </a:rPr>
              <a:t>Data Analysis  in the case study should be done on the clean and filtered dataset so that inference/insights from the given dataset can  be done more accurately. </a:t>
            </a:r>
          </a:p>
          <a:p>
            <a:pPr marL="285750" indent="-285750">
              <a:buFont typeface="Wingdings" panose="05000000000000000000" pitchFamily="2" charset="2"/>
              <a:buChar char="Ø"/>
            </a:pPr>
            <a:r>
              <a:rPr lang="en-GB" dirty="0" smtClean="0">
                <a:latin typeface="Cambria" panose="02040503050406030204" pitchFamily="18" charset="0"/>
                <a:ea typeface="Cambria" panose="02040503050406030204" pitchFamily="18" charset="0"/>
              </a:rPr>
              <a:t>Loan data set has 111 columns and more number of rows where it has around 50 columns which has the value as null/</a:t>
            </a:r>
            <a:r>
              <a:rPr lang="en-GB" dirty="0" err="1" smtClean="0">
                <a:latin typeface="Cambria" panose="02040503050406030204" pitchFamily="18" charset="0"/>
                <a:ea typeface="Cambria" panose="02040503050406030204" pitchFamily="18" charset="0"/>
              </a:rPr>
              <a:t>NaN</a:t>
            </a:r>
            <a:r>
              <a:rPr lang="en-GB" dirty="0" smtClean="0">
                <a:latin typeface="Cambria" panose="02040503050406030204" pitchFamily="18" charset="0"/>
                <a:ea typeface="Cambria" panose="02040503050406030204" pitchFamily="18" charset="0"/>
              </a:rPr>
              <a:t>/NA so before we actually start with the analysis, we shall filter all those unwanted columns from the dataset. </a:t>
            </a:r>
          </a:p>
          <a:p>
            <a:pPr marL="285750" indent="-285750">
              <a:buFont typeface="Wingdings" panose="05000000000000000000" pitchFamily="2" charset="2"/>
              <a:buChar char="Ø"/>
            </a:pPr>
            <a:r>
              <a:rPr lang="en-GB" dirty="0" smtClean="0">
                <a:latin typeface="Cambria" panose="02040503050406030204" pitchFamily="18" charset="0"/>
                <a:ea typeface="Cambria" panose="02040503050406030204" pitchFamily="18" charset="0"/>
              </a:rPr>
              <a:t>Out of the filtered columns , only 20+ columns are enough to perform the required analysis and infer the results.</a:t>
            </a:r>
          </a:p>
          <a:p>
            <a:pPr marL="285750" indent="-285750">
              <a:buFont typeface="Wingdings" panose="05000000000000000000" pitchFamily="2" charset="2"/>
              <a:buChar char="Ø"/>
            </a:pPr>
            <a:r>
              <a:rPr lang="en-GB" dirty="0" smtClean="0">
                <a:latin typeface="Cambria" panose="02040503050406030204" pitchFamily="18" charset="0"/>
                <a:ea typeface="Cambria" panose="02040503050406030204" pitchFamily="18" charset="0"/>
              </a:rPr>
              <a:t>Driven factors/variables for the analysis are as </a:t>
            </a:r>
            <a:r>
              <a:rPr lang="en-GB" dirty="0">
                <a:latin typeface="Cambria" panose="02040503050406030204" pitchFamily="18" charset="0"/>
                <a:ea typeface="Cambria" panose="02040503050406030204" pitchFamily="18" charset="0"/>
              </a:rPr>
              <a:t>follows </a:t>
            </a:r>
            <a:r>
              <a:rPr lang="en-GB" dirty="0" smtClean="0">
                <a:latin typeface="Cambria" panose="02040503050406030204" pitchFamily="18" charset="0"/>
                <a:ea typeface="Cambria" panose="02040503050406030204" pitchFamily="18" charset="0"/>
              </a:rPr>
              <a:t>: 	</a:t>
            </a:r>
          </a:p>
          <a:p>
            <a:r>
              <a:rPr lang="en-GB" dirty="0" smtClean="0">
                <a:latin typeface="Cambria" panose="02040503050406030204" pitchFamily="18" charset="0"/>
                <a:ea typeface="Cambria" panose="02040503050406030204" pitchFamily="18" charset="0"/>
              </a:rPr>
              <a:t>    1. </a:t>
            </a:r>
            <a:r>
              <a:rPr lang="en-GB" dirty="0" err="1" smtClean="0">
                <a:latin typeface="Cambria" panose="02040503050406030204" pitchFamily="18" charset="0"/>
                <a:ea typeface="Cambria" panose="02040503050406030204" pitchFamily="18" charset="0"/>
              </a:rPr>
              <a:t>int_rate</a:t>
            </a:r>
            <a:endParaRPr lang="en-GB" dirty="0" smtClean="0">
              <a:latin typeface="Cambria" panose="02040503050406030204" pitchFamily="18" charset="0"/>
              <a:ea typeface="Cambria" panose="02040503050406030204" pitchFamily="18" charset="0"/>
            </a:endParaRPr>
          </a:p>
          <a:p>
            <a:r>
              <a:rPr lang="en-GB" dirty="0" smtClean="0">
                <a:latin typeface="Cambria" panose="02040503050406030204" pitchFamily="18" charset="0"/>
                <a:ea typeface="Cambria" panose="02040503050406030204" pitchFamily="18" charset="0"/>
              </a:rPr>
              <a:t>    2.emp_length</a:t>
            </a:r>
            <a:endParaRPr lang="en-GB" dirty="0">
              <a:latin typeface="Cambria" panose="02040503050406030204" pitchFamily="18" charset="0"/>
              <a:ea typeface="Cambria" panose="02040503050406030204" pitchFamily="18" charset="0"/>
            </a:endParaRPr>
          </a:p>
          <a:p>
            <a:r>
              <a:rPr lang="en-GB" dirty="0" smtClean="0">
                <a:latin typeface="Cambria" panose="02040503050406030204" pitchFamily="18" charset="0"/>
                <a:ea typeface="Cambria" panose="02040503050406030204" pitchFamily="18" charset="0"/>
              </a:rPr>
              <a:t>    3.pub_rec</a:t>
            </a:r>
            <a:endParaRPr lang="en-GB" dirty="0">
              <a:latin typeface="Cambria" panose="02040503050406030204" pitchFamily="18" charset="0"/>
              <a:ea typeface="Cambria" panose="02040503050406030204" pitchFamily="18" charset="0"/>
            </a:endParaRPr>
          </a:p>
          <a:p>
            <a:r>
              <a:rPr lang="en-GB" dirty="0" smtClean="0">
                <a:latin typeface="Cambria" panose="02040503050406030204" pitchFamily="18" charset="0"/>
                <a:ea typeface="Cambria" panose="02040503050406030204" pitchFamily="18" charset="0"/>
              </a:rPr>
              <a:t>    4.loan_amnt</a:t>
            </a:r>
            <a:endParaRPr lang="en-GB" dirty="0">
              <a:latin typeface="Cambria" panose="02040503050406030204" pitchFamily="18" charset="0"/>
              <a:ea typeface="Cambria" panose="02040503050406030204" pitchFamily="18" charset="0"/>
            </a:endParaRPr>
          </a:p>
          <a:p>
            <a:r>
              <a:rPr lang="en-GB" dirty="0" smtClean="0">
                <a:latin typeface="Cambria" panose="02040503050406030204" pitchFamily="18" charset="0"/>
                <a:ea typeface="Cambria" panose="02040503050406030204" pitchFamily="18" charset="0"/>
              </a:rPr>
              <a:t>    5.funded_amnt_inv</a:t>
            </a:r>
            <a:endParaRPr lang="en-GB" dirty="0">
              <a:latin typeface="Cambria" panose="02040503050406030204" pitchFamily="18" charset="0"/>
              <a:ea typeface="Cambria" panose="02040503050406030204" pitchFamily="18" charset="0"/>
            </a:endParaRPr>
          </a:p>
          <a:p>
            <a:r>
              <a:rPr lang="en-GB" dirty="0" smtClean="0">
                <a:latin typeface="Cambria" panose="02040503050406030204" pitchFamily="18" charset="0"/>
                <a:ea typeface="Cambria" panose="02040503050406030204" pitchFamily="18" charset="0"/>
              </a:rPr>
              <a:t>    6.term</a:t>
            </a:r>
            <a:endParaRPr lang="en-GB" dirty="0">
              <a:latin typeface="Cambria" panose="02040503050406030204" pitchFamily="18" charset="0"/>
              <a:ea typeface="Cambria" panose="02040503050406030204" pitchFamily="18" charset="0"/>
            </a:endParaRPr>
          </a:p>
          <a:p>
            <a:r>
              <a:rPr lang="en-GB" dirty="0" smtClean="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rPr>
              <a:t>7. </a:t>
            </a:r>
            <a:r>
              <a:rPr lang="en-GB" dirty="0" err="1">
                <a:latin typeface="Cambria" panose="02040503050406030204" pitchFamily="18" charset="0"/>
                <a:ea typeface="Cambria" panose="02040503050406030204" pitchFamily="18" charset="0"/>
              </a:rPr>
              <a:t>annual_inc</a:t>
            </a:r>
            <a:endParaRPr lang="en-GB" dirty="0">
              <a:latin typeface="Cambria" panose="02040503050406030204" pitchFamily="18" charset="0"/>
              <a:ea typeface="Cambria" panose="02040503050406030204" pitchFamily="18" charset="0"/>
            </a:endParaRPr>
          </a:p>
          <a:p>
            <a:r>
              <a:rPr lang="en-GB" dirty="0" smtClean="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rPr>
              <a:t>8. </a:t>
            </a:r>
            <a:r>
              <a:rPr lang="en-GB" dirty="0" err="1" smtClean="0">
                <a:latin typeface="Cambria" panose="02040503050406030204" pitchFamily="18" charset="0"/>
                <a:ea typeface="Cambria" panose="02040503050406030204" pitchFamily="18" charset="0"/>
              </a:rPr>
              <a:t>loan_status</a:t>
            </a:r>
            <a:endParaRPr lang="en-GB" dirty="0" smtClean="0">
              <a:latin typeface="Cambria" panose="02040503050406030204" pitchFamily="18" charset="0"/>
              <a:ea typeface="Cambria" panose="02040503050406030204" pitchFamily="18" charset="0"/>
            </a:endParaRPr>
          </a:p>
          <a:p>
            <a:r>
              <a:rPr lang="en-GB" dirty="0">
                <a:latin typeface="Cambria" panose="02040503050406030204" pitchFamily="18" charset="0"/>
                <a:ea typeface="Cambria" panose="02040503050406030204" pitchFamily="18" charset="0"/>
              </a:rPr>
              <a:t>    9. </a:t>
            </a:r>
            <a:r>
              <a:rPr lang="en-GB" dirty="0" err="1" smtClean="0">
                <a:latin typeface="Cambria" panose="02040503050406030204" pitchFamily="18" charset="0"/>
                <a:ea typeface="Cambria" panose="02040503050406030204" pitchFamily="18" charset="0"/>
              </a:rPr>
              <a:t>verification_status</a:t>
            </a:r>
            <a:endParaRPr lang="en-GB" dirty="0" smtClean="0">
              <a:latin typeface="Cambria" panose="02040503050406030204" pitchFamily="18" charset="0"/>
              <a:ea typeface="Cambria" panose="02040503050406030204" pitchFamily="18" charset="0"/>
            </a:endParaRPr>
          </a:p>
          <a:p>
            <a:r>
              <a:rPr lang="en-GB" dirty="0" smtClean="0">
                <a:latin typeface="Cambria" panose="02040503050406030204" pitchFamily="18" charset="0"/>
                <a:ea typeface="Cambria" panose="02040503050406030204" pitchFamily="18" charset="0"/>
              </a:rPr>
              <a:t>   10</a:t>
            </a:r>
            <a:r>
              <a:rPr lang="en-GB" dirty="0">
                <a:latin typeface="Cambria" panose="02040503050406030204" pitchFamily="18" charset="0"/>
                <a:ea typeface="Cambria" panose="02040503050406030204" pitchFamily="18" charset="0"/>
              </a:rPr>
              <a:t>. </a:t>
            </a:r>
            <a:r>
              <a:rPr lang="en-GB" dirty="0" err="1" smtClean="0">
                <a:latin typeface="Cambria" panose="02040503050406030204" pitchFamily="18" charset="0"/>
                <a:ea typeface="Cambria" panose="02040503050406030204" pitchFamily="18" charset="0"/>
              </a:rPr>
              <a:t>issue_d</a:t>
            </a:r>
            <a:endParaRPr lang="en-GB" dirty="0" smtClean="0">
              <a:latin typeface="Cambria" panose="02040503050406030204" pitchFamily="18" charset="0"/>
              <a:ea typeface="Cambria" panose="02040503050406030204" pitchFamily="18" charset="0"/>
            </a:endParaRPr>
          </a:p>
          <a:p>
            <a:r>
              <a:rPr lang="en-GB" dirty="0">
                <a:latin typeface="Cambria" panose="02040503050406030204" pitchFamily="18" charset="0"/>
                <a:ea typeface="Cambria" panose="02040503050406030204" pitchFamily="18" charset="0"/>
              </a:rPr>
              <a:t>   11. </a:t>
            </a:r>
            <a:r>
              <a:rPr lang="en-GB" dirty="0" err="1" smtClean="0">
                <a:latin typeface="Cambria" panose="02040503050406030204" pitchFamily="18" charset="0"/>
                <a:ea typeface="Cambria" panose="02040503050406030204" pitchFamily="18" charset="0"/>
              </a:rPr>
              <a:t>total_pymnt</a:t>
            </a:r>
            <a:endParaRPr lang="en-GB" dirty="0" smtClean="0">
              <a:latin typeface="Cambria" panose="02040503050406030204" pitchFamily="18" charset="0"/>
              <a:ea typeface="Cambria" panose="02040503050406030204" pitchFamily="18" charset="0"/>
            </a:endParaRPr>
          </a:p>
          <a:p>
            <a:r>
              <a:rPr lang="en-GB" dirty="0">
                <a:latin typeface="Cambria" panose="02040503050406030204" pitchFamily="18" charset="0"/>
                <a:ea typeface="Cambria" panose="02040503050406030204" pitchFamily="18" charset="0"/>
              </a:rPr>
              <a:t>   12. </a:t>
            </a:r>
            <a:r>
              <a:rPr lang="en-GB" dirty="0" smtClean="0">
                <a:latin typeface="Cambria" panose="02040503050406030204" pitchFamily="18" charset="0"/>
                <a:ea typeface="Cambria" panose="02040503050406030204" pitchFamily="18" charset="0"/>
              </a:rPr>
              <a:t>recoveries</a:t>
            </a:r>
          </a:p>
          <a:p>
            <a:r>
              <a:rPr lang="en-GB" dirty="0">
                <a:latin typeface="Cambria" panose="02040503050406030204" pitchFamily="18" charset="0"/>
                <a:ea typeface="Cambria" panose="02040503050406030204" pitchFamily="18" charset="0"/>
              </a:rPr>
              <a:t>   13. </a:t>
            </a:r>
            <a:r>
              <a:rPr lang="en-GB" dirty="0" err="1" smtClean="0">
                <a:latin typeface="Cambria" panose="02040503050406030204" pitchFamily="18" charset="0"/>
                <a:ea typeface="Cambria" panose="02040503050406030204" pitchFamily="18" charset="0"/>
              </a:rPr>
              <a:t>last_pymnt_d</a:t>
            </a:r>
            <a:endParaRPr lang="en-GB" dirty="0" smtClean="0">
              <a:latin typeface="Cambria" panose="02040503050406030204" pitchFamily="18" charset="0"/>
              <a:ea typeface="Cambria" panose="02040503050406030204" pitchFamily="18" charset="0"/>
            </a:endParaRPr>
          </a:p>
          <a:p>
            <a:r>
              <a:rPr lang="en-GB" dirty="0">
                <a:latin typeface="Cambria" panose="02040503050406030204" pitchFamily="18" charset="0"/>
                <a:ea typeface="Cambria" panose="02040503050406030204" pitchFamily="18" charset="0"/>
              </a:rPr>
              <a:t>   14. </a:t>
            </a:r>
            <a:r>
              <a:rPr lang="en-GB" dirty="0" smtClean="0">
                <a:latin typeface="Cambria" panose="02040503050406030204" pitchFamily="18" charset="0"/>
                <a:ea typeface="Cambria" panose="02040503050406030204" pitchFamily="18" charset="0"/>
              </a:rPr>
              <a:t>delinq_2yrs</a:t>
            </a:r>
          </a:p>
          <a:p>
            <a:r>
              <a:rPr lang="en-GB" dirty="0">
                <a:latin typeface="Cambria" panose="02040503050406030204" pitchFamily="18" charset="0"/>
                <a:ea typeface="Cambria" panose="02040503050406030204" pitchFamily="18" charset="0"/>
              </a:rPr>
              <a:t>   15. </a:t>
            </a:r>
            <a:r>
              <a:rPr lang="en-GB" dirty="0" err="1">
                <a:latin typeface="Cambria" panose="02040503050406030204" pitchFamily="18" charset="0"/>
                <a:ea typeface="Cambria" panose="02040503050406030204" pitchFamily="18" charset="0"/>
              </a:rPr>
              <a:t>revol_util</a:t>
            </a:r>
            <a:endParaRPr lang="en-GB" dirty="0" smtClean="0">
              <a:latin typeface="Cambria" panose="02040503050406030204" pitchFamily="18" charset="0"/>
              <a:ea typeface="Cambria" panose="02040503050406030204" pitchFamily="18" charset="0"/>
            </a:endParaRPr>
          </a:p>
          <a:p>
            <a:endParaRPr lang="en-GB" dirty="0">
              <a:latin typeface="Centaur" panose="02030504050205020304" pitchFamily="18" charset="0"/>
            </a:endParaRPr>
          </a:p>
        </p:txBody>
      </p:sp>
    </p:spTree>
    <p:extLst>
      <p:ext uri="{BB962C8B-B14F-4D97-AF65-F5344CB8AC3E}">
        <p14:creationId xmlns:p14="http://schemas.microsoft.com/office/powerpoint/2010/main" val="400517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88" y="371475"/>
            <a:ext cx="8658225" cy="923330"/>
          </a:xfrm>
          <a:prstGeom prst="rect">
            <a:avLst/>
          </a:prstGeom>
          <a:noFill/>
        </p:spPr>
        <p:txBody>
          <a:bodyPr wrap="square" rtlCol="0">
            <a:spAutoFit/>
          </a:bodyPr>
          <a:lstStyle/>
          <a:p>
            <a:r>
              <a:rPr lang="en-GB" dirty="0" smtClean="0"/>
              <a:t>To analyse the dataset, I have performed various univariate and bivariate analysis to get more insights from the given case. Analysis on amount invested by the investors gave the following insight:</a:t>
            </a:r>
          </a:p>
        </p:txBody>
      </p:sp>
      <p:pic>
        <p:nvPicPr>
          <p:cNvPr id="3" name="Picture 2"/>
          <p:cNvPicPr>
            <a:picLocks noChangeAspect="1"/>
          </p:cNvPicPr>
          <p:nvPr/>
        </p:nvPicPr>
        <p:blipFill>
          <a:blip r:embed="rId2"/>
          <a:stretch>
            <a:fillRect/>
          </a:stretch>
        </p:blipFill>
        <p:spPr>
          <a:xfrm>
            <a:off x="700088" y="1500187"/>
            <a:ext cx="7758112" cy="4257675"/>
          </a:xfrm>
          <a:prstGeom prst="rect">
            <a:avLst/>
          </a:prstGeom>
        </p:spPr>
      </p:pic>
    </p:spTree>
    <p:extLst>
      <p:ext uri="{BB962C8B-B14F-4D97-AF65-F5344CB8AC3E}">
        <p14:creationId xmlns:p14="http://schemas.microsoft.com/office/powerpoint/2010/main" val="207878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463" y="514350"/>
            <a:ext cx="8786812" cy="1754326"/>
          </a:xfrm>
          <a:prstGeom prst="rect">
            <a:avLst/>
          </a:prstGeom>
          <a:noFill/>
        </p:spPr>
        <p:txBody>
          <a:bodyPr wrap="square" rtlCol="0">
            <a:spAutoFit/>
          </a:bodyPr>
          <a:lstStyle/>
          <a:p>
            <a:r>
              <a:rPr lang="en-GB" dirty="0" smtClean="0"/>
              <a:t>Bivariate analysis on the annual income and the loan status  infers that these two factors help in identifying the loan approval, rejection and also on identifying the defaulters.</a:t>
            </a:r>
          </a:p>
          <a:p>
            <a:endParaRPr lang="en-GB" dirty="0"/>
          </a:p>
          <a:p>
            <a:endParaRPr lang="en-GB" dirty="0" smtClean="0"/>
          </a:p>
          <a:p>
            <a:r>
              <a:rPr lang="en-GB" dirty="0" smtClean="0"/>
              <a:t> </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5" y="1785939"/>
            <a:ext cx="9444038" cy="4414836"/>
          </a:xfrm>
          <a:prstGeom prst="rect">
            <a:avLst/>
          </a:prstGeom>
        </p:spPr>
      </p:pic>
    </p:spTree>
    <p:extLst>
      <p:ext uri="{BB962C8B-B14F-4D97-AF65-F5344CB8AC3E}">
        <p14:creationId xmlns:p14="http://schemas.microsoft.com/office/powerpoint/2010/main" val="219069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888" y="428625"/>
            <a:ext cx="8815387" cy="2308324"/>
          </a:xfrm>
          <a:prstGeom prst="rect">
            <a:avLst/>
          </a:prstGeom>
          <a:noFill/>
        </p:spPr>
        <p:txBody>
          <a:bodyPr wrap="square" rtlCol="0">
            <a:spAutoFit/>
          </a:bodyPr>
          <a:lstStyle/>
          <a:p>
            <a:r>
              <a:rPr lang="en-GB" dirty="0" smtClean="0"/>
              <a:t>The main driving factor in identifying the defaulters is their background check and also the public records if they have any reports of bankruptcy or derogatory records. Following graph shows that people with more number of pub_rec are more likely to be defaulted so loan should not be approved for these category. </a:t>
            </a:r>
          </a:p>
          <a:p>
            <a:endParaRPr lang="en-GB" dirty="0"/>
          </a:p>
          <a:p>
            <a:endParaRPr lang="en-GB" dirty="0" smtClean="0"/>
          </a:p>
          <a:p>
            <a:endParaRPr lang="en-GB" dirty="0"/>
          </a:p>
          <a:p>
            <a:endParaRPr lang="en-GB"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4" y="1871444"/>
            <a:ext cx="8572994" cy="4129305"/>
          </a:xfrm>
          <a:prstGeom prst="rect">
            <a:avLst/>
          </a:prstGeom>
        </p:spPr>
      </p:pic>
    </p:spTree>
    <p:extLst>
      <p:ext uri="{BB962C8B-B14F-4D97-AF65-F5344CB8AC3E}">
        <p14:creationId xmlns:p14="http://schemas.microsoft.com/office/powerpoint/2010/main" val="845373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613" y="228600"/>
            <a:ext cx="8586787" cy="1754326"/>
          </a:xfrm>
          <a:prstGeom prst="rect">
            <a:avLst/>
          </a:prstGeom>
          <a:noFill/>
        </p:spPr>
        <p:txBody>
          <a:bodyPr wrap="square" rtlCol="0">
            <a:spAutoFit/>
          </a:bodyPr>
          <a:lstStyle/>
          <a:p>
            <a:r>
              <a:rPr lang="en-GB" dirty="0" smtClean="0"/>
              <a:t>Analysis on the amount invested by the investors and the terms chosen and also the respective loan status, infers that higher the number of terms , more likely they are charged off. </a:t>
            </a:r>
          </a:p>
          <a:p>
            <a:endParaRPr lang="en-GB" dirty="0"/>
          </a:p>
          <a:p>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63" y="1685925"/>
            <a:ext cx="8629649" cy="4286250"/>
          </a:xfrm>
          <a:prstGeom prst="rect">
            <a:avLst/>
          </a:prstGeom>
        </p:spPr>
      </p:pic>
    </p:spTree>
    <p:extLst>
      <p:ext uri="{BB962C8B-B14F-4D97-AF65-F5344CB8AC3E}">
        <p14:creationId xmlns:p14="http://schemas.microsoft.com/office/powerpoint/2010/main" val="316324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625" y="442913"/>
            <a:ext cx="8686800" cy="2308324"/>
          </a:xfrm>
          <a:prstGeom prst="rect">
            <a:avLst/>
          </a:prstGeom>
          <a:noFill/>
        </p:spPr>
        <p:txBody>
          <a:bodyPr wrap="square" rtlCol="0">
            <a:spAutoFit/>
          </a:bodyPr>
          <a:lstStyle/>
          <a:p>
            <a:r>
              <a:rPr lang="en-GB" dirty="0" smtClean="0"/>
              <a:t>Bivariate analysis on the amount invested by investors and the employment length of the borrowers, they are more likely to affect each other. Higher the employment length, more likely the loan gets fully paid and they are the most current payers.</a:t>
            </a:r>
          </a:p>
          <a:p>
            <a:endParaRPr lang="en-GB" dirty="0"/>
          </a:p>
          <a:p>
            <a:endParaRPr lang="en-GB" dirty="0" smtClean="0"/>
          </a:p>
          <a:p>
            <a:endParaRPr lang="en-GB" dirty="0"/>
          </a:p>
          <a:p>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5" y="1671638"/>
            <a:ext cx="9486900" cy="4914899"/>
          </a:xfrm>
          <a:prstGeom prst="rect">
            <a:avLst/>
          </a:prstGeom>
        </p:spPr>
      </p:pic>
    </p:spTree>
    <p:extLst>
      <p:ext uri="{BB962C8B-B14F-4D97-AF65-F5344CB8AC3E}">
        <p14:creationId xmlns:p14="http://schemas.microsoft.com/office/powerpoint/2010/main" val="6507364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TotalTime>
  <Words>355</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Cambria</vt:lpstr>
      <vt:lpstr>Centaur</vt:lpstr>
      <vt:lpstr>Trebuchet MS</vt:lpstr>
      <vt:lpstr>Wingdings</vt:lpstr>
      <vt:lpstr>Wingdings 3</vt:lpstr>
      <vt:lpstr>Facet</vt:lpstr>
      <vt:lpstr>Lending Club Case Study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Swathi Meluru Nagaraj</dc:creator>
  <cp:lastModifiedBy>Swathi Meluru Nagaraj</cp:lastModifiedBy>
  <cp:revision>9</cp:revision>
  <dcterms:created xsi:type="dcterms:W3CDTF">2022-08-17T17:13:38Z</dcterms:created>
  <dcterms:modified xsi:type="dcterms:W3CDTF">2022-08-17T17:56:37Z</dcterms:modified>
</cp:coreProperties>
</file>