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70"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720" y="1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esktop\Lakshmi%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26"/>
  <c:pivotSource>
    <c:name>[Lakshmi excel.xlsx]Work Sheet!PivotTable2</c:name>
    <c:fmtId val="21"/>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view3D>
      <c:perspective val="30"/>
    </c:view3D>
    <c:plotArea>
      <c:layout>
        <c:manualLayout>
          <c:layoutTarget val="inner"/>
          <c:xMode val="edge"/>
          <c:yMode val="edge"/>
          <c:x val="0.10783652043494564"/>
          <c:y val="6.9919072615923047E-2"/>
          <c:w val="0.80613094791722439"/>
          <c:h val="0.82061594371709468"/>
        </c:manualLayout>
      </c:layout>
      <c:bar3DChart>
        <c:barDir val="col"/>
        <c:grouping val="clustered"/>
        <c:ser>
          <c:idx val="0"/>
          <c:order val="0"/>
          <c:tx>
            <c:strRef>
              <c:f>'Work Sheet'!$B$3:$B$4</c:f>
              <c:strCache>
                <c:ptCount val="1"/>
                <c:pt idx="0">
                  <c:v>1</c:v>
                </c:pt>
              </c:strCache>
            </c:strRef>
          </c:tx>
          <c:cat>
            <c:strRef>
              <c:f>'Work Sheet'!$A$5:$A$10</c:f>
              <c:strCache>
                <c:ptCount val="5"/>
                <c:pt idx="0">
                  <c:v>Average</c:v>
                </c:pt>
                <c:pt idx="1">
                  <c:v>Bad</c:v>
                </c:pt>
                <c:pt idx="2">
                  <c:v>Good</c:v>
                </c:pt>
                <c:pt idx="3">
                  <c:v>Very Bad</c:v>
                </c:pt>
                <c:pt idx="4">
                  <c:v>Very Good</c:v>
                </c:pt>
              </c:strCache>
            </c:strRef>
          </c:cat>
          <c:val>
            <c:numRef>
              <c:f>'Work Sheet'!$B$5:$B$10</c:f>
              <c:numCache>
                <c:formatCode>General</c:formatCode>
                <c:ptCount val="5"/>
                <c:pt idx="3">
                  <c:v>133</c:v>
                </c:pt>
              </c:numCache>
            </c:numRef>
          </c:val>
        </c:ser>
        <c:ser>
          <c:idx val="1"/>
          <c:order val="1"/>
          <c:tx>
            <c:strRef>
              <c:f>'Work Sheet'!$C$3:$C$4</c:f>
              <c:strCache>
                <c:ptCount val="1"/>
                <c:pt idx="0">
                  <c:v>2</c:v>
                </c:pt>
              </c:strCache>
            </c:strRef>
          </c:tx>
          <c:cat>
            <c:strRef>
              <c:f>'Work Sheet'!$A$5:$A$10</c:f>
              <c:strCache>
                <c:ptCount val="5"/>
                <c:pt idx="0">
                  <c:v>Average</c:v>
                </c:pt>
                <c:pt idx="1">
                  <c:v>Bad</c:v>
                </c:pt>
                <c:pt idx="2">
                  <c:v>Good</c:v>
                </c:pt>
                <c:pt idx="3">
                  <c:v>Very Bad</c:v>
                </c:pt>
                <c:pt idx="4">
                  <c:v>Very Good</c:v>
                </c:pt>
              </c:strCache>
            </c:strRef>
          </c:cat>
          <c:val>
            <c:numRef>
              <c:f>'Work Sheet'!$C$5:$C$10</c:f>
              <c:numCache>
                <c:formatCode>General</c:formatCode>
                <c:ptCount val="5"/>
                <c:pt idx="1">
                  <c:v>496</c:v>
                </c:pt>
              </c:numCache>
            </c:numRef>
          </c:val>
        </c:ser>
        <c:ser>
          <c:idx val="2"/>
          <c:order val="2"/>
          <c:tx>
            <c:strRef>
              <c:f>'Work Sheet'!$D$3:$D$4</c:f>
              <c:strCache>
                <c:ptCount val="1"/>
                <c:pt idx="0">
                  <c:v>3</c:v>
                </c:pt>
              </c:strCache>
            </c:strRef>
          </c:tx>
          <c:cat>
            <c:strRef>
              <c:f>'Work Sheet'!$A$5:$A$10</c:f>
              <c:strCache>
                <c:ptCount val="5"/>
                <c:pt idx="0">
                  <c:v>Average</c:v>
                </c:pt>
                <c:pt idx="1">
                  <c:v>Bad</c:v>
                </c:pt>
                <c:pt idx="2">
                  <c:v>Good</c:v>
                </c:pt>
                <c:pt idx="3">
                  <c:v>Very Bad</c:v>
                </c:pt>
                <c:pt idx="4">
                  <c:v>Very Good</c:v>
                </c:pt>
              </c:strCache>
            </c:strRef>
          </c:cat>
          <c:val>
            <c:numRef>
              <c:f>'Work Sheet'!$D$5:$D$10</c:f>
              <c:numCache>
                <c:formatCode>General</c:formatCode>
                <c:ptCount val="5"/>
                <c:pt idx="0">
                  <c:v>2859</c:v>
                </c:pt>
              </c:numCache>
            </c:numRef>
          </c:val>
        </c:ser>
        <c:ser>
          <c:idx val="3"/>
          <c:order val="3"/>
          <c:tx>
            <c:strRef>
              <c:f>'Work Sheet'!$E$3:$E$4</c:f>
              <c:strCache>
                <c:ptCount val="1"/>
                <c:pt idx="0">
                  <c:v>4</c:v>
                </c:pt>
              </c:strCache>
            </c:strRef>
          </c:tx>
          <c:cat>
            <c:strRef>
              <c:f>'Work Sheet'!$A$5:$A$10</c:f>
              <c:strCache>
                <c:ptCount val="5"/>
                <c:pt idx="0">
                  <c:v>Average</c:v>
                </c:pt>
                <c:pt idx="1">
                  <c:v>Bad</c:v>
                </c:pt>
                <c:pt idx="2">
                  <c:v>Good</c:v>
                </c:pt>
                <c:pt idx="3">
                  <c:v>Very Bad</c:v>
                </c:pt>
                <c:pt idx="4">
                  <c:v>Very Good</c:v>
                </c:pt>
              </c:strCache>
            </c:strRef>
          </c:cat>
          <c:val>
            <c:numRef>
              <c:f>'Work Sheet'!$E$5:$E$10</c:f>
              <c:numCache>
                <c:formatCode>General</c:formatCode>
                <c:ptCount val="5"/>
                <c:pt idx="2">
                  <c:v>828</c:v>
                </c:pt>
              </c:numCache>
            </c:numRef>
          </c:val>
        </c:ser>
        <c:ser>
          <c:idx val="4"/>
          <c:order val="4"/>
          <c:tx>
            <c:strRef>
              <c:f>'Work Sheet'!$F$3:$F$4</c:f>
              <c:strCache>
                <c:ptCount val="1"/>
                <c:pt idx="0">
                  <c:v>5</c:v>
                </c:pt>
              </c:strCache>
            </c:strRef>
          </c:tx>
          <c:cat>
            <c:strRef>
              <c:f>'Work Sheet'!$A$5:$A$10</c:f>
              <c:strCache>
                <c:ptCount val="5"/>
                <c:pt idx="0">
                  <c:v>Average</c:v>
                </c:pt>
                <c:pt idx="1">
                  <c:v>Bad</c:v>
                </c:pt>
                <c:pt idx="2">
                  <c:v>Good</c:v>
                </c:pt>
                <c:pt idx="3">
                  <c:v>Very Bad</c:v>
                </c:pt>
                <c:pt idx="4">
                  <c:v>Very Good</c:v>
                </c:pt>
              </c:strCache>
            </c:strRef>
          </c:cat>
          <c:val>
            <c:numRef>
              <c:f>'Work Sheet'!$F$5:$F$10</c:f>
              <c:numCache>
                <c:formatCode>General</c:formatCode>
                <c:ptCount val="5"/>
                <c:pt idx="4">
                  <c:v>705</c:v>
                </c:pt>
              </c:numCache>
            </c:numRef>
          </c:val>
        </c:ser>
        <c:shape val="box"/>
        <c:axId val="62200832"/>
        <c:axId val="10720000"/>
        <c:axId val="0"/>
      </c:bar3DChart>
      <c:catAx>
        <c:axId val="62200832"/>
        <c:scaling>
          <c:orientation val="minMax"/>
        </c:scaling>
        <c:axPos val="b"/>
        <c:tickLblPos val="nextTo"/>
        <c:crossAx val="10720000"/>
        <c:crosses val="autoZero"/>
        <c:auto val="1"/>
        <c:lblAlgn val="ctr"/>
        <c:lblOffset val="100"/>
      </c:catAx>
      <c:valAx>
        <c:axId val="10720000"/>
        <c:scaling>
          <c:orientation val="minMax"/>
        </c:scaling>
        <c:axPos val="l"/>
        <c:majorGridlines/>
        <c:numFmt formatCode="General" sourceLinked="1"/>
        <c:tickLblPos val="nextTo"/>
        <c:crossAx val="62200832"/>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hyperlink" Target="https://openclipart.org/detail/171431/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6526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95400" y="3290233"/>
            <a:ext cx="90678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R.Swathi</a:t>
            </a:r>
            <a:r>
              <a:rPr lang="en-US" sz="2400" dirty="0" smtClean="0"/>
              <a:t> </a:t>
            </a:r>
            <a:endParaRPr lang="en-US" sz="2400" dirty="0"/>
          </a:p>
          <a:p>
            <a:r>
              <a:rPr lang="en-US" sz="2400" dirty="0"/>
              <a:t>REGISTER NO: </a:t>
            </a:r>
            <a:r>
              <a:rPr lang="en-US" sz="2400" dirty="0" smtClean="0"/>
              <a:t>312203869/ 9A905870EE3B685A5F24AE05937DF91C</a:t>
            </a:r>
            <a:endParaRPr lang="en-US" sz="2400" dirty="0"/>
          </a:p>
          <a:p>
            <a:r>
              <a:rPr lang="en-US" sz="2400" dirty="0" smtClean="0"/>
              <a:t> DEPARTMMENT</a:t>
            </a:r>
            <a:r>
              <a:rPr lang="en-US" sz="2400" dirty="0"/>
              <a:t>: DEPARTMENT </a:t>
            </a:r>
            <a:r>
              <a:rPr lang="en-US" sz="2400" dirty="0" smtClean="0"/>
              <a:t>OF COMMERCE</a:t>
            </a:r>
            <a:endParaRPr lang="en-US" sz="2400" dirty="0"/>
          </a:p>
          <a:p>
            <a:r>
              <a:rPr lang="en-US" sz="2400" dirty="0" smtClean="0"/>
              <a:t>COLLEGE NAME: </a:t>
            </a:r>
            <a:r>
              <a:rPr lang="en-US" sz="2400" dirty="0"/>
              <a:t>HINDUSTAN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609600" y="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a:extLst>
              <a:ext uri="{FF2B5EF4-FFF2-40B4-BE49-F238E27FC236}">
                <a16:creationId xmlns:a16="http://schemas.microsoft.com/office/drawing/2014/main" xmlns="" id="{B421367D-9AA8-56F8-2486-B2252A63B51C}"/>
              </a:ext>
            </a:extLst>
          </p:cNvPr>
          <p:cNvSpPr txBox="1"/>
          <p:nvPr/>
        </p:nvSpPr>
        <p:spPr>
          <a:xfrm>
            <a:off x="838200" y="753741"/>
            <a:ext cx="8286750" cy="7571303"/>
          </a:xfrm>
          <a:prstGeom prst="rect">
            <a:avLst/>
          </a:prstGeom>
          <a:noFill/>
        </p:spPr>
        <p:txBody>
          <a:bodyPr wrap="square">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a:t>
            </a:r>
            <a:r>
              <a:rPr lang="en-IN" dirty="0">
                <a:latin typeface="Times New Roman" panose="02020603050405020304" pitchFamily="18" charset="0"/>
                <a:cs typeface="Times New Roman" panose="02020603050405020304" pitchFamily="18" charset="0"/>
              </a:rPr>
              <a:t>ata collection:</a:t>
            </a:r>
          </a:p>
          <a:p>
            <a:r>
              <a:rPr lang="en-IN" dirty="0">
                <a:latin typeface="Times New Roman" panose="02020603050405020304" pitchFamily="18" charset="0"/>
                <a:cs typeface="Times New Roman" panose="02020603050405020304" pitchFamily="18" charset="0"/>
              </a:rPr>
              <a:t>    The employee dataset is collected from the Edunet dashboard.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Features collection:</a:t>
            </a:r>
          </a:p>
          <a:p>
            <a:r>
              <a:rPr lang="en-IN" dirty="0">
                <a:latin typeface="Times New Roman" panose="02020603050405020304" pitchFamily="18" charset="0"/>
                <a:cs typeface="Times New Roman" panose="02020603050405020304" pitchFamily="18" charset="0"/>
              </a:rPr>
              <a:t>     Then, the features for the project is selected from the dataset.</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Conversion:</a:t>
            </a:r>
          </a:p>
          <a:p>
            <a:r>
              <a:rPr lang="en-IN" dirty="0">
                <a:latin typeface="Times New Roman" panose="02020603050405020304" pitchFamily="18" charset="0"/>
                <a:cs typeface="Times New Roman" panose="02020603050405020304" pitchFamily="18" charset="0"/>
              </a:rPr>
              <a:t>      Then, the rating is converted into text by using formula.</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Pivot table:</a:t>
            </a:r>
          </a:p>
          <a:p>
            <a:r>
              <a:rPr lang="en-IN" dirty="0">
                <a:latin typeface="Times New Roman" panose="02020603050405020304" pitchFamily="18" charset="0"/>
                <a:cs typeface="Times New Roman" panose="02020603050405020304" pitchFamily="18" charset="0"/>
              </a:rPr>
              <a:t>      Then, created a pivot table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business unit is used in the rows.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gender code is used as filter.</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performance category is used as the values.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The employee classification type is used in columns.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Creation of chart:</a:t>
            </a:r>
          </a:p>
          <a:p>
            <a:r>
              <a:rPr lang="en-IN" dirty="0">
                <a:latin typeface="Times New Roman" panose="02020603050405020304" pitchFamily="18" charset="0"/>
                <a:cs typeface="Times New Roman" panose="02020603050405020304" pitchFamily="18" charset="0"/>
              </a:rPr>
              <a:t>      The chart is created by using the insert tool.</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Where,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Number of employees are in the Y axis and the business unit in the X axis. The chart is used to classify the male and female employees performances separately.</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B9AB617-26AB-599D-11A5-A969DD1B6565}"/>
              </a:ext>
            </a:extLst>
          </p:cNvPr>
          <p:cNvSpPr txBox="1"/>
          <p:nvPr/>
        </p:nvSpPr>
        <p:spPr>
          <a:xfrm>
            <a:off x="755332" y="1143634"/>
            <a:ext cx="5940743"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C</a:t>
            </a:r>
            <a:r>
              <a:rPr lang="en-IN" sz="2000" b="1" u="sng" dirty="0">
                <a:latin typeface="Times New Roman" panose="02020603050405020304" pitchFamily="18" charset="0"/>
                <a:cs typeface="Times New Roman" panose="02020603050405020304" pitchFamily="18" charset="0"/>
              </a:rPr>
              <a:t>hart for Female Employee performance analysis:</a:t>
            </a:r>
          </a:p>
        </p:txBody>
      </p:sp>
      <p:graphicFrame>
        <p:nvGraphicFramePr>
          <p:cNvPr id="10" name="Chart 9"/>
          <p:cNvGraphicFramePr/>
          <p:nvPr/>
        </p:nvGraphicFramePr>
        <p:xfrm>
          <a:off x="1295400" y="2190750"/>
          <a:ext cx="7000875" cy="32194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A5544D6E-6389-0139-83BB-305892D18371}"/>
              </a:ext>
            </a:extLst>
          </p:cNvPr>
          <p:cNvSpPr txBox="1"/>
          <p:nvPr/>
        </p:nvSpPr>
        <p:spPr>
          <a:xfrm>
            <a:off x="1371600" y="1371600"/>
            <a:ext cx="8458200" cy="4401205"/>
          </a:xfrm>
          <a:prstGeom prst="rect">
            <a:avLst/>
          </a:prstGeom>
          <a:noFill/>
        </p:spPr>
        <p:txBody>
          <a:bodyPr wrap="square">
            <a:spAutoFit/>
          </a:bodyPr>
          <a:lstStyle/>
          <a:p>
            <a:pPr marL="285750" indent="-2857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conclusion of female employee analysis is that the temporary type employees are performing more than the other employees.</a:t>
            </a:r>
          </a:p>
          <a:p>
            <a:pPr marL="285750" indent="-285750">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It shows that the number of employees in the full time job is between 18 and 36.</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employee performance  evaluation provides clarity to employee about to wants  and expectations of the </a:t>
            </a:r>
            <a:r>
              <a:rPr lang="en-IN" sz="2800" dirty="0" smtClean="0">
                <a:latin typeface="Times New Roman" panose="02020603050405020304" pitchFamily="18" charset="0"/>
                <a:cs typeface="Times New Roman" panose="02020603050405020304" pitchFamily="18" charset="0"/>
              </a:rPr>
              <a:t>higher-ups</a:t>
            </a:r>
            <a:r>
              <a:rPr lang="en-IN" sz="28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sz="2800"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The number of employees in the part time job is between 19 </a:t>
            </a:r>
            <a:r>
              <a:rPr lang="en-IN" sz="2800" dirty="0" smtClean="0">
                <a:latin typeface="Times New Roman" panose="02020603050405020304" pitchFamily="18" charset="0"/>
                <a:cs typeface="Times New Roman" panose="02020603050405020304" pitchFamily="18" charset="0"/>
              </a:rPr>
              <a:t>and38. </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a16="http://schemas.microsoft.com/office/drawing/2014/main" xmlns="" id="{3809302A-7FDF-2F52-BBA1-23EA9A3E1C4B}"/>
              </a:ext>
            </a:extLst>
          </p:cNvPr>
          <p:cNvSpPr txBox="1"/>
          <p:nvPr/>
        </p:nvSpPr>
        <p:spPr>
          <a:xfrm>
            <a:off x="894713" y="1996327"/>
            <a:ext cx="7777799" cy="3539430"/>
          </a:xfrm>
          <a:prstGeom prst="rect">
            <a:avLst/>
          </a:prstGeom>
          <a:noFill/>
        </p:spPr>
        <p:txBody>
          <a:bodyPr wrap="square">
            <a:spAutoFit/>
          </a:bodyPr>
          <a:lstStyle/>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PowerPoint is about the performance analysis of the employees in a company during a particular period.</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performance analysis is use to know about the work of an employee.</a:t>
            </a:r>
          </a:p>
          <a:p>
            <a:pPr marL="342900"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doing this we can easily identify the best employees of the company.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14400" y="1613167"/>
            <a:ext cx="7924800" cy="5632311"/>
          </a:xfrm>
          <a:prstGeom prst="rect">
            <a:avLst/>
          </a:prstGeom>
          <a:noFill/>
        </p:spPr>
        <p:txBody>
          <a:bodyPr wrap="square" rtlCol="0">
            <a:spAutoFit/>
          </a:bodyPr>
          <a:lstStyle/>
          <a:p>
            <a:pPr marL="342900" indent="-342900" algn="l">
              <a:buFont typeface="Arial" panose="020B0604020202020204" pitchFamily="34" charset="0"/>
              <a:buChar char="•"/>
            </a:pPr>
            <a:r>
              <a:rPr lang="en-US" sz="2800" dirty="0">
                <a:latin typeface="Times New Roman" pitchFamily="18" charset="0"/>
                <a:cs typeface="Times New Roman" pitchFamily="18" charset="0"/>
              </a:rPr>
              <a:t>Employee performance analysis is the process of evaluating how well employees perform their job duties and responsibilities. This involves assessing various aspects of their work, including productivity, quality, and efficiency, as well as their contribution to organizational goals.</a:t>
            </a:r>
          </a:p>
          <a:p>
            <a:pPr algn="l"/>
            <a:r>
              <a:rPr lang="en-US" sz="2800" dirty="0"/>
              <a:t> </a:t>
            </a:r>
            <a:endParaRPr lang="en-US" sz="2800" dirty="0">
              <a:solidFill>
                <a:srgbClr val="0D0D0D"/>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In this project the performance is analyzed by using the employee’s gender, business unit, performance category, first name, last name, date of birth, performance rating and with 20 more columns.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382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56E3FC6F-94E9-BC29-3995-071851D135C3}"/>
              </a:ext>
            </a:extLst>
          </p:cNvPr>
          <p:cNvSpPr txBox="1"/>
          <p:nvPr/>
        </p:nvSpPr>
        <p:spPr>
          <a:xfrm>
            <a:off x="752241" y="1510784"/>
            <a:ext cx="6100996" cy="1569660"/>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a:t>
            </a:r>
            <a:r>
              <a:rPr lang="en-IN" sz="2400" b="1" u="sng" dirty="0">
                <a:latin typeface="Times New Roman" panose="02020603050405020304" pitchFamily="18" charset="0"/>
                <a:cs typeface="Times New Roman" panose="02020603050405020304" pitchFamily="18" charset="0"/>
              </a:rPr>
              <a:t>he end users of the employee performance analysis are:</a:t>
            </a:r>
          </a:p>
          <a:p>
            <a:endParaRPr lang="en-IN" sz="2400" b="1" u="sng" dirty="0">
              <a:latin typeface="Times New Roman" panose="02020603050405020304" pitchFamily="18" charset="0"/>
              <a:cs typeface="Times New Roman" panose="02020603050405020304" pitchFamily="18" charset="0"/>
            </a:endParaRPr>
          </a:p>
          <a:p>
            <a:endParaRPr lang="en-IN" sz="2400" b="1" u="sng"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2C1AF43-4B20-BAD4-0E70-5437F580C92B}"/>
              </a:ext>
            </a:extLst>
          </p:cNvPr>
          <p:cNvSpPr txBox="1"/>
          <p:nvPr/>
        </p:nvSpPr>
        <p:spPr>
          <a:xfrm>
            <a:off x="1524000" y="2503019"/>
            <a:ext cx="6100996" cy="3970318"/>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Supervisors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Executives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Senior leadership</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Financial analyst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and development teams</a:t>
            </a:r>
            <a:endParaRPr lang="en-IN" sz="28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3D8D3F0B-CEE3-3125-CF66-BD3FAD8CED10}"/>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7624996" y="636486"/>
            <a:ext cx="1564533" cy="1546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38B43738-C095-DB02-4BE9-EB5B8230E615}"/>
              </a:ext>
            </a:extLst>
          </p:cNvPr>
          <p:cNvSpPr txBox="1"/>
          <p:nvPr/>
        </p:nvSpPr>
        <p:spPr>
          <a:xfrm>
            <a:off x="2819399" y="2060523"/>
            <a:ext cx="6715125" cy="4401205"/>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Conditional formatting to find the blank cells.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Filter option to eliminate the blank cells in the columns.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IFS formula to convert the performance rating to text.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to make a summary about the project.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Chart visualization for easy understanding of the analysis.</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69927EC2-A293-6D0A-174B-C1FC09B12665}"/>
              </a:ext>
            </a:extLst>
          </p:cNvPr>
          <p:cNvSpPr txBox="1"/>
          <p:nvPr/>
        </p:nvSpPr>
        <p:spPr>
          <a:xfrm>
            <a:off x="2673089" y="1546804"/>
            <a:ext cx="6100996" cy="400110"/>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U</a:t>
            </a:r>
            <a:r>
              <a:rPr lang="en-IN" sz="2000" b="1" u="sng" dirty="0">
                <a:latin typeface="Times New Roman" panose="02020603050405020304" pitchFamily="18" charset="0"/>
                <a:cs typeface="Times New Roman" panose="02020603050405020304" pitchFamily="18" charset="0"/>
              </a:rPr>
              <a:t>SED FORMULAS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45B36815-994B-C6D0-FB10-1B9CAD7AD9BB}"/>
              </a:ext>
            </a:extLst>
          </p:cNvPr>
          <p:cNvSpPr txBox="1"/>
          <p:nvPr/>
        </p:nvSpPr>
        <p:spPr>
          <a:xfrm>
            <a:off x="755332" y="1295400"/>
            <a:ext cx="6100996" cy="4616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D</a:t>
            </a:r>
            <a:r>
              <a:rPr lang="en-IN" sz="2400" b="1" u="sng" dirty="0">
                <a:latin typeface="Times New Roman" panose="02020603050405020304" pitchFamily="18" charset="0"/>
                <a:cs typeface="Times New Roman" panose="02020603050405020304" pitchFamily="18" charset="0"/>
              </a:rPr>
              <a:t>ETAILS OF THE DATASET:</a:t>
            </a:r>
          </a:p>
        </p:txBody>
      </p:sp>
      <p:sp>
        <p:nvSpPr>
          <p:cNvPr id="6" name="TextBox 5">
            <a:extLst>
              <a:ext uri="{FF2B5EF4-FFF2-40B4-BE49-F238E27FC236}">
                <a16:creationId xmlns:a16="http://schemas.microsoft.com/office/drawing/2014/main" xmlns="" id="{95CFA447-6E21-2569-A69F-62943D9EA140}"/>
              </a:ext>
            </a:extLst>
          </p:cNvPr>
          <p:cNvSpPr txBox="1"/>
          <p:nvPr/>
        </p:nvSpPr>
        <p:spPr>
          <a:xfrm>
            <a:off x="1295400" y="2057400"/>
            <a:ext cx="8915400" cy="4247317"/>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the dataset from the Edunet student dashboard.</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contains totally  26 features</a:t>
            </a:r>
            <a:r>
              <a:rPr lang="en-IN"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this project I have selected 9 features to analyse the performance</a:t>
            </a:r>
            <a:r>
              <a:rPr lang="en-US" sz="28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ID and the current employee rating are in numerical values. </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 have added one more feature called performance category to convert the rating into text by formula.</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335139" y="1325634"/>
            <a:ext cx="8751188" cy="3539430"/>
          </a:xfrm>
          <a:prstGeom prst="rect">
            <a:avLst/>
          </a:prstGeom>
          <a:noFill/>
        </p:spPr>
        <p:txBody>
          <a:bodyPr wrap="square" rtlCol="0">
            <a:spAutoFit/>
          </a:bodyPr>
          <a:lstStyle/>
          <a:p>
            <a:pPr marL="514350" indent="-514350" algn="l">
              <a:buFont typeface="Wingdings" panose="05000000000000000000" pitchFamily="2" charset="2"/>
              <a:buChar char="q"/>
            </a:pPr>
            <a:r>
              <a:rPr lang="en-US" sz="2800" b="0" i="0" dirty="0">
                <a:solidFill>
                  <a:srgbClr val="0D0D0D"/>
                </a:solidFill>
                <a:effectLst/>
                <a:latin typeface="Times New Roman" panose="02020603050405020304" pitchFamily="18" charset="0"/>
                <a:cs typeface="Times New Roman" panose="02020603050405020304" pitchFamily="18" charset="0"/>
              </a:rPr>
              <a:t>The main thing of the project is converting the rating into text by using IFS formula:</a:t>
            </a:r>
          </a:p>
          <a:p>
            <a:pPr marL="457200" indent="-4572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highlight>
                  <a:srgbClr val="FFFF00"/>
                </a:highlight>
                <a:latin typeface="Times New Roman" panose="02020603050405020304" pitchFamily="18" charset="0"/>
                <a:cs typeface="Times New Roman" panose="02020603050405020304" pitchFamily="18" charset="0"/>
              </a:rPr>
              <a:t>=IFS(Z8&gt;=5,"EXCELLENT",Z8&gt;=4,"VERY GOOD",Z8&gt;=3,"GOOD",TRUE,"LOW")</a:t>
            </a: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pPr algn="l"/>
            <a:endParaRPr lang="en-US" sz="2800" b="0" i="0" dirty="0">
              <a:solidFill>
                <a:srgbClr val="0D0D0D"/>
              </a:solidFill>
              <a:effectLst/>
              <a:highlight>
                <a:srgbClr val="FFFF00"/>
              </a:highligh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0225BA8D-BFF8-80A5-B187-8661E109958E}"/>
              </a:ext>
            </a:extLst>
          </p:cNvPr>
          <p:cNvSpPr txBox="1"/>
          <p:nvPr/>
        </p:nvSpPr>
        <p:spPr>
          <a:xfrm>
            <a:off x="2170265" y="3381373"/>
            <a:ext cx="4943200" cy="2246769"/>
          </a:xfrm>
          <a:prstGeom prst="rect">
            <a:avLst/>
          </a:prstGeom>
          <a:noFill/>
        </p:spPr>
        <p:txBody>
          <a:bodyPr wrap="square">
            <a:spAutoFit/>
          </a:bodyPr>
          <a:lstStyle/>
          <a:p>
            <a:pPr marL="514350" indent="-514350">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a:t>
            </a:r>
            <a:r>
              <a:rPr lang="en-IN" sz="2800" dirty="0">
                <a:latin typeface="Times New Roman" panose="02020603050405020304" pitchFamily="18" charset="0"/>
                <a:cs typeface="Times New Roman" panose="02020603050405020304" pitchFamily="18" charset="0"/>
              </a:rPr>
              <a:t>he second part is about the Pivot table used in the excel to easily identify the performance based on the employee work type:</a:t>
            </a:r>
          </a:p>
        </p:txBody>
      </p:sp>
      <p:pic>
        <p:nvPicPr>
          <p:cNvPr id="16" name="Graphic 15">
            <a:extLst>
              <a:ext uri="{FF2B5EF4-FFF2-40B4-BE49-F238E27FC236}">
                <a16:creationId xmlns:a16="http://schemas.microsoft.com/office/drawing/2014/main" xmlns="" id="{6B0EA301-70B9-815B-881E-77791078BF1B}"/>
              </a:ext>
            </a:extLst>
          </p:cNvPr>
          <p:cNvPicPr>
            <a:picLocks noChangeAspect="1"/>
          </p:cNvPicPr>
          <p:nvPr/>
        </p:nvPicPr>
        <p:blipFill>
          <a:blip r:embed="rId3" cstate="print">
            <a:extLst>
              <a:ext uri="{96DAC541-7B7A-43D3-8B79-37D633B846F1}">
                <asvg:svgBlip xmlns:asvg="http://schemas.microsoft.com/office/drawing/2016/SVG/main" xmlns="" r:embed="rId4"/>
              </a:ext>
            </a:extLst>
          </a:blip>
          <a:stretch>
            <a:fillRect/>
          </a:stretch>
        </p:blipFill>
        <p:spPr>
          <a:xfrm>
            <a:off x="7314138" y="3381374"/>
            <a:ext cx="2972862" cy="3419474"/>
          </a:xfrm>
          <a:prstGeom prst="rect">
            <a:avLst/>
          </a:prstGeom>
          <a:effectLst>
            <a:glow rad="139700">
              <a:schemeClr val="accent1">
                <a:satMod val="175000"/>
                <a:alpha val="40000"/>
              </a:schemeClr>
            </a:glow>
          </a:effectLst>
          <a:scene3d>
            <a:camera prst="orthographicFront"/>
            <a:lightRig rig="threePt" dir="t"/>
          </a:scene3d>
          <a:sp3d>
            <a:bevelT prst="angle"/>
          </a:sp3d>
        </p:spPr>
      </p:pic>
    </p:spTree>
    <p:extLst>
      <p:ext uri="{BB962C8B-B14F-4D97-AF65-F5344CB8AC3E}">
        <p14:creationId xmlns:p14="http://schemas.microsoft.com/office/powerpoint/2010/main" xmlns="" val="2378378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668</Words>
  <Application>Microsoft Office PowerPoint</Application>
  <PresentationFormat>Custom</PresentationFormat>
  <Paragraphs>101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28</cp:revision>
  <dcterms:created xsi:type="dcterms:W3CDTF">2024-03-29T15:07:22Z</dcterms:created>
  <dcterms:modified xsi:type="dcterms:W3CDTF">2024-10-06T10:31:53Z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