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ppt/media/image5.jpg" ContentType="image/jpg"/>
  <Override PartName="/ppt/media/image6.jpg" ContentType="image/jpg"/>
  <Override PartName="/ppt/media/image11.jpg" ContentType="image/jpg"/>
  <Override PartName="/ppt/media/image16.jpg" ContentType="image/jpg"/>
  <Override PartName="/ppt/media/image17.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30.jpg" ContentType="image/jpg"/>
  <Override PartName="/ppt/media/image3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sldIdLst>
    <p:sldId id="256" r:id="rId2"/>
    <p:sldId id="257" r:id="rId3"/>
    <p:sldId id="258" r:id="rId4"/>
    <p:sldId id="285" r:id="rId5"/>
    <p:sldId id="274" r:id="rId6"/>
    <p:sldId id="261" r:id="rId7"/>
    <p:sldId id="262" r:id="rId8"/>
    <p:sldId id="263" r:id="rId9"/>
    <p:sldId id="264" r:id="rId10"/>
    <p:sldId id="265" r:id="rId11"/>
    <p:sldId id="275" r:id="rId12"/>
    <p:sldId id="276" r:id="rId13"/>
    <p:sldId id="277" r:id="rId14"/>
    <p:sldId id="278" r:id="rId15"/>
    <p:sldId id="267" r:id="rId16"/>
    <p:sldId id="273" r:id="rId17"/>
    <p:sldId id="279" r:id="rId18"/>
    <p:sldId id="280" r:id="rId19"/>
    <p:sldId id="281" r:id="rId20"/>
    <p:sldId id="282" r:id="rId21"/>
    <p:sldId id="283" r:id="rId22"/>
    <p:sldId id="284" r:id="rId2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p:cViewPr varScale="1">
        <p:scale>
          <a:sx n="49" d="100"/>
          <a:sy n="49" d="100"/>
        </p:scale>
        <p:origin x="67" y="8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72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20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1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84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66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17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04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73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334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77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7/22/2021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9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7/22/2021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393995"/>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ki/File:OpenCV_Logo_with_text_svg_version.svg"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2001" y="678946"/>
            <a:ext cx="9396720" cy="2246007"/>
          </a:xfrm>
          <a:prstGeom prst="rect">
            <a:avLst/>
          </a:prstGeom>
        </p:spPr>
      </p:pic>
      <p:pic>
        <p:nvPicPr>
          <p:cNvPr id="3" name="object 3"/>
          <p:cNvPicPr/>
          <p:nvPr/>
        </p:nvPicPr>
        <p:blipFill>
          <a:blip r:embed="rId3" cstate="print"/>
          <a:stretch>
            <a:fillRect/>
          </a:stretch>
        </p:blipFill>
        <p:spPr>
          <a:xfrm>
            <a:off x="9883211" y="5058528"/>
            <a:ext cx="1524239" cy="1732467"/>
          </a:xfrm>
          <a:prstGeom prst="rect">
            <a:avLst/>
          </a:prstGeom>
        </p:spPr>
      </p:pic>
      <p:sp>
        <p:nvSpPr>
          <p:cNvPr id="4" name="object 4"/>
          <p:cNvSpPr txBox="1"/>
          <p:nvPr/>
        </p:nvSpPr>
        <p:spPr>
          <a:xfrm>
            <a:off x="2667000" y="3236319"/>
            <a:ext cx="7315200" cy="646971"/>
          </a:xfrm>
          <a:prstGeom prst="rect">
            <a:avLst/>
          </a:prstGeom>
        </p:spPr>
        <p:txBody>
          <a:bodyPr vert="horz" wrap="square" lIns="0" tIns="107314" rIns="0" bIns="0" rtlCol="0">
            <a:spAutoFit/>
          </a:bodyPr>
          <a:lstStyle/>
          <a:p>
            <a:pPr marL="485775">
              <a:lnSpc>
                <a:spcPct val="100000"/>
              </a:lnSpc>
              <a:spcBef>
                <a:spcPts val="844"/>
              </a:spcBef>
            </a:pPr>
            <a:r>
              <a:rPr lang="en-IN" sz="3500" b="1" i="1" u="sng" spc="-10" dirty="0">
                <a:latin typeface="Calibri"/>
                <a:cs typeface="Calibri"/>
              </a:rPr>
              <a:t>DRIVER-DROWSINESS-DETECTION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92673" y="290830"/>
            <a:ext cx="1359535" cy="997709"/>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000000"/>
                </a:solidFill>
              </a:rPr>
              <a:t>Futur</a:t>
            </a:r>
            <a:r>
              <a:rPr sz="3200" spc="5" dirty="0">
                <a:solidFill>
                  <a:srgbClr val="000000"/>
                </a:solidFill>
              </a:rPr>
              <a:t>e</a:t>
            </a:r>
            <a:r>
              <a:rPr sz="3200" spc="-180" dirty="0">
                <a:solidFill>
                  <a:srgbClr val="000000"/>
                </a:solidFill>
              </a:rPr>
              <a:t>’</a:t>
            </a:r>
            <a:r>
              <a:rPr sz="3200" dirty="0">
                <a:solidFill>
                  <a:srgbClr val="000000"/>
                </a:solidFill>
              </a:rPr>
              <a:t>s</a:t>
            </a:r>
            <a:endParaRPr sz="3200" dirty="0"/>
          </a:p>
        </p:txBody>
      </p:sp>
      <p:sp>
        <p:nvSpPr>
          <p:cNvPr id="3" name="object 3"/>
          <p:cNvSpPr txBox="1"/>
          <p:nvPr/>
        </p:nvSpPr>
        <p:spPr>
          <a:xfrm>
            <a:off x="269849" y="778393"/>
            <a:ext cx="8573135" cy="5015230"/>
          </a:xfrm>
          <a:prstGeom prst="rect">
            <a:avLst/>
          </a:prstGeom>
        </p:spPr>
        <p:txBody>
          <a:bodyPr vert="horz" wrap="square" lIns="0" tIns="148590" rIns="0" bIns="0" rtlCol="0">
            <a:spAutoFit/>
          </a:bodyPr>
          <a:lstStyle/>
          <a:p>
            <a:pPr marL="454659" indent="-441959">
              <a:lnSpc>
                <a:spcPct val="100000"/>
              </a:lnSpc>
              <a:spcBef>
                <a:spcPts val="1170"/>
              </a:spcBef>
              <a:buFont typeface="Wingdings"/>
              <a:buChar char=""/>
              <a:tabLst>
                <a:tab pos="454659" algn="l"/>
              </a:tabLst>
            </a:pPr>
            <a:r>
              <a:rPr sz="3200" dirty="0">
                <a:latin typeface="Times New Roman"/>
                <a:cs typeface="Times New Roman"/>
              </a:rPr>
              <a:t>Anti-dr</a:t>
            </a:r>
            <a:r>
              <a:rPr sz="3200" spc="5" dirty="0">
                <a:latin typeface="Times New Roman"/>
                <a:cs typeface="Times New Roman"/>
              </a:rPr>
              <a:t>o</a:t>
            </a:r>
            <a:r>
              <a:rPr sz="3200" spc="-10" dirty="0">
                <a:latin typeface="Times New Roman"/>
                <a:cs typeface="Times New Roman"/>
              </a:rPr>
              <a:t>w</a:t>
            </a:r>
            <a:r>
              <a:rPr sz="3200" dirty="0">
                <a:latin typeface="Times New Roman"/>
                <a:cs typeface="Times New Roman"/>
              </a:rPr>
              <a:t>siness</a:t>
            </a:r>
            <a:r>
              <a:rPr sz="3200" spc="-204" dirty="0">
                <a:latin typeface="Times New Roman"/>
                <a:cs typeface="Times New Roman"/>
              </a:rPr>
              <a:t> </a:t>
            </a:r>
            <a:r>
              <a:rPr sz="3200" dirty="0">
                <a:latin typeface="Times New Roman"/>
                <a:cs typeface="Times New Roman"/>
              </a:rPr>
              <a:t>Alarm</a:t>
            </a:r>
          </a:p>
          <a:p>
            <a:pPr marL="477520" indent="-464820">
              <a:lnSpc>
                <a:spcPct val="100000"/>
              </a:lnSpc>
              <a:spcBef>
                <a:spcPts val="1070"/>
              </a:spcBef>
              <a:buFont typeface="Wingdings"/>
              <a:buChar char=""/>
              <a:tabLst>
                <a:tab pos="477520" algn="l"/>
              </a:tabLst>
            </a:pPr>
            <a:r>
              <a:rPr sz="3200" dirty="0">
                <a:latin typeface="Times New Roman"/>
                <a:cs typeface="Times New Roman"/>
              </a:rPr>
              <a:t>Make</a:t>
            </a:r>
            <a:r>
              <a:rPr sz="3200" spc="-10" dirty="0">
                <a:latin typeface="Times New Roman"/>
                <a:cs typeface="Times New Roman"/>
              </a:rPr>
              <a:t> </a:t>
            </a:r>
            <a:r>
              <a:rPr sz="3200" spc="-5" dirty="0">
                <a:latin typeface="Times New Roman"/>
                <a:cs typeface="Times New Roman"/>
              </a:rPr>
              <a:t>Easy</a:t>
            </a:r>
            <a:r>
              <a:rPr sz="3200" spc="-35" dirty="0">
                <a:latin typeface="Times New Roman"/>
                <a:cs typeface="Times New Roman"/>
              </a:rPr>
              <a:t> </a:t>
            </a:r>
            <a:r>
              <a:rPr sz="3200" dirty="0">
                <a:latin typeface="Times New Roman"/>
                <a:cs typeface="Times New Roman"/>
              </a:rPr>
              <a:t>drive</a:t>
            </a:r>
          </a:p>
          <a:p>
            <a:pPr marL="477520" indent="-464820">
              <a:lnSpc>
                <a:spcPct val="100000"/>
              </a:lnSpc>
              <a:spcBef>
                <a:spcPts val="1070"/>
              </a:spcBef>
              <a:buFont typeface="Wingdings"/>
              <a:buChar char=""/>
              <a:tabLst>
                <a:tab pos="477520" algn="l"/>
              </a:tabLst>
            </a:pPr>
            <a:r>
              <a:rPr sz="3200" dirty="0">
                <a:latin typeface="Times New Roman"/>
                <a:cs typeface="Times New Roman"/>
              </a:rPr>
              <a:t>Drink</a:t>
            </a:r>
            <a:r>
              <a:rPr sz="3200" spc="-40" dirty="0">
                <a:latin typeface="Times New Roman"/>
                <a:cs typeface="Times New Roman"/>
              </a:rPr>
              <a:t> </a:t>
            </a:r>
            <a:r>
              <a:rPr sz="3200" dirty="0">
                <a:latin typeface="Times New Roman"/>
                <a:cs typeface="Times New Roman"/>
              </a:rPr>
              <a:t>and</a:t>
            </a:r>
            <a:r>
              <a:rPr sz="3200" spc="-25" dirty="0">
                <a:latin typeface="Times New Roman"/>
                <a:cs typeface="Times New Roman"/>
              </a:rPr>
              <a:t> </a:t>
            </a:r>
            <a:r>
              <a:rPr sz="3200" dirty="0">
                <a:latin typeface="Times New Roman"/>
                <a:cs typeface="Times New Roman"/>
              </a:rPr>
              <a:t>Drive</a:t>
            </a:r>
            <a:r>
              <a:rPr sz="3200" spc="-25" dirty="0">
                <a:latin typeface="Times New Roman"/>
                <a:cs typeface="Times New Roman"/>
              </a:rPr>
              <a:t> </a:t>
            </a:r>
            <a:r>
              <a:rPr sz="3200" dirty="0">
                <a:latin typeface="Times New Roman"/>
                <a:cs typeface="Times New Roman"/>
              </a:rPr>
              <a:t>production</a:t>
            </a:r>
          </a:p>
          <a:p>
            <a:pPr marL="477520" indent="-464820">
              <a:lnSpc>
                <a:spcPct val="100000"/>
              </a:lnSpc>
              <a:spcBef>
                <a:spcPts val="1070"/>
              </a:spcBef>
              <a:buFont typeface="Wingdings"/>
              <a:buChar char=""/>
              <a:tabLst>
                <a:tab pos="477520" algn="l"/>
              </a:tabLst>
            </a:pPr>
            <a:r>
              <a:rPr sz="3200" dirty="0">
                <a:latin typeface="Times New Roman"/>
                <a:cs typeface="Times New Roman"/>
              </a:rPr>
              <a:t>Medical</a:t>
            </a:r>
            <a:r>
              <a:rPr sz="3200" spc="-50" dirty="0">
                <a:latin typeface="Times New Roman"/>
                <a:cs typeface="Times New Roman"/>
              </a:rPr>
              <a:t> </a:t>
            </a:r>
            <a:r>
              <a:rPr sz="3200" dirty="0">
                <a:latin typeface="Times New Roman"/>
                <a:cs typeface="Times New Roman"/>
              </a:rPr>
              <a:t>accent</a:t>
            </a:r>
          </a:p>
          <a:p>
            <a:pPr marL="477520" indent="-464820">
              <a:lnSpc>
                <a:spcPct val="100000"/>
              </a:lnSpc>
              <a:spcBef>
                <a:spcPts val="1070"/>
              </a:spcBef>
              <a:buFont typeface="Wingdings"/>
              <a:buChar char=""/>
              <a:tabLst>
                <a:tab pos="477520" algn="l"/>
              </a:tabLst>
            </a:pPr>
            <a:r>
              <a:rPr sz="3200" dirty="0">
                <a:latin typeface="Times New Roman"/>
                <a:cs typeface="Times New Roman"/>
              </a:rPr>
              <a:t>Directly</a:t>
            </a:r>
            <a:r>
              <a:rPr sz="3200" spc="-35" dirty="0">
                <a:latin typeface="Times New Roman"/>
                <a:cs typeface="Times New Roman"/>
              </a:rPr>
              <a:t> </a:t>
            </a:r>
            <a:r>
              <a:rPr sz="3200" dirty="0">
                <a:latin typeface="Times New Roman"/>
                <a:cs typeface="Times New Roman"/>
              </a:rPr>
              <a:t>interface</a:t>
            </a:r>
            <a:r>
              <a:rPr sz="3200" spc="-25" dirty="0">
                <a:latin typeface="Times New Roman"/>
                <a:cs typeface="Times New Roman"/>
              </a:rPr>
              <a:t> </a:t>
            </a:r>
            <a:r>
              <a:rPr sz="3200" dirty="0">
                <a:latin typeface="Times New Roman"/>
                <a:cs typeface="Times New Roman"/>
              </a:rPr>
              <a:t>to any</a:t>
            </a:r>
            <a:r>
              <a:rPr sz="3200" spc="-15" dirty="0">
                <a:latin typeface="Times New Roman"/>
                <a:cs typeface="Times New Roman"/>
              </a:rPr>
              <a:t> </a:t>
            </a:r>
            <a:r>
              <a:rPr sz="3200" dirty="0">
                <a:latin typeface="Times New Roman"/>
                <a:cs typeface="Times New Roman"/>
              </a:rPr>
              <a:t>Hardware</a:t>
            </a:r>
            <a:r>
              <a:rPr sz="3200" spc="-20" dirty="0">
                <a:latin typeface="Times New Roman"/>
                <a:cs typeface="Times New Roman"/>
              </a:rPr>
              <a:t> </a:t>
            </a:r>
            <a:r>
              <a:rPr sz="3200" dirty="0">
                <a:latin typeface="Times New Roman"/>
                <a:cs typeface="Times New Roman"/>
              </a:rPr>
              <a:t>using</a:t>
            </a:r>
            <a:r>
              <a:rPr sz="3200" spc="-195" dirty="0">
                <a:latin typeface="Times New Roman"/>
                <a:cs typeface="Times New Roman"/>
              </a:rPr>
              <a:t> </a:t>
            </a:r>
            <a:r>
              <a:rPr sz="3200" dirty="0">
                <a:latin typeface="Times New Roman"/>
                <a:cs typeface="Times New Roman"/>
              </a:rPr>
              <a:t>Arduino</a:t>
            </a:r>
          </a:p>
          <a:p>
            <a:pPr marL="577850" indent="-565785">
              <a:lnSpc>
                <a:spcPct val="100000"/>
              </a:lnSpc>
              <a:spcBef>
                <a:spcPts val="1065"/>
              </a:spcBef>
              <a:buFont typeface="Wingdings"/>
              <a:buChar char=""/>
              <a:tabLst>
                <a:tab pos="577850" algn="l"/>
                <a:tab pos="578485" algn="l"/>
              </a:tabLst>
            </a:pPr>
            <a:r>
              <a:rPr sz="3200" dirty="0">
                <a:latin typeface="Times New Roman"/>
                <a:cs typeface="Times New Roman"/>
              </a:rPr>
              <a:t>Low</a:t>
            </a:r>
            <a:r>
              <a:rPr sz="3200" spc="-35" dirty="0">
                <a:latin typeface="Times New Roman"/>
                <a:cs typeface="Times New Roman"/>
              </a:rPr>
              <a:t> </a:t>
            </a:r>
            <a:r>
              <a:rPr sz="3200" dirty="0">
                <a:latin typeface="Times New Roman"/>
                <a:cs typeface="Times New Roman"/>
              </a:rPr>
              <a:t>cost</a:t>
            </a:r>
          </a:p>
          <a:p>
            <a:pPr marL="477520" indent="-464820">
              <a:lnSpc>
                <a:spcPct val="100000"/>
              </a:lnSpc>
              <a:spcBef>
                <a:spcPts val="1070"/>
              </a:spcBef>
              <a:buFont typeface="Wingdings"/>
              <a:buChar char=""/>
              <a:tabLst>
                <a:tab pos="477520" algn="l"/>
              </a:tabLst>
            </a:pPr>
            <a:r>
              <a:rPr sz="3200" dirty="0">
                <a:latin typeface="Times New Roman"/>
                <a:cs typeface="Times New Roman"/>
              </a:rPr>
              <a:t>High</a:t>
            </a:r>
            <a:r>
              <a:rPr sz="3200" spc="-50" dirty="0">
                <a:latin typeface="Times New Roman"/>
                <a:cs typeface="Times New Roman"/>
              </a:rPr>
              <a:t> </a:t>
            </a:r>
            <a:r>
              <a:rPr sz="3200" dirty="0">
                <a:latin typeface="Times New Roman"/>
                <a:cs typeface="Times New Roman"/>
              </a:rPr>
              <a:t>Security</a:t>
            </a:r>
          </a:p>
          <a:p>
            <a:pPr marL="469900" indent="-457200">
              <a:lnSpc>
                <a:spcPct val="100000"/>
              </a:lnSpc>
              <a:spcBef>
                <a:spcPts val="1080"/>
              </a:spcBef>
              <a:buFont typeface="Wingdings"/>
              <a:buChar char=""/>
              <a:tabLst>
                <a:tab pos="469900" algn="l"/>
                <a:tab pos="2871470" algn="l"/>
              </a:tabLst>
            </a:pPr>
            <a:r>
              <a:rPr sz="3200" dirty="0">
                <a:latin typeface="Times New Roman"/>
                <a:cs typeface="Times New Roman"/>
              </a:rPr>
              <a:t>This</a:t>
            </a:r>
            <a:r>
              <a:rPr sz="3200" spc="-20" dirty="0">
                <a:latin typeface="Times New Roman"/>
                <a:cs typeface="Times New Roman"/>
              </a:rPr>
              <a:t> </a:t>
            </a:r>
            <a:r>
              <a:rPr sz="3200" dirty="0">
                <a:latin typeface="Times New Roman"/>
                <a:cs typeface="Times New Roman"/>
              </a:rPr>
              <a:t>pr</a:t>
            </a:r>
            <a:r>
              <a:rPr sz="3200" spc="5" dirty="0">
                <a:latin typeface="Times New Roman"/>
                <a:cs typeface="Times New Roman"/>
              </a:rPr>
              <a:t>o</a:t>
            </a:r>
            <a:r>
              <a:rPr sz="3200" dirty="0">
                <a:latin typeface="Times New Roman"/>
                <a:cs typeface="Times New Roman"/>
              </a:rPr>
              <a:t>gr</a:t>
            </a:r>
            <a:r>
              <a:rPr sz="3200" spc="5" dirty="0">
                <a:latin typeface="Times New Roman"/>
                <a:cs typeface="Times New Roman"/>
              </a:rPr>
              <a:t>a</a:t>
            </a:r>
            <a:r>
              <a:rPr sz="3200" dirty="0">
                <a:latin typeface="Times New Roman"/>
                <a:cs typeface="Times New Roman"/>
              </a:rPr>
              <a:t>m	c</a:t>
            </a:r>
            <a:r>
              <a:rPr sz="3200" spc="5" dirty="0">
                <a:latin typeface="Times New Roman"/>
                <a:cs typeface="Times New Roman"/>
              </a:rPr>
              <a:t>a</a:t>
            </a:r>
            <a:r>
              <a:rPr sz="3200" dirty="0">
                <a:latin typeface="Times New Roman"/>
                <a:cs typeface="Times New Roman"/>
              </a:rPr>
              <a:t>n</a:t>
            </a:r>
            <a:r>
              <a:rPr sz="3200" spc="-15" dirty="0">
                <a:latin typeface="Times New Roman"/>
                <a:cs typeface="Times New Roman"/>
              </a:rPr>
              <a:t> </a:t>
            </a:r>
            <a:r>
              <a:rPr sz="3200" dirty="0">
                <a:latin typeface="Times New Roman"/>
                <a:cs typeface="Times New Roman"/>
              </a:rPr>
              <a:t>use</a:t>
            </a:r>
            <a:r>
              <a:rPr sz="3200" spc="10" dirty="0">
                <a:latin typeface="Times New Roman"/>
                <a:cs typeface="Times New Roman"/>
              </a:rPr>
              <a:t> </a:t>
            </a:r>
            <a:r>
              <a:rPr sz="3200" dirty="0">
                <a:latin typeface="Times New Roman"/>
                <a:cs typeface="Times New Roman"/>
              </a:rPr>
              <a:t>for</a:t>
            </a:r>
            <a:r>
              <a:rPr sz="3200" spc="-190" dirty="0">
                <a:latin typeface="Times New Roman"/>
                <a:cs typeface="Times New Roman"/>
              </a:rPr>
              <a:t> </a:t>
            </a:r>
            <a:r>
              <a:rPr sz="3200" dirty="0">
                <a:latin typeface="Times New Roman"/>
                <a:cs typeface="Times New Roman"/>
              </a:rPr>
              <a:t>Aircr</a:t>
            </a:r>
            <a:r>
              <a:rPr sz="3200" spc="5" dirty="0">
                <a:latin typeface="Times New Roman"/>
                <a:cs typeface="Times New Roman"/>
              </a:rPr>
              <a:t>a</a:t>
            </a:r>
            <a:r>
              <a:rPr sz="3200" dirty="0">
                <a:latin typeface="Times New Roman"/>
                <a:cs typeface="Times New Roman"/>
              </a:rPr>
              <a:t>ft</a:t>
            </a:r>
            <a:r>
              <a:rPr sz="3200" spc="-215" dirty="0">
                <a:latin typeface="Times New Roman"/>
                <a:cs typeface="Times New Roman"/>
              </a:rPr>
              <a:t> </a:t>
            </a:r>
            <a:r>
              <a:rPr sz="3200" dirty="0">
                <a:latin typeface="Times New Roman"/>
                <a:cs typeface="Times New Roman"/>
              </a:rPr>
              <a:t>Also</a:t>
            </a:r>
          </a:p>
        </p:txBody>
      </p:sp>
      <p:pic>
        <p:nvPicPr>
          <p:cNvPr id="4" name="object 4"/>
          <p:cNvPicPr/>
          <p:nvPr/>
        </p:nvPicPr>
        <p:blipFill>
          <a:blip r:embed="rId2" cstate="print"/>
          <a:stretch>
            <a:fillRect/>
          </a:stretch>
        </p:blipFill>
        <p:spPr>
          <a:xfrm>
            <a:off x="9485376" y="4108703"/>
            <a:ext cx="1816607" cy="2421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6A1E-A3B7-4B99-8518-6CBF7478127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DFFAAB9-98F4-4656-A668-F532A08E8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712" y="1447800"/>
            <a:ext cx="7962900" cy="3812381"/>
          </a:xfrm>
        </p:spPr>
      </p:pic>
    </p:spTree>
    <p:extLst>
      <p:ext uri="{BB962C8B-B14F-4D97-AF65-F5344CB8AC3E}">
        <p14:creationId xmlns:p14="http://schemas.microsoft.com/office/powerpoint/2010/main" val="397852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5BF-9FC1-4614-BAEE-4F67BBF29125}"/>
              </a:ext>
            </a:extLst>
          </p:cNvPr>
          <p:cNvSpPr>
            <a:spLocks noGrp="1"/>
          </p:cNvSpPr>
          <p:nvPr>
            <p:ph type="title"/>
          </p:nvPr>
        </p:nvSpPr>
        <p:spPr/>
        <p:txBody>
          <a:bodyPr/>
          <a:lstStyle/>
          <a:p>
            <a:r>
              <a:rPr lang="en-US" dirty="0">
                <a:latin typeface="Times New Roman"/>
                <a:cs typeface="Calibri Light"/>
              </a:rPr>
              <a:t>                 Introduction to </a:t>
            </a:r>
            <a:r>
              <a:rPr lang="en-US" dirty="0" err="1">
                <a:latin typeface="Times New Roman"/>
                <a:cs typeface="Calibri Light"/>
              </a:rPr>
              <a:t>opencv</a:t>
            </a:r>
            <a:endParaRPr lang="en-IN" dirty="0"/>
          </a:p>
        </p:txBody>
      </p:sp>
      <p:pic>
        <p:nvPicPr>
          <p:cNvPr id="5" name="Content Placeholder 4">
            <a:extLst>
              <a:ext uri="{FF2B5EF4-FFF2-40B4-BE49-F238E27FC236}">
                <a16:creationId xmlns:a16="http://schemas.microsoft.com/office/drawing/2014/main" id="{ED3BB99D-3E9C-4F8C-87D4-DAC865EB15A8}"/>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2057400"/>
            <a:ext cx="2799462" cy="3449638"/>
          </a:xfrm>
        </p:spPr>
      </p:pic>
      <p:sp>
        <p:nvSpPr>
          <p:cNvPr id="8" name="TextBox 7">
            <a:extLst>
              <a:ext uri="{FF2B5EF4-FFF2-40B4-BE49-F238E27FC236}">
                <a16:creationId xmlns:a16="http://schemas.microsoft.com/office/drawing/2014/main" id="{A5B5CD98-67BD-41CC-BBDF-99D111FF6600}"/>
              </a:ext>
            </a:extLst>
          </p:cNvPr>
          <p:cNvSpPr txBox="1"/>
          <p:nvPr/>
        </p:nvSpPr>
        <p:spPr>
          <a:xfrm>
            <a:off x="4495800" y="2057400"/>
            <a:ext cx="6102220" cy="3416320"/>
          </a:xfrm>
          <a:prstGeom prst="rect">
            <a:avLst/>
          </a:prstGeom>
          <a:noFill/>
        </p:spPr>
        <p:txBody>
          <a:bodyPr wrap="square">
            <a:spAutoFit/>
          </a:bodyPr>
          <a:lstStyle/>
          <a:p>
            <a:pPr>
              <a:buFont typeface="Wingdings"/>
              <a:buChar char="§"/>
            </a:pPr>
            <a:r>
              <a:rPr lang="en-US" sz="1800" dirty="0">
                <a:latin typeface="Times New Roman"/>
                <a:ea typeface="+mn-lt"/>
                <a:cs typeface="+mn-lt"/>
              </a:rPr>
              <a:t>OpenCV is a Python open-source library, which is used for computer vision in Artificial intelligence, Machine Learning, face recognition, etc.</a:t>
            </a:r>
            <a:endParaRPr lang="en-US" sz="1800" dirty="0">
              <a:latin typeface="Times New Roman"/>
              <a:cs typeface="Times New Roman"/>
            </a:endParaRPr>
          </a:p>
          <a:p>
            <a:pPr>
              <a:buFont typeface="Wingdings"/>
              <a:buChar char="§"/>
            </a:pPr>
            <a:r>
              <a:rPr lang="en-US" sz="1800" dirty="0">
                <a:latin typeface="Times New Roman"/>
                <a:ea typeface="+mn-lt"/>
                <a:cs typeface="+mn-lt"/>
              </a:rPr>
              <a:t>In OpenCV, the CV is an abbreviation form of a computer vision, which is defined as a field of study that helps computers to understand the content of the digital images such as photographs and videos.</a:t>
            </a:r>
          </a:p>
          <a:p>
            <a:pPr>
              <a:buFont typeface="Wingdings"/>
              <a:buChar char="§"/>
            </a:pPr>
            <a:r>
              <a:rPr lang="en-US" sz="1800" dirty="0">
                <a:latin typeface="Times New Roman"/>
                <a:ea typeface="+mn-lt"/>
                <a:cs typeface="+mn-lt"/>
              </a:rPr>
              <a:t>It was officially launched in 1999 by Intel. It was written in C/C++ in the early stage, but now it is commonly used in Python for the computer vision as well.</a:t>
            </a:r>
            <a:endParaRPr lang="en-US" sz="1800" dirty="0">
              <a:latin typeface="Times New Roman"/>
              <a:cs typeface="Calibri"/>
            </a:endParaRPr>
          </a:p>
          <a:p>
            <a:pPr>
              <a:buFont typeface="Wingdings"/>
              <a:buChar char="§"/>
            </a:pPr>
            <a:r>
              <a:rPr lang="en-US" sz="1800" dirty="0">
                <a:latin typeface="Times New Roman"/>
                <a:ea typeface="+mn-lt"/>
                <a:cs typeface="+mn-lt"/>
              </a:rPr>
              <a:t>It extracts the description from the pictures, which may be an object, a text description, and three-dimension model, and so on.</a:t>
            </a:r>
          </a:p>
        </p:txBody>
      </p:sp>
    </p:spTree>
    <p:extLst>
      <p:ext uri="{BB962C8B-B14F-4D97-AF65-F5344CB8AC3E}">
        <p14:creationId xmlns:p14="http://schemas.microsoft.com/office/powerpoint/2010/main" val="34548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CD74-10AC-4876-91A1-B5DE7D270EFE}"/>
              </a:ext>
            </a:extLst>
          </p:cNvPr>
          <p:cNvSpPr>
            <a:spLocks noGrp="1"/>
          </p:cNvSpPr>
          <p:nvPr>
            <p:ph type="title"/>
          </p:nvPr>
        </p:nvSpPr>
        <p:spPr/>
        <p:txBody>
          <a:bodyPr/>
          <a:lstStyle/>
          <a:p>
            <a:r>
              <a:rPr lang="en-IN" dirty="0"/>
              <a:t>                                      </a:t>
            </a:r>
            <a:r>
              <a:rPr lang="en-IN" sz="4200" dirty="0"/>
              <a:t>DLIB</a:t>
            </a:r>
          </a:p>
        </p:txBody>
      </p:sp>
      <p:sp>
        <p:nvSpPr>
          <p:cNvPr id="3" name="Content Placeholder 2">
            <a:extLst>
              <a:ext uri="{FF2B5EF4-FFF2-40B4-BE49-F238E27FC236}">
                <a16:creationId xmlns:a16="http://schemas.microsoft.com/office/drawing/2014/main" id="{D1EDC057-0173-41A6-AAB4-D27244DE9E52}"/>
              </a:ext>
            </a:extLst>
          </p:cNvPr>
          <p:cNvSpPr>
            <a:spLocks noGrp="1"/>
          </p:cNvSpPr>
          <p:nvPr>
            <p:ph idx="1"/>
          </p:nvPr>
        </p:nvSpPr>
        <p:spPr/>
        <p:txBody>
          <a:bodyPr/>
          <a:lstStyle/>
          <a:p>
            <a:pPr>
              <a:buClr>
                <a:srgbClr val="FFFFFF"/>
              </a:buClr>
              <a:buFont typeface="Wingdings"/>
              <a:buChar char="§"/>
            </a:pPr>
            <a:r>
              <a:rPr lang="en-US" sz="2000" dirty="0" err="1">
                <a:latin typeface="Times New Roman"/>
                <a:cs typeface="Calibri"/>
              </a:rPr>
              <a:t>DLib</a:t>
            </a:r>
            <a:r>
              <a:rPr lang="en-US" sz="2000" dirty="0">
                <a:latin typeface="Times New Roman"/>
                <a:cs typeface="Calibri"/>
              </a:rPr>
              <a:t> is an open source C++ library implementing a variety of machine learning algorithms, including classification, regression, clustering, data transformation, and structured prediction.</a:t>
            </a:r>
            <a:endParaRPr lang="en-US" sz="2000" dirty="0">
              <a:latin typeface="Times New Roman"/>
              <a:cs typeface="Times New Roman"/>
            </a:endParaRPr>
          </a:p>
          <a:p>
            <a:pPr>
              <a:buClr>
                <a:srgbClr val="FFFFFF"/>
              </a:buClr>
              <a:buFont typeface="Wingdings"/>
              <a:buChar char="§"/>
            </a:pPr>
            <a:r>
              <a:rPr lang="en-US" sz="2000" dirty="0" err="1">
                <a:latin typeface="Times New Roman"/>
                <a:cs typeface="Calibri"/>
              </a:rPr>
              <a:t>DLib</a:t>
            </a:r>
            <a:r>
              <a:rPr lang="en-US" sz="2000" dirty="0">
                <a:latin typeface="Times New Roman"/>
                <a:cs typeface="Calibri"/>
              </a:rPr>
              <a:t> provides a good framework for developing machine learning applications in C++.</a:t>
            </a:r>
            <a:endParaRPr lang="en-US" dirty="0"/>
          </a:p>
          <a:p>
            <a:pPr>
              <a:buClr>
                <a:srgbClr val="FFFFFF"/>
              </a:buClr>
              <a:buFont typeface="Wingdings"/>
              <a:buChar char="§"/>
            </a:pPr>
            <a:r>
              <a:rPr lang="en-US" sz="2000" dirty="0">
                <a:latin typeface="Times New Roman"/>
                <a:cs typeface="Calibri"/>
              </a:rPr>
              <a:t>What makes </a:t>
            </a:r>
            <a:r>
              <a:rPr lang="en-US" sz="2000" dirty="0" err="1">
                <a:latin typeface="Times New Roman"/>
                <a:cs typeface="Calibri"/>
              </a:rPr>
              <a:t>DLib</a:t>
            </a:r>
            <a:r>
              <a:rPr lang="en-US" sz="2000" dirty="0">
                <a:latin typeface="Times New Roman"/>
                <a:cs typeface="Calibri"/>
              </a:rPr>
              <a:t> unique is that it is designed for both research use and creating machine learning applications in C++.</a:t>
            </a:r>
          </a:p>
          <a:p>
            <a:endParaRPr lang="en-IN" dirty="0"/>
          </a:p>
        </p:txBody>
      </p:sp>
    </p:spTree>
    <p:extLst>
      <p:ext uri="{BB962C8B-B14F-4D97-AF65-F5344CB8AC3E}">
        <p14:creationId xmlns:p14="http://schemas.microsoft.com/office/powerpoint/2010/main" val="36614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0114-C340-419A-B032-2F36E988ACD2}"/>
              </a:ext>
            </a:extLst>
          </p:cNvPr>
          <p:cNvSpPr>
            <a:spLocks noGrp="1"/>
          </p:cNvSpPr>
          <p:nvPr>
            <p:ph type="title"/>
          </p:nvPr>
        </p:nvSpPr>
        <p:spPr/>
        <p:txBody>
          <a:bodyPr/>
          <a:lstStyle/>
          <a:p>
            <a:r>
              <a:rPr lang="en-US" sz="3200" dirty="0">
                <a:latin typeface="Times New Roman"/>
                <a:cs typeface="Calibri Light"/>
              </a:rPr>
              <a:t>                   </a:t>
            </a:r>
            <a:r>
              <a:rPr lang="en-US" sz="4000" dirty="0">
                <a:latin typeface="Times New Roman"/>
                <a:cs typeface="Calibri Light"/>
              </a:rPr>
              <a:t>Other modules we used</a:t>
            </a:r>
            <a:endParaRPr lang="en-IN" sz="4000" dirty="0"/>
          </a:p>
        </p:txBody>
      </p:sp>
      <p:sp>
        <p:nvSpPr>
          <p:cNvPr id="3" name="Content Placeholder 2">
            <a:extLst>
              <a:ext uri="{FF2B5EF4-FFF2-40B4-BE49-F238E27FC236}">
                <a16:creationId xmlns:a16="http://schemas.microsoft.com/office/drawing/2014/main" id="{A7D230DA-7BDF-427E-8967-A340CD5F6E15}"/>
              </a:ext>
            </a:extLst>
          </p:cNvPr>
          <p:cNvSpPr>
            <a:spLocks noGrp="1"/>
          </p:cNvSpPr>
          <p:nvPr>
            <p:ph idx="1"/>
          </p:nvPr>
        </p:nvSpPr>
        <p:spPr>
          <a:xfrm>
            <a:off x="1451579" y="2015732"/>
            <a:ext cx="7006621" cy="3450613"/>
          </a:xfrm>
        </p:spPr>
        <p:txBody>
          <a:bodyPr>
            <a:normAutofit/>
          </a:bodyPr>
          <a:lstStyle/>
          <a:p>
            <a:pPr marL="0" indent="0">
              <a:lnSpc>
                <a:spcPct val="90000"/>
              </a:lnSpc>
              <a:buNone/>
            </a:pPr>
            <a:r>
              <a:rPr lang="en-US" sz="2000" u="sng" dirty="0">
                <a:latin typeface="Times New Roman"/>
                <a:cs typeface="Calibri"/>
              </a:rPr>
              <a:t>NumPy :</a:t>
            </a:r>
            <a:endParaRPr lang="en-US" sz="2000" u="sng" dirty="0">
              <a:latin typeface="Times New Roman"/>
              <a:cs typeface="Times New Roman"/>
            </a:endParaRPr>
          </a:p>
          <a:p>
            <a:pPr>
              <a:lnSpc>
                <a:spcPct val="90000"/>
              </a:lnSpc>
              <a:buClr>
                <a:srgbClr val="FFFFFF"/>
              </a:buClr>
              <a:buFont typeface="Wingdings"/>
              <a:buChar char="§"/>
            </a:pPr>
            <a:r>
              <a:rPr lang="en-US" sz="2000" dirty="0">
                <a:latin typeface="Times New Roman"/>
                <a:ea typeface="+mn-lt"/>
                <a:cs typeface="+mn-lt"/>
              </a:rPr>
              <a:t>NumPy, which stands for Numerical Python, is a library consisting of multidimensional array objects and a collection of routines for processing those arrays. </a:t>
            </a:r>
          </a:p>
          <a:p>
            <a:pPr>
              <a:lnSpc>
                <a:spcPct val="90000"/>
              </a:lnSpc>
              <a:buClr>
                <a:srgbClr val="FFFFFF"/>
              </a:buClr>
              <a:buFont typeface="Wingdings"/>
              <a:buChar char="§"/>
            </a:pPr>
            <a:endParaRPr lang="en-US" dirty="0">
              <a:latin typeface="Times New Roman"/>
              <a:ea typeface="+mn-lt"/>
              <a:cs typeface="+mn-lt"/>
            </a:endParaRPr>
          </a:p>
          <a:p>
            <a:pPr marL="0" indent="0">
              <a:lnSpc>
                <a:spcPct val="90000"/>
              </a:lnSpc>
              <a:buClr>
                <a:srgbClr val="FFFFFF"/>
              </a:buClr>
              <a:buNone/>
            </a:pPr>
            <a:endParaRPr lang="en-US" sz="2000" dirty="0">
              <a:latin typeface="Times New Roman"/>
              <a:ea typeface="+mn-lt"/>
              <a:cs typeface="+mn-lt"/>
            </a:endParaRPr>
          </a:p>
          <a:p>
            <a:pPr>
              <a:lnSpc>
                <a:spcPct val="90000"/>
              </a:lnSpc>
              <a:buClr>
                <a:srgbClr val="FFFFFF"/>
              </a:buClr>
              <a:buFont typeface="Wingdings"/>
              <a:buChar char="§"/>
            </a:pPr>
            <a:r>
              <a:rPr lang="en-US" sz="2000" dirty="0">
                <a:latin typeface="Times New Roman"/>
                <a:ea typeface="+mn-lt"/>
                <a:cs typeface="+mn-lt"/>
              </a:rPr>
              <a:t>Using NumPy, mathematical and logical operations on arrays can be performed.</a:t>
            </a:r>
            <a:endParaRPr lang="en-US" sz="2000" dirty="0">
              <a:latin typeface="Times New Roman"/>
              <a:cs typeface="Calibri"/>
            </a:endParaRPr>
          </a:p>
          <a:p>
            <a:pPr marL="0" indent="0">
              <a:lnSpc>
                <a:spcPct val="90000"/>
              </a:lnSpc>
              <a:buClr>
                <a:srgbClr val="FFFFFF"/>
              </a:buClr>
              <a:buNone/>
            </a:pPr>
            <a:endParaRPr lang="en-US" sz="2000" dirty="0">
              <a:latin typeface="Times New Roman"/>
              <a:cs typeface="Calibri"/>
            </a:endParaRPr>
          </a:p>
        </p:txBody>
      </p:sp>
    </p:spTree>
    <p:extLst>
      <p:ext uri="{BB962C8B-B14F-4D97-AF65-F5344CB8AC3E}">
        <p14:creationId xmlns:p14="http://schemas.microsoft.com/office/powerpoint/2010/main" val="166822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7240" y="323088"/>
            <a:ext cx="10637520" cy="1447799"/>
          </a:xfrm>
          <a:prstGeom prst="rect">
            <a:avLst/>
          </a:prstGeom>
        </p:spPr>
      </p:pic>
      <p:sp>
        <p:nvSpPr>
          <p:cNvPr id="3" name="object 3"/>
          <p:cNvSpPr txBox="1">
            <a:spLocks noGrp="1"/>
          </p:cNvSpPr>
          <p:nvPr>
            <p:ph type="title"/>
          </p:nvPr>
        </p:nvSpPr>
        <p:spPr>
          <a:xfrm>
            <a:off x="3002660" y="626440"/>
            <a:ext cx="6186805" cy="697230"/>
          </a:xfrm>
          <a:prstGeom prst="rect">
            <a:avLst/>
          </a:prstGeom>
        </p:spPr>
        <p:txBody>
          <a:bodyPr vert="horz" wrap="square" lIns="0" tIns="13335" rIns="0" bIns="0" rtlCol="0">
            <a:spAutoFit/>
          </a:bodyPr>
          <a:lstStyle/>
          <a:p>
            <a:pPr marL="12700">
              <a:lnSpc>
                <a:spcPct val="100000"/>
              </a:lnSpc>
              <a:spcBef>
                <a:spcPts val="105"/>
              </a:spcBef>
            </a:pPr>
            <a:r>
              <a:rPr dirty="0"/>
              <a:t>Image</a:t>
            </a:r>
            <a:r>
              <a:rPr spc="-35" dirty="0"/>
              <a:t> </a:t>
            </a:r>
            <a:r>
              <a:rPr dirty="0"/>
              <a:t>Captured</a:t>
            </a:r>
            <a:r>
              <a:rPr spc="-55" dirty="0"/>
              <a:t> </a:t>
            </a:r>
            <a:r>
              <a:rPr dirty="0"/>
              <a:t>by</a:t>
            </a:r>
            <a:r>
              <a:rPr spc="-15" dirty="0"/>
              <a:t> </a:t>
            </a:r>
            <a:r>
              <a:rPr dirty="0"/>
              <a:t>Camera</a:t>
            </a:r>
          </a:p>
        </p:txBody>
      </p:sp>
      <p:pic>
        <p:nvPicPr>
          <p:cNvPr id="4" name="object 4"/>
          <p:cNvPicPr/>
          <p:nvPr/>
        </p:nvPicPr>
        <p:blipFill>
          <a:blip r:embed="rId3" cstate="print"/>
          <a:stretch>
            <a:fillRect/>
          </a:stretch>
        </p:blipFill>
        <p:spPr>
          <a:xfrm>
            <a:off x="1638300" y="2045207"/>
            <a:ext cx="3616452" cy="4096512"/>
          </a:xfrm>
          <a:prstGeom prst="rect">
            <a:avLst/>
          </a:prstGeom>
        </p:spPr>
      </p:pic>
      <p:pic>
        <p:nvPicPr>
          <p:cNvPr id="5" name="object 5"/>
          <p:cNvPicPr/>
          <p:nvPr/>
        </p:nvPicPr>
        <p:blipFill>
          <a:blip r:embed="rId4" cstate="print"/>
          <a:stretch>
            <a:fillRect/>
          </a:stretch>
        </p:blipFill>
        <p:spPr>
          <a:xfrm>
            <a:off x="6653783" y="2397251"/>
            <a:ext cx="4514088" cy="3390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F6FAB-C95B-48B1-ABF1-B610723AC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1014412"/>
            <a:ext cx="6615112" cy="4829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1CF0D-41D2-48D8-932F-194FC2842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1"/>
            <a:ext cx="9709265" cy="3962400"/>
          </a:xfrm>
          <a:prstGeom prst="rect">
            <a:avLst/>
          </a:prstGeom>
        </p:spPr>
      </p:pic>
      <p:sp>
        <p:nvSpPr>
          <p:cNvPr id="5" name="TextBox 4">
            <a:extLst>
              <a:ext uri="{FF2B5EF4-FFF2-40B4-BE49-F238E27FC236}">
                <a16:creationId xmlns:a16="http://schemas.microsoft.com/office/drawing/2014/main" id="{A04C4F62-6E26-491E-B0EB-2C75B499663C}"/>
              </a:ext>
            </a:extLst>
          </p:cNvPr>
          <p:cNvSpPr txBox="1"/>
          <p:nvPr/>
        </p:nvSpPr>
        <p:spPr>
          <a:xfrm>
            <a:off x="304800" y="4114800"/>
            <a:ext cx="11277600" cy="2217145"/>
          </a:xfrm>
          <a:prstGeom prst="rect">
            <a:avLst/>
          </a:prstGeom>
          <a:noFill/>
        </p:spPr>
        <p:txBody>
          <a:bodyPr wrap="square">
            <a:spAutoFit/>
          </a:bodyPr>
          <a:lstStyle/>
          <a:p>
            <a:pPr marL="2131695" marR="2178050" algn="ctr">
              <a:lnSpc>
                <a:spcPct val="156000"/>
              </a:lnSpc>
              <a:spcBef>
                <a:spcPts val="455"/>
              </a:spcBef>
              <a:spcAft>
                <a:spcPts val="0"/>
              </a:spcAft>
            </a:pPr>
            <a:r>
              <a:rPr lang="en-US" sz="1800" dirty="0">
                <a:effectLst/>
                <a:latin typeface="Times New Roman" panose="02020603050405020304" pitchFamily="18" charset="0"/>
                <a:ea typeface="Times New Roman" panose="02020603050405020304" pitchFamily="18" charset="0"/>
              </a:rPr>
              <a:t>Picture 1 : Eye marks when the eye is open </a:t>
            </a:r>
            <a:endParaRPr lang="en-US" dirty="0">
              <a:latin typeface="Times New Roman" panose="02020603050405020304" pitchFamily="18" charset="0"/>
              <a:ea typeface="Times New Roman" panose="02020603050405020304" pitchFamily="18" charset="0"/>
            </a:endParaRPr>
          </a:p>
          <a:p>
            <a:pPr marL="2131695" marR="2178050" algn="ctr">
              <a:lnSpc>
                <a:spcPct val="156000"/>
              </a:lnSpc>
              <a:spcBef>
                <a:spcPts val="455"/>
              </a:spcBef>
              <a:spcAft>
                <a:spcPts val="0"/>
              </a:spcAft>
            </a:pPr>
            <a:r>
              <a:rPr lang="en-US" sz="1800" dirty="0">
                <a:effectLst/>
                <a:latin typeface="Times New Roman" panose="02020603050405020304" pitchFamily="18" charset="0"/>
                <a:ea typeface="Times New Roman" panose="02020603050405020304" pitchFamily="18" charset="0"/>
              </a:rPr>
              <a:t> Picture 2 : Eye marks when the eye is closed</a:t>
            </a:r>
            <a:endParaRPr lang="en-IN" sz="1800" dirty="0">
              <a:effectLst/>
              <a:latin typeface="Times New Roman" panose="02020603050405020304" pitchFamily="18" charset="0"/>
              <a:ea typeface="Times New Roman" panose="02020603050405020304" pitchFamily="18" charset="0"/>
            </a:endParaRPr>
          </a:p>
          <a:p>
            <a:pPr marL="790575" marR="842645" algn="ctr">
              <a:lnSpc>
                <a:spcPct val="78000"/>
              </a:lnSpc>
              <a:spcBef>
                <a:spcPts val="230"/>
              </a:spcBef>
              <a:spcAft>
                <a:spcPts val="0"/>
              </a:spcAft>
            </a:pPr>
            <a:r>
              <a:rPr lang="en-US" sz="1800" dirty="0">
                <a:effectLst/>
                <a:latin typeface="Times New Roman" panose="02020603050405020304" pitchFamily="18" charset="0"/>
                <a:ea typeface="Times New Roman" panose="02020603050405020304" pitchFamily="18" charset="0"/>
              </a:rPr>
              <a:t>                                             Picture 3: Eye Aspect Ratio plotted over time, the downfall in the aspect ratio graph shows a blink of the driver</a:t>
            </a:r>
            <a:endParaRPr lang="en-IN" sz="1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Eye aspect ratio</a:t>
            </a:r>
            <a:endParaRPr lang="en-IN" sz="1800" b="1" u="sng"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327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BE16F-3DB8-47A5-97D8-AE9642956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756"/>
            <a:ext cx="7924800" cy="5638800"/>
          </a:xfrm>
          <a:prstGeom prst="rect">
            <a:avLst/>
          </a:prstGeom>
        </p:spPr>
      </p:pic>
      <p:sp>
        <p:nvSpPr>
          <p:cNvPr id="5" name="TextBox 4">
            <a:extLst>
              <a:ext uri="{FF2B5EF4-FFF2-40B4-BE49-F238E27FC236}">
                <a16:creationId xmlns:a16="http://schemas.microsoft.com/office/drawing/2014/main" id="{B3FEE16D-2EE1-45C7-8E91-1C378DA87D36}"/>
              </a:ext>
            </a:extLst>
          </p:cNvPr>
          <p:cNvSpPr txBox="1"/>
          <p:nvPr/>
        </p:nvSpPr>
        <p:spPr>
          <a:xfrm>
            <a:off x="2057400" y="5562600"/>
            <a:ext cx="6103398" cy="646331"/>
          </a:xfrm>
          <a:prstGeom prst="rect">
            <a:avLst/>
          </a:prstGeom>
          <a:noFill/>
        </p:spPr>
        <p:txBody>
          <a:bodyPr wrap="square">
            <a:spAutoFit/>
          </a:bodyPr>
          <a:lstStyle/>
          <a:p>
            <a:pPr marL="790575" marR="836930" algn="ctr">
              <a:spcAft>
                <a:spcPts val="0"/>
              </a:spcAft>
            </a:pPr>
            <a:r>
              <a:rPr lang="en-US" sz="1800" dirty="0">
                <a:effectLst/>
                <a:latin typeface="Times New Roman" panose="02020603050405020304" pitchFamily="18" charset="0"/>
                <a:ea typeface="Times New Roman" panose="02020603050405020304" pitchFamily="18" charset="0"/>
              </a:rPr>
              <a:t>Fig8.Facial landmarks set which is detected via </a:t>
            </a:r>
            <a:r>
              <a:rPr lang="en-US" sz="1800" dirty="0" err="1">
                <a:effectLst/>
                <a:latin typeface="Times New Roman" panose="02020603050405020304" pitchFamily="18" charset="0"/>
                <a:ea typeface="Times New Roman" panose="02020603050405020304" pitchFamily="18" charset="0"/>
              </a:rPr>
              <a:t>dlib</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612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2E196-014A-462C-92FB-10E855DB796E}"/>
              </a:ext>
            </a:extLst>
          </p:cNvPr>
          <p:cNvSpPr txBox="1"/>
          <p:nvPr/>
        </p:nvSpPr>
        <p:spPr>
          <a:xfrm>
            <a:off x="3581400" y="76200"/>
            <a:ext cx="610339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ALGORITHM &amp; IMPLEMENTATION</a:t>
            </a:r>
            <a:endParaRPr lang="en-IN" dirty="0"/>
          </a:p>
        </p:txBody>
      </p:sp>
      <p:pic>
        <p:nvPicPr>
          <p:cNvPr id="7" name="Picture 6">
            <a:extLst>
              <a:ext uri="{FF2B5EF4-FFF2-40B4-BE49-F238E27FC236}">
                <a16:creationId xmlns:a16="http://schemas.microsoft.com/office/drawing/2014/main" id="{EB77E0B7-2520-429B-9C71-93322B695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45532"/>
            <a:ext cx="3177005" cy="5574268"/>
          </a:xfrm>
          <a:prstGeom prst="rect">
            <a:avLst/>
          </a:prstGeom>
        </p:spPr>
      </p:pic>
    </p:spTree>
    <p:extLst>
      <p:ext uri="{BB962C8B-B14F-4D97-AF65-F5344CB8AC3E}">
        <p14:creationId xmlns:p14="http://schemas.microsoft.com/office/powerpoint/2010/main" val="275144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7240" y="323088"/>
            <a:ext cx="10637520" cy="1447799"/>
          </a:xfrm>
          <a:prstGeom prst="rect">
            <a:avLst/>
          </a:prstGeom>
        </p:spPr>
      </p:pic>
      <p:sp>
        <p:nvSpPr>
          <p:cNvPr id="3" name="object 3"/>
          <p:cNvSpPr txBox="1">
            <a:spLocks noGrp="1"/>
          </p:cNvSpPr>
          <p:nvPr>
            <p:ph type="title"/>
          </p:nvPr>
        </p:nvSpPr>
        <p:spPr>
          <a:xfrm>
            <a:off x="4466082" y="626440"/>
            <a:ext cx="3260090" cy="697230"/>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OBJECTIVE</a:t>
            </a:r>
          </a:p>
        </p:txBody>
      </p:sp>
      <p:sp>
        <p:nvSpPr>
          <p:cNvPr id="4" name="object 4"/>
          <p:cNvSpPr txBox="1"/>
          <p:nvPr/>
        </p:nvSpPr>
        <p:spPr>
          <a:xfrm>
            <a:off x="916939" y="2493009"/>
            <a:ext cx="10358755" cy="1379220"/>
          </a:xfrm>
          <a:prstGeom prst="rect">
            <a:avLst/>
          </a:prstGeom>
        </p:spPr>
        <p:txBody>
          <a:bodyPr vert="horz" wrap="square" lIns="0" tIns="53975" rIns="0" bIns="0" rtlCol="0">
            <a:spAutoFit/>
          </a:bodyPr>
          <a:lstStyle/>
          <a:p>
            <a:pPr marL="241300" marR="5080" indent="-229235" algn="just">
              <a:lnSpc>
                <a:spcPts val="2590"/>
              </a:lnSpc>
              <a:spcBef>
                <a:spcPts val="425"/>
              </a:spcBef>
              <a:buFont typeface="Arial MT"/>
              <a:buChar char="•"/>
              <a:tabLst>
                <a:tab pos="241935" algn="l"/>
              </a:tabLst>
            </a:pPr>
            <a:r>
              <a:rPr sz="2400" spc="-5" dirty="0">
                <a:latin typeface="Times New Roman"/>
                <a:cs typeface="Times New Roman"/>
              </a:rPr>
              <a:t>Nowadays the </a:t>
            </a:r>
            <a:r>
              <a:rPr sz="2400" dirty="0">
                <a:latin typeface="Times New Roman"/>
                <a:cs typeface="Times New Roman"/>
              </a:rPr>
              <a:t>driver </a:t>
            </a:r>
            <a:r>
              <a:rPr sz="2400" spc="-5" dirty="0">
                <a:latin typeface="Times New Roman"/>
                <a:cs typeface="Times New Roman"/>
              </a:rPr>
              <a:t>safety </a:t>
            </a:r>
            <a:r>
              <a:rPr sz="2400" dirty="0">
                <a:latin typeface="Times New Roman"/>
                <a:cs typeface="Times New Roman"/>
              </a:rPr>
              <a:t>in the </a:t>
            </a:r>
            <a:r>
              <a:rPr sz="2400" spc="-5" dirty="0">
                <a:latin typeface="Times New Roman"/>
                <a:cs typeface="Times New Roman"/>
              </a:rPr>
              <a:t>car </a:t>
            </a:r>
            <a:r>
              <a:rPr sz="2400" dirty="0">
                <a:latin typeface="Times New Roman"/>
                <a:cs typeface="Times New Roman"/>
              </a:rPr>
              <a:t>is </a:t>
            </a:r>
            <a:r>
              <a:rPr sz="2400" spc="-5" dirty="0">
                <a:latin typeface="Times New Roman"/>
                <a:cs typeface="Times New Roman"/>
              </a:rPr>
              <a:t>one </a:t>
            </a:r>
            <a:r>
              <a:rPr sz="2400" dirty="0">
                <a:latin typeface="Times New Roman"/>
                <a:cs typeface="Times New Roman"/>
              </a:rPr>
              <a:t>of the </a:t>
            </a:r>
            <a:r>
              <a:rPr sz="2400" spc="-10" dirty="0">
                <a:latin typeface="Times New Roman"/>
                <a:cs typeface="Times New Roman"/>
              </a:rPr>
              <a:t>most </a:t>
            </a:r>
            <a:r>
              <a:rPr sz="2400" dirty="0">
                <a:latin typeface="Times New Roman"/>
                <a:cs typeface="Times New Roman"/>
              </a:rPr>
              <a:t>wanted </a:t>
            </a:r>
            <a:r>
              <a:rPr sz="2400" spc="-5" dirty="0">
                <a:latin typeface="Times New Roman"/>
                <a:cs typeface="Times New Roman"/>
              </a:rPr>
              <a:t>system </a:t>
            </a:r>
            <a:r>
              <a:rPr sz="2400" dirty="0">
                <a:latin typeface="Times New Roman"/>
                <a:cs typeface="Times New Roman"/>
              </a:rPr>
              <a:t>to avoid </a:t>
            </a:r>
            <a:r>
              <a:rPr sz="2400" spc="5" dirty="0">
                <a:latin typeface="Times New Roman"/>
                <a:cs typeface="Times New Roman"/>
              </a:rPr>
              <a:t> </a:t>
            </a:r>
            <a:r>
              <a:rPr sz="2400" spc="-5" dirty="0">
                <a:latin typeface="Times New Roman"/>
                <a:cs typeface="Times New Roman"/>
              </a:rPr>
              <a:t>accidents.</a:t>
            </a:r>
            <a:r>
              <a:rPr sz="2400" dirty="0">
                <a:latin typeface="Times New Roman"/>
                <a:cs typeface="Times New Roman"/>
              </a:rPr>
              <a:t> </a:t>
            </a:r>
            <a:r>
              <a:rPr sz="2400" spc="-5" dirty="0">
                <a:latin typeface="Times New Roman"/>
                <a:cs typeface="Times New Roman"/>
              </a:rPr>
              <a:t>Our</a:t>
            </a:r>
            <a:r>
              <a:rPr sz="2400" dirty="0">
                <a:latin typeface="Times New Roman"/>
                <a:cs typeface="Times New Roman"/>
              </a:rPr>
              <a:t> </a:t>
            </a:r>
            <a:r>
              <a:rPr sz="2400" spc="-5" dirty="0">
                <a:latin typeface="Times New Roman"/>
                <a:cs typeface="Times New Roman"/>
              </a:rPr>
              <a:t>objective</a:t>
            </a:r>
            <a:r>
              <a:rPr sz="2400" dirty="0">
                <a:latin typeface="Times New Roman"/>
                <a:cs typeface="Times New Roman"/>
              </a:rPr>
              <a:t> of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project</a:t>
            </a:r>
            <a:r>
              <a:rPr sz="2400" dirty="0">
                <a:latin typeface="Times New Roman"/>
                <a:cs typeface="Times New Roman"/>
              </a:rPr>
              <a:t> is</a:t>
            </a:r>
            <a:r>
              <a:rPr sz="2400" spc="5" dirty="0">
                <a:latin typeface="Times New Roman"/>
                <a:cs typeface="Times New Roman"/>
              </a:rPr>
              <a:t> </a:t>
            </a:r>
            <a:r>
              <a:rPr sz="2400" spc="-5" dirty="0">
                <a:latin typeface="Times New Roman"/>
                <a:cs typeface="Times New Roman"/>
              </a:rPr>
              <a:t>to</a:t>
            </a:r>
            <a:r>
              <a:rPr sz="2400" dirty="0">
                <a:latin typeface="Times New Roman"/>
                <a:cs typeface="Times New Roman"/>
              </a:rPr>
              <a:t> ensure</a:t>
            </a:r>
            <a:r>
              <a:rPr sz="2400" spc="5" dirty="0">
                <a:latin typeface="Times New Roman"/>
                <a:cs typeface="Times New Roman"/>
              </a:rPr>
              <a:t> </a:t>
            </a:r>
            <a:r>
              <a:rPr sz="2400" spc="-5" dirty="0">
                <a:latin typeface="Times New Roman"/>
                <a:cs typeface="Times New Roman"/>
              </a:rPr>
              <a:t>the</a:t>
            </a:r>
            <a:r>
              <a:rPr sz="2400" dirty="0">
                <a:latin typeface="Times New Roman"/>
                <a:cs typeface="Times New Roman"/>
              </a:rPr>
              <a:t> </a:t>
            </a:r>
            <a:r>
              <a:rPr sz="2400" spc="-5" dirty="0">
                <a:latin typeface="Times New Roman"/>
                <a:cs typeface="Times New Roman"/>
              </a:rPr>
              <a:t>safety</a:t>
            </a:r>
            <a:r>
              <a:rPr sz="2400" dirty="0">
                <a:latin typeface="Times New Roman"/>
                <a:cs typeface="Times New Roman"/>
              </a:rPr>
              <a:t> </a:t>
            </a:r>
            <a:r>
              <a:rPr sz="2400" spc="-5" dirty="0">
                <a:latin typeface="Times New Roman"/>
                <a:cs typeface="Times New Roman"/>
              </a:rPr>
              <a:t>system.</a:t>
            </a:r>
            <a:r>
              <a:rPr sz="2400" spc="590" dirty="0">
                <a:latin typeface="Times New Roman"/>
                <a:cs typeface="Times New Roman"/>
              </a:rPr>
              <a:t> </a:t>
            </a:r>
            <a:r>
              <a:rPr sz="2400" spc="-5" dirty="0">
                <a:latin typeface="Times New Roman"/>
                <a:cs typeface="Times New Roman"/>
              </a:rPr>
              <a:t>For </a:t>
            </a:r>
            <a:r>
              <a:rPr sz="2400" dirty="0">
                <a:latin typeface="Times New Roman"/>
                <a:cs typeface="Times New Roman"/>
              </a:rPr>
              <a:t> enhancing </a:t>
            </a:r>
            <a:r>
              <a:rPr sz="2400" spc="-5" dirty="0">
                <a:latin typeface="Times New Roman"/>
                <a:cs typeface="Times New Roman"/>
              </a:rPr>
              <a:t>the </a:t>
            </a:r>
            <a:r>
              <a:rPr sz="2400" spc="-25" dirty="0">
                <a:latin typeface="Times New Roman"/>
                <a:cs typeface="Times New Roman"/>
              </a:rPr>
              <a:t>safety, </a:t>
            </a:r>
            <a:r>
              <a:rPr sz="2400" spc="-5" dirty="0">
                <a:latin typeface="Times New Roman"/>
                <a:cs typeface="Times New Roman"/>
              </a:rPr>
              <a:t>we </a:t>
            </a:r>
            <a:r>
              <a:rPr sz="2400" dirty="0">
                <a:latin typeface="Times New Roman"/>
                <a:cs typeface="Times New Roman"/>
              </a:rPr>
              <a:t>are </a:t>
            </a:r>
            <a:r>
              <a:rPr sz="2400" spc="-5" dirty="0">
                <a:latin typeface="Times New Roman"/>
                <a:cs typeface="Times New Roman"/>
              </a:rPr>
              <a:t>detecting </a:t>
            </a:r>
            <a:r>
              <a:rPr sz="2400" dirty="0">
                <a:latin typeface="Times New Roman"/>
                <a:cs typeface="Times New Roman"/>
              </a:rPr>
              <a:t>the eye </a:t>
            </a:r>
            <a:r>
              <a:rPr sz="2400" spc="-5" dirty="0">
                <a:latin typeface="Times New Roman"/>
                <a:cs typeface="Times New Roman"/>
              </a:rPr>
              <a:t>blinks </a:t>
            </a:r>
            <a:r>
              <a:rPr sz="2400" dirty="0">
                <a:latin typeface="Times New Roman"/>
                <a:cs typeface="Times New Roman"/>
              </a:rPr>
              <a:t>of the </a:t>
            </a:r>
            <a:r>
              <a:rPr sz="2400" spc="-5" dirty="0">
                <a:latin typeface="Times New Roman"/>
                <a:cs typeface="Times New Roman"/>
              </a:rPr>
              <a:t>driver </a:t>
            </a:r>
            <a:r>
              <a:rPr sz="2400" dirty="0">
                <a:latin typeface="Times New Roman"/>
                <a:cs typeface="Times New Roman"/>
              </a:rPr>
              <a:t>and </a:t>
            </a:r>
            <a:r>
              <a:rPr sz="2400" spc="-5" dirty="0">
                <a:latin typeface="Times New Roman"/>
                <a:cs typeface="Times New Roman"/>
              </a:rPr>
              <a:t>estimating </a:t>
            </a:r>
            <a:r>
              <a:rPr sz="2400" dirty="0">
                <a:latin typeface="Times New Roman"/>
                <a:cs typeface="Times New Roman"/>
              </a:rPr>
              <a:t> the</a:t>
            </a:r>
            <a:r>
              <a:rPr sz="2400" spc="-15" dirty="0">
                <a:latin typeface="Times New Roman"/>
                <a:cs typeface="Times New Roman"/>
              </a:rPr>
              <a:t> </a:t>
            </a:r>
            <a:r>
              <a:rPr sz="2400" dirty="0">
                <a:latin typeface="Times New Roman"/>
                <a:cs typeface="Times New Roman"/>
              </a:rPr>
              <a:t>driver</a:t>
            </a:r>
            <a:r>
              <a:rPr sz="2400" spc="-15" dirty="0">
                <a:latin typeface="Times New Roman"/>
                <a:cs typeface="Times New Roman"/>
              </a:rPr>
              <a:t> </a:t>
            </a:r>
            <a:r>
              <a:rPr sz="2400" dirty="0">
                <a:latin typeface="Times New Roman"/>
                <a:cs typeface="Times New Roman"/>
              </a:rPr>
              <a:t>status</a:t>
            </a:r>
            <a:r>
              <a:rPr sz="2400" spc="-25" dirty="0">
                <a:latin typeface="Times New Roman"/>
                <a:cs typeface="Times New Roman"/>
              </a:rPr>
              <a:t> </a:t>
            </a:r>
            <a:r>
              <a:rPr sz="2400" dirty="0">
                <a:latin typeface="Times New Roman"/>
                <a:cs typeface="Times New Roman"/>
              </a:rPr>
              <a:t>and control</a:t>
            </a:r>
            <a:r>
              <a:rPr sz="2400" spc="-3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car</a:t>
            </a:r>
            <a:r>
              <a:rPr sz="2400" spc="-10" dirty="0">
                <a:latin typeface="Times New Roman"/>
                <a:cs typeface="Times New Roman"/>
              </a:rPr>
              <a:t> </a:t>
            </a:r>
            <a:r>
              <a:rPr sz="2400" spc="-15" dirty="0">
                <a:latin typeface="Times New Roman"/>
                <a:cs typeface="Times New Roman"/>
              </a:rPr>
              <a:t>accordingly.</a:t>
            </a:r>
            <a:endParaRPr sz="2400" dirty="0">
              <a:latin typeface="Times New Roman"/>
              <a:cs typeface="Times New Roman"/>
            </a:endParaRPr>
          </a:p>
        </p:txBody>
      </p:sp>
      <p:pic>
        <p:nvPicPr>
          <p:cNvPr id="5" name="object 5"/>
          <p:cNvPicPr/>
          <p:nvPr/>
        </p:nvPicPr>
        <p:blipFill>
          <a:blip r:embed="rId3" cstate="print"/>
          <a:stretch>
            <a:fillRect/>
          </a:stretch>
        </p:blipFill>
        <p:spPr>
          <a:xfrm>
            <a:off x="7633716" y="4112787"/>
            <a:ext cx="4558283" cy="2577572"/>
          </a:xfrm>
          <a:prstGeom prst="rect">
            <a:avLst/>
          </a:prstGeom>
        </p:spPr>
      </p:pic>
      <p:pic>
        <p:nvPicPr>
          <p:cNvPr id="6" name="object 6"/>
          <p:cNvPicPr/>
          <p:nvPr/>
        </p:nvPicPr>
        <p:blipFill>
          <a:blip r:embed="rId4" cstate="print"/>
          <a:stretch>
            <a:fillRect/>
          </a:stretch>
        </p:blipFill>
        <p:spPr>
          <a:xfrm>
            <a:off x="717804" y="4136261"/>
            <a:ext cx="3617976" cy="25540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CD0C91-900D-4929-AF49-E8C2DD2D3EE7}"/>
              </a:ext>
            </a:extLst>
          </p:cNvPr>
          <p:cNvSpPr txBox="1"/>
          <p:nvPr/>
        </p:nvSpPr>
        <p:spPr>
          <a:xfrm>
            <a:off x="4724400" y="304800"/>
            <a:ext cx="6103398" cy="630942"/>
          </a:xfrm>
          <a:prstGeom prst="rect">
            <a:avLst/>
          </a:prstGeom>
          <a:noFill/>
        </p:spPr>
        <p:txBody>
          <a:bodyPr wrap="square">
            <a:spAutoFit/>
          </a:bodyPr>
          <a:lstStyle/>
          <a:p>
            <a:r>
              <a:rPr lang="en-US" sz="3500" dirty="0">
                <a:effectLst/>
                <a:latin typeface="Times New Roman" panose="02020603050405020304" pitchFamily="18" charset="0"/>
                <a:ea typeface="Times New Roman" panose="02020603050405020304" pitchFamily="18" charset="0"/>
              </a:rPr>
              <a:t>CONCLUSION</a:t>
            </a:r>
            <a:endParaRPr lang="en-IN" sz="3500" dirty="0"/>
          </a:p>
        </p:txBody>
      </p:sp>
      <p:sp>
        <p:nvSpPr>
          <p:cNvPr id="5" name="TextBox 4">
            <a:extLst>
              <a:ext uri="{FF2B5EF4-FFF2-40B4-BE49-F238E27FC236}">
                <a16:creationId xmlns:a16="http://schemas.microsoft.com/office/drawing/2014/main" id="{E76DC197-CC25-4294-9BD8-CA3EC73D4DFB}"/>
              </a:ext>
            </a:extLst>
          </p:cNvPr>
          <p:cNvSpPr txBox="1"/>
          <p:nvPr/>
        </p:nvSpPr>
        <p:spPr>
          <a:xfrm>
            <a:off x="1600200" y="1143000"/>
            <a:ext cx="9753600" cy="2120068"/>
          </a:xfrm>
          <a:prstGeom prst="rect">
            <a:avLst/>
          </a:prstGeom>
          <a:noFill/>
        </p:spPr>
        <p:txBody>
          <a:bodyPr wrap="square">
            <a:spAutoFit/>
          </a:bodyPr>
          <a:lstStyle/>
          <a:p>
            <a:pPr marL="63500" marR="694690" indent="53467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Thus we would have successfully designed and developed partial implementation of the Driver Drowsiness Detector using Python and </a:t>
            </a:r>
            <a:r>
              <a:rPr lang="en-US" sz="1800" dirty="0" err="1">
                <a:effectLst/>
                <a:latin typeface="Times New Roman" panose="02020603050405020304" pitchFamily="18" charset="0"/>
                <a:ea typeface="Times New Roman" panose="02020603050405020304" pitchFamily="18" charset="0"/>
              </a:rPr>
              <a:t>OpenCv</a:t>
            </a:r>
            <a:r>
              <a:rPr lang="en-US" sz="1800" dirty="0">
                <a:effectLst/>
                <a:latin typeface="Times New Roman" panose="02020603050405020304" pitchFamily="18" charset="0"/>
                <a:ea typeface="Times New Roman" panose="02020603050405020304" pitchFamily="18" charset="0"/>
              </a:rPr>
              <a:t> along with the a cam </a:t>
            </a:r>
            <a:r>
              <a:rPr lang="en-US" sz="1800" spc="-30" dirty="0">
                <a:effectLst/>
                <a:latin typeface="Times New Roman" panose="02020603050405020304" pitchFamily="18" charset="0"/>
                <a:ea typeface="Times New Roman" panose="02020603050405020304" pitchFamily="18" charset="0"/>
              </a:rPr>
              <a:t>to </a:t>
            </a:r>
            <a:r>
              <a:rPr lang="en-US" sz="1800" dirty="0">
                <a:effectLst/>
                <a:latin typeface="Times New Roman" panose="02020603050405020304" pitchFamily="18" charset="0"/>
                <a:ea typeface="Times New Roman" panose="02020603050405020304" pitchFamily="18" charset="0"/>
              </a:rPr>
              <a:t>detect 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a:t>
            </a:r>
          </a:p>
          <a:p>
            <a:pPr marL="63500" marR="694690" indent="534670" algn="just">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a:p>
            <a:pPr marL="63500" marR="78867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The system to be developed is to be tested and limitations are identified. The rest of the work will be done according to what is planned already.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062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CA5F1-0AF7-4BD9-BC90-2BE345DF7AA6}"/>
              </a:ext>
            </a:extLst>
          </p:cNvPr>
          <p:cNvSpPr txBox="1"/>
          <p:nvPr/>
        </p:nvSpPr>
        <p:spPr>
          <a:xfrm>
            <a:off x="4267200" y="228600"/>
            <a:ext cx="6103398" cy="630942"/>
          </a:xfrm>
          <a:prstGeom prst="rect">
            <a:avLst/>
          </a:prstGeom>
          <a:noFill/>
        </p:spPr>
        <p:txBody>
          <a:bodyPr wrap="square">
            <a:spAutoFit/>
          </a:bodyPr>
          <a:lstStyle/>
          <a:p>
            <a:pPr marL="635000" algn="just"/>
            <a:r>
              <a:rPr lang="en-US" sz="3500" b="1" dirty="0">
                <a:effectLst/>
                <a:latin typeface="Times New Roman" panose="02020603050405020304" pitchFamily="18" charset="0"/>
                <a:ea typeface="Times New Roman" panose="02020603050405020304" pitchFamily="18" charset="0"/>
              </a:rPr>
              <a:t>Future Scope</a:t>
            </a:r>
            <a:endParaRPr lang="en-IN" sz="35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A60DF3C-C518-4C86-917F-889729884520}"/>
              </a:ext>
            </a:extLst>
          </p:cNvPr>
          <p:cNvSpPr txBox="1"/>
          <p:nvPr/>
        </p:nvSpPr>
        <p:spPr>
          <a:xfrm>
            <a:off x="609600" y="985500"/>
            <a:ext cx="10591799" cy="3238322"/>
          </a:xfrm>
          <a:prstGeom prst="rect">
            <a:avLst/>
          </a:prstGeom>
          <a:noFill/>
        </p:spPr>
        <p:txBody>
          <a:bodyPr wrap="square">
            <a:spAutoFit/>
          </a:bodyPr>
          <a:lstStyle/>
          <a:p>
            <a:pPr marL="635000" marR="69088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framework can be stretched out further to have abundant security highlights, for example, just a certain no of individuals can have specialist get to or work the vehicle.</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6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0" marR="69215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If there should be an occurrence of an endeavor to robbery, the vehicle's motor don't begin or an alarm sounds.</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2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0" marR="68961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 picture of the burglar is taken in an attempted theft &amp;sent to the owner of the vehicle who can register a case against the thief of the vehicle.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566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0A45-4BF3-4601-B621-794DD5175A70}"/>
              </a:ext>
            </a:extLst>
          </p:cNvPr>
          <p:cNvSpPr>
            <a:spLocks noGrp="1"/>
          </p:cNvSpPr>
          <p:nvPr>
            <p:ph type="title"/>
          </p:nvPr>
        </p:nvSpPr>
        <p:spPr/>
        <p:txBody>
          <a:bodyPr>
            <a:normAutofit/>
          </a:bodyPr>
          <a:lstStyle/>
          <a:p>
            <a:r>
              <a:rPr lang="en-IN" sz="5000" dirty="0"/>
              <a:t>                 THANK YOU</a:t>
            </a:r>
          </a:p>
        </p:txBody>
      </p:sp>
      <p:sp>
        <p:nvSpPr>
          <p:cNvPr id="3" name="Content Placeholder 2">
            <a:extLst>
              <a:ext uri="{FF2B5EF4-FFF2-40B4-BE49-F238E27FC236}">
                <a16:creationId xmlns:a16="http://schemas.microsoft.com/office/drawing/2014/main" id="{66C5C16F-7895-4DD8-AEF5-BCECCAD6541A}"/>
              </a:ext>
            </a:extLst>
          </p:cNvPr>
          <p:cNvSpPr>
            <a:spLocks noGrp="1"/>
          </p:cNvSpPr>
          <p:nvPr>
            <p:ph sz="half" idx="1"/>
          </p:nvPr>
        </p:nvSpPr>
        <p:spPr/>
        <p:txBody>
          <a:bodyPr>
            <a:normAutofit/>
          </a:bodyPr>
          <a:lstStyle/>
          <a:p>
            <a:pPr marL="0" indent="0">
              <a:buNone/>
            </a:pPr>
            <a:endParaRPr lang="en-IN" sz="5000" dirty="0"/>
          </a:p>
          <a:p>
            <a:pPr marL="0" indent="0">
              <a:buNone/>
            </a:pPr>
            <a:r>
              <a:rPr lang="en-IN" sz="2500" dirty="0"/>
              <a:t>GUIDE:</a:t>
            </a:r>
          </a:p>
          <a:p>
            <a:pPr marL="0" indent="0">
              <a:buNone/>
            </a:pPr>
            <a:r>
              <a:rPr lang="en-IN" sz="2500" dirty="0"/>
              <a:t>MRS.K.SRAVANTHI</a:t>
            </a:r>
          </a:p>
        </p:txBody>
      </p:sp>
      <p:sp>
        <p:nvSpPr>
          <p:cNvPr id="4" name="Content Placeholder 3">
            <a:extLst>
              <a:ext uri="{FF2B5EF4-FFF2-40B4-BE49-F238E27FC236}">
                <a16:creationId xmlns:a16="http://schemas.microsoft.com/office/drawing/2014/main" id="{27EA97DE-8D7D-4D68-A84E-5DDDCED4F835}"/>
              </a:ext>
            </a:extLst>
          </p:cNvPr>
          <p:cNvSpPr>
            <a:spLocks noGrp="1"/>
          </p:cNvSpPr>
          <p:nvPr>
            <p:ph sz="half" idx="2"/>
          </p:nvPr>
        </p:nvSpPr>
        <p:spPr/>
        <p:txBody>
          <a:bodyPr>
            <a:normAutofit/>
          </a:bodyPr>
          <a:lstStyle/>
          <a:p>
            <a:r>
              <a:rPr lang="en-IN" dirty="0"/>
              <a:t>S.SWATHI</a:t>
            </a:r>
          </a:p>
          <a:p>
            <a:r>
              <a:rPr lang="en-IN" dirty="0"/>
              <a:t>B.SHIVANI</a:t>
            </a:r>
          </a:p>
          <a:p>
            <a:r>
              <a:rPr lang="en-IN" dirty="0"/>
              <a:t>E.RAKESH</a:t>
            </a:r>
          </a:p>
          <a:p>
            <a:r>
              <a:rPr lang="en-IN" dirty="0"/>
              <a:t>M.PRATHYUSHA</a:t>
            </a:r>
          </a:p>
          <a:p>
            <a:r>
              <a:rPr lang="en-IN" dirty="0"/>
              <a:t>E.RAJU</a:t>
            </a:r>
          </a:p>
        </p:txBody>
      </p:sp>
    </p:spTree>
    <p:extLst>
      <p:ext uri="{BB962C8B-B14F-4D97-AF65-F5344CB8AC3E}">
        <p14:creationId xmlns:p14="http://schemas.microsoft.com/office/powerpoint/2010/main" val="288543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8076" y="135636"/>
            <a:ext cx="10975975" cy="1804035"/>
            <a:chOff x="608076" y="135636"/>
            <a:chExt cx="10975975" cy="1804035"/>
          </a:xfrm>
        </p:grpSpPr>
        <p:pic>
          <p:nvPicPr>
            <p:cNvPr id="3" name="object 3"/>
            <p:cNvPicPr/>
            <p:nvPr/>
          </p:nvPicPr>
          <p:blipFill>
            <a:blip r:embed="rId2" cstate="print"/>
            <a:stretch>
              <a:fillRect/>
            </a:stretch>
          </p:blipFill>
          <p:spPr>
            <a:xfrm>
              <a:off x="645453" y="154503"/>
              <a:ext cx="10901093" cy="1784969"/>
            </a:xfrm>
            <a:prstGeom prst="rect">
              <a:avLst/>
            </a:prstGeom>
          </p:spPr>
        </p:pic>
        <p:pic>
          <p:nvPicPr>
            <p:cNvPr id="4" name="object 4"/>
            <p:cNvPicPr/>
            <p:nvPr/>
          </p:nvPicPr>
          <p:blipFill>
            <a:blip r:embed="rId3" cstate="print"/>
            <a:stretch>
              <a:fillRect/>
            </a:stretch>
          </p:blipFill>
          <p:spPr>
            <a:xfrm>
              <a:off x="3369564" y="149351"/>
              <a:ext cx="5449823" cy="1292352"/>
            </a:xfrm>
            <a:prstGeom prst="rect">
              <a:avLst/>
            </a:prstGeom>
          </p:spPr>
        </p:pic>
        <p:pic>
          <p:nvPicPr>
            <p:cNvPr id="5" name="object 5"/>
            <p:cNvPicPr/>
            <p:nvPr/>
          </p:nvPicPr>
          <p:blipFill>
            <a:blip r:embed="rId4" cstate="print"/>
            <a:stretch>
              <a:fillRect/>
            </a:stretch>
          </p:blipFill>
          <p:spPr>
            <a:xfrm>
              <a:off x="608076" y="135636"/>
              <a:ext cx="10975848" cy="1784604"/>
            </a:xfrm>
            <a:prstGeom prst="rect">
              <a:avLst/>
            </a:prstGeom>
          </p:spPr>
        </p:pic>
        <p:pic>
          <p:nvPicPr>
            <p:cNvPr id="6" name="object 6"/>
            <p:cNvPicPr/>
            <p:nvPr/>
          </p:nvPicPr>
          <p:blipFill>
            <a:blip r:embed="rId5" cstate="print"/>
            <a:stretch>
              <a:fillRect/>
            </a:stretch>
          </p:blipFill>
          <p:spPr>
            <a:xfrm>
              <a:off x="838200" y="365760"/>
              <a:ext cx="10515600" cy="1324356"/>
            </a:xfrm>
            <a:prstGeom prst="rect">
              <a:avLst/>
            </a:prstGeom>
          </p:spPr>
        </p:pic>
      </p:grpSp>
      <p:sp>
        <p:nvSpPr>
          <p:cNvPr id="7" name="object 7"/>
          <p:cNvSpPr txBox="1">
            <a:spLocks noGrp="1"/>
          </p:cNvSpPr>
          <p:nvPr>
            <p:ph type="title"/>
          </p:nvPr>
        </p:nvSpPr>
        <p:spPr>
          <a:xfrm>
            <a:off x="1451579" y="804519"/>
            <a:ext cx="9603275" cy="586699"/>
          </a:xfrm>
          <a:prstGeom prst="rect">
            <a:avLst/>
          </a:prstGeom>
        </p:spPr>
        <p:txBody>
          <a:bodyPr vert="horz" wrap="square" lIns="0" tIns="0" rIns="0" bIns="0" rtlCol="0">
            <a:spAutoFit/>
          </a:bodyPr>
          <a:lstStyle/>
          <a:p>
            <a:pPr algn="ctr">
              <a:lnSpc>
                <a:spcPts val="5065"/>
              </a:lnSpc>
            </a:pPr>
            <a:r>
              <a:rPr lang="en-IN" b="1" dirty="0">
                <a:latin typeface="Times New Roman"/>
                <a:cs typeface="Times New Roman"/>
              </a:rPr>
              <a:t>Abstract</a:t>
            </a:r>
            <a:r>
              <a:rPr b="1" dirty="0">
                <a:latin typeface="Times New Roman"/>
                <a:cs typeface="Times New Roman"/>
              </a:rPr>
              <a:t>:</a:t>
            </a:r>
          </a:p>
        </p:txBody>
      </p:sp>
      <p:sp>
        <p:nvSpPr>
          <p:cNvPr id="8" name="object 8"/>
          <p:cNvSpPr txBox="1"/>
          <p:nvPr/>
        </p:nvSpPr>
        <p:spPr>
          <a:xfrm>
            <a:off x="838200" y="2057400"/>
            <a:ext cx="7391399" cy="3350661"/>
          </a:xfrm>
          <a:prstGeom prst="rect">
            <a:avLst/>
          </a:prstGeom>
        </p:spPr>
        <p:txBody>
          <a:bodyPr vert="horz" wrap="square" lIns="0" tIns="43180" rIns="0" bIns="0" rtlCol="0">
            <a:spAutoFit/>
          </a:bodyPr>
          <a:lstStyle/>
          <a:p>
            <a:pPr marL="241300" marR="5080" indent="-229235" algn="just">
              <a:lnSpc>
                <a:spcPct val="90000"/>
              </a:lnSpc>
              <a:spcBef>
                <a:spcPts val="340"/>
              </a:spcBef>
              <a:buFont typeface="Arial MT"/>
              <a:buChar char="•"/>
              <a:tabLst>
                <a:tab pos="241935" algn="l"/>
              </a:tabLst>
            </a:pPr>
            <a:r>
              <a:rPr lang="en-US" sz="1800" dirty="0">
                <a:solidFill>
                  <a:srgbClr val="333333"/>
                </a:solidFill>
                <a:effectLst/>
                <a:latin typeface="Times New Roman" panose="02020603050405020304" pitchFamily="18" charset="0"/>
                <a:ea typeface="Times New Roman" panose="02020603050405020304" pitchFamily="18" charset="0"/>
              </a:rPr>
              <a:t>A computer vision based thoughts have been used for the creation of a Drowsy Driver Detection System. The little camera has been utilized by framework that concentrates straight towards the essence of driver and checks the driver's eyes with a particular ultimate objective to perceive weakness. A notice sign is issued</a:t>
            </a:r>
            <a:r>
              <a:rPr lang="en-US" sz="1800" spc="-16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 alert the driver, in such circumstance when exhaustion is perceived. The framework oversees using information picked up for the picture to find the facial tourist spots, which gets the area where the eyes of an individual may exist. On the off chance that the eyes of driver are discovered close for a specific measure of casings, the proposed framework accept that the driver is falling asleep and an alarm of caution has been issued. The structure can work just when the eyes are found, and works in encompassing lighting conditions</a:t>
            </a:r>
            <a:r>
              <a:rPr lang="en-US" sz="1800" spc="-6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too.</a:t>
            </a:r>
            <a:endParaRPr lang="en-IN" sz="1800" dirty="0">
              <a:effectLst/>
              <a:latin typeface="Times New Roman" panose="02020603050405020304" pitchFamily="18" charset="0"/>
              <a:ea typeface="Times New Roman" panose="02020603050405020304" pitchFamily="18" charset="0"/>
            </a:endParaRPr>
          </a:p>
          <a:p>
            <a:pPr marL="12065" marR="5080" algn="just">
              <a:lnSpc>
                <a:spcPct val="90000"/>
              </a:lnSpc>
              <a:spcBef>
                <a:spcPts val="340"/>
              </a:spcBef>
              <a:tabLst>
                <a:tab pos="241935" algn="l"/>
              </a:tabLst>
            </a:pPr>
            <a:endParaRPr sz="2000" dirty="0">
              <a:latin typeface="Times New Roman"/>
              <a:cs typeface="Times New Roman"/>
            </a:endParaRPr>
          </a:p>
        </p:txBody>
      </p:sp>
      <p:pic>
        <p:nvPicPr>
          <p:cNvPr id="9" name="object 9"/>
          <p:cNvPicPr/>
          <p:nvPr/>
        </p:nvPicPr>
        <p:blipFill>
          <a:blip r:embed="rId6" cstate="print"/>
          <a:stretch>
            <a:fillRect/>
          </a:stretch>
        </p:blipFill>
        <p:spPr>
          <a:xfrm>
            <a:off x="8570976" y="4261103"/>
            <a:ext cx="3541776" cy="23576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4268-5164-42B4-8542-4C9D32017814}"/>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46829E5B-1F87-48F9-8779-4836D29CDEFA}"/>
              </a:ext>
            </a:extLst>
          </p:cNvPr>
          <p:cNvSpPr>
            <a:spLocks noGrp="1"/>
          </p:cNvSpPr>
          <p:nvPr>
            <p:ph idx="1"/>
          </p:nvPr>
        </p:nvSpPr>
        <p:spPr/>
        <p:txBody>
          <a:bodyPr>
            <a:normAutofit fontScale="25000" lnSpcReduction="20000"/>
          </a:bodyPr>
          <a:lstStyle/>
          <a:p>
            <a:pPr marL="635000" marR="690880" algn="just">
              <a:lnSpc>
                <a:spcPct val="150000"/>
              </a:lnSpc>
              <a:spcAft>
                <a:spcPts val="0"/>
              </a:spcAft>
            </a:pPr>
            <a:r>
              <a:rPr lang="en-US" sz="4600" dirty="0">
                <a:effectLst/>
                <a:latin typeface="Times New Roman" panose="02020603050405020304" pitchFamily="18" charset="0"/>
                <a:ea typeface="Times New Roman" panose="02020603050405020304" pitchFamily="18" charset="0"/>
              </a:rPr>
              <a:t>Driver exhaustion is a noteworthy factor in countless mishaps. Late measurements gauge that yearly 1,200 </a:t>
            </a:r>
            <a:r>
              <a:rPr lang="en-US" sz="4600" dirty="0" err="1">
                <a:effectLst/>
                <a:latin typeface="Times New Roman" panose="02020603050405020304" pitchFamily="18" charset="0"/>
                <a:ea typeface="Times New Roman" panose="02020603050405020304" pitchFamily="18" charset="0"/>
              </a:rPr>
              <a:t>passings</a:t>
            </a:r>
            <a:r>
              <a:rPr lang="en-US" sz="4600" dirty="0">
                <a:effectLst/>
                <a:latin typeface="Times New Roman" panose="02020603050405020304" pitchFamily="18" charset="0"/>
                <a:ea typeface="Times New Roman" panose="02020603050405020304" pitchFamily="18" charset="0"/>
              </a:rPr>
              <a:t> and 76,000 wounds can be credited to fatigue related crashes</a:t>
            </a:r>
            <a:endParaRPr lang="en-IN" sz="4600" dirty="0">
              <a:effectLst/>
              <a:latin typeface="Times New Roman" panose="02020603050405020304" pitchFamily="18" charset="0"/>
              <a:ea typeface="Times New Roman" panose="02020603050405020304" pitchFamily="18" charset="0"/>
            </a:endParaRPr>
          </a:p>
          <a:p>
            <a:pPr marL="635000" marR="686435" algn="just">
              <a:lnSpc>
                <a:spcPct val="150000"/>
              </a:lnSpc>
              <a:spcAft>
                <a:spcPts val="0"/>
              </a:spcAft>
            </a:pPr>
            <a:r>
              <a:rPr lang="en-US" sz="4600" dirty="0">
                <a:effectLst/>
                <a:latin typeface="Times New Roman" panose="02020603050405020304" pitchFamily="18" charset="0"/>
                <a:ea typeface="Times New Roman" panose="02020603050405020304" pitchFamily="18" charset="0"/>
              </a:rPr>
              <a:t>Driver drowsiness and fatigue is a major factor which results into numerous vehicle accidents. Developing and maintaining technologies which can efficiently detect or prevent drowsiness at the wheel and alert the driver before am mishap is a major challenge in the field of accident prevention systems. Because of the dangerous that drowsiness can cause on the roads some methods need to be developed for preventing counteracting its</a:t>
            </a:r>
            <a:r>
              <a:rPr lang="en-US" sz="4600" spc="-45" dirty="0">
                <a:effectLst/>
                <a:latin typeface="Times New Roman" panose="02020603050405020304" pitchFamily="18" charset="0"/>
                <a:ea typeface="Times New Roman" panose="02020603050405020304" pitchFamily="18" charset="0"/>
              </a:rPr>
              <a:t> </a:t>
            </a:r>
            <a:r>
              <a:rPr lang="en-US" sz="4600" dirty="0">
                <a:effectLst/>
                <a:latin typeface="Times New Roman" panose="02020603050405020304" pitchFamily="18" charset="0"/>
                <a:ea typeface="Times New Roman" panose="02020603050405020304" pitchFamily="18" charset="0"/>
              </a:rPr>
              <a:t>effects.</a:t>
            </a:r>
            <a:endParaRPr lang="en-IN" sz="4600" dirty="0">
              <a:effectLst/>
              <a:latin typeface="Times New Roman" panose="02020603050405020304" pitchFamily="18" charset="0"/>
              <a:ea typeface="Times New Roman" panose="02020603050405020304" pitchFamily="18" charset="0"/>
            </a:endParaRPr>
          </a:p>
          <a:p>
            <a:pPr marL="635000" marR="692785" algn="just">
              <a:lnSpc>
                <a:spcPct val="150000"/>
              </a:lnSpc>
              <a:spcAft>
                <a:spcPts val="0"/>
              </a:spcAft>
            </a:pPr>
            <a:r>
              <a:rPr lang="en-US" sz="4600" dirty="0">
                <a:effectLst/>
                <a:latin typeface="Times New Roman" panose="02020603050405020304" pitchFamily="18" charset="0"/>
                <a:ea typeface="Times New Roman" panose="02020603050405020304" pitchFamily="18" charset="0"/>
              </a:rPr>
              <a:t>With the advent of modern technology and real time scanning systems using cameras we can prevent major mishaps on the road by alerting car driver who is feeling drowsy through a drowsiness detection system</a:t>
            </a:r>
            <a:endParaRPr lang="en-IN" sz="4600" dirty="0">
              <a:effectLst/>
              <a:latin typeface="Times New Roman" panose="02020603050405020304" pitchFamily="18" charset="0"/>
              <a:ea typeface="Times New Roman" panose="02020603050405020304" pitchFamily="18" charset="0"/>
            </a:endParaRPr>
          </a:p>
          <a:p>
            <a:pPr marL="635000" marR="690880" algn="just">
              <a:lnSpc>
                <a:spcPct val="150000"/>
              </a:lnSpc>
              <a:spcAft>
                <a:spcPts val="0"/>
              </a:spcAft>
            </a:pPr>
            <a:r>
              <a:rPr lang="en-US" sz="4600" dirty="0">
                <a:effectLst/>
                <a:latin typeface="Times New Roman" panose="02020603050405020304" pitchFamily="18" charset="0"/>
                <a:ea typeface="Times New Roman" panose="02020603050405020304" pitchFamily="18" charset="0"/>
              </a:rPr>
              <a:t>The point of this undertaking is to build up a prototype drowsiness detection system. The spotlight will be put on planning a framework that will precisely monitor the open or shut condition of the driver's eyes continuously.</a:t>
            </a:r>
            <a:endParaRPr lang="en-IN" sz="4600" dirty="0">
              <a:effectLst/>
              <a:latin typeface="Times New Roman" panose="02020603050405020304" pitchFamily="18" charset="0"/>
              <a:ea typeface="Times New Roman" panose="02020603050405020304" pitchFamily="18" charset="0"/>
            </a:endParaRPr>
          </a:p>
          <a:p>
            <a:pPr marL="635000" marR="689610" algn="just">
              <a:lnSpc>
                <a:spcPct val="150000"/>
              </a:lnSpc>
              <a:spcAft>
                <a:spcPts val="0"/>
              </a:spcAft>
            </a:pPr>
            <a:r>
              <a:rPr lang="en-US" sz="4600" dirty="0">
                <a:effectLst/>
                <a:latin typeface="Times New Roman" panose="02020603050405020304" pitchFamily="18" charset="0"/>
                <a:ea typeface="Times New Roman" panose="02020603050405020304" pitchFamily="18" charset="0"/>
              </a:rPr>
              <a:t>By monitoring the eyes, it is believed that the symptoms of driver fatigue can be detected early enough to avoid a car accident. Detection of fatigue involves the observation of eye movements and blink patterns in a sequence of images of </a:t>
            </a:r>
            <a:r>
              <a:rPr lang="en-US" sz="4600" spc="-60" dirty="0">
                <a:effectLst/>
                <a:latin typeface="Times New Roman" panose="02020603050405020304" pitchFamily="18" charset="0"/>
                <a:ea typeface="Times New Roman" panose="02020603050405020304" pitchFamily="18" charset="0"/>
              </a:rPr>
              <a:t>a </a:t>
            </a:r>
            <a:r>
              <a:rPr lang="en-US" sz="4600" dirty="0">
                <a:effectLst/>
                <a:latin typeface="Times New Roman" panose="02020603050405020304" pitchFamily="18" charset="0"/>
                <a:ea typeface="Times New Roman" panose="02020603050405020304" pitchFamily="18" charset="0"/>
              </a:rPr>
              <a:t>face.</a:t>
            </a:r>
            <a:endParaRPr lang="en-IN" sz="4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114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580D-336D-493D-AD55-E98B30AF53FA}"/>
              </a:ext>
            </a:extLst>
          </p:cNvPr>
          <p:cNvSpPr>
            <a:spLocks noGrp="1"/>
          </p:cNvSpPr>
          <p:nvPr>
            <p:ph type="title"/>
          </p:nvPr>
        </p:nvSpPr>
        <p:spPr/>
        <p:txBody>
          <a:bodyPr>
            <a:normAutofit fontScale="90000"/>
          </a:bodyPr>
          <a:lstStyle/>
          <a:p>
            <a:r>
              <a:rPr lang="en-IN" sz="5000" dirty="0"/>
              <a:t>           Problem statement</a:t>
            </a:r>
            <a:br>
              <a:rPr lang="en-IN" sz="3800" dirty="0">
                <a:highlight>
                  <a:srgbClr val="000080"/>
                </a:highlight>
              </a:rPr>
            </a:br>
            <a:br>
              <a:rPr lang="en-IN" sz="3800" dirty="0">
                <a:highlight>
                  <a:srgbClr val="000080"/>
                </a:highlight>
              </a:rPr>
            </a:br>
            <a:br>
              <a:rPr lang="en-IN" sz="3800" dirty="0">
                <a:highlight>
                  <a:srgbClr val="000080"/>
                </a:highlight>
              </a:rPr>
            </a:br>
            <a:br>
              <a:rPr lang="en-IN" sz="3800" dirty="0">
                <a:highlight>
                  <a:srgbClr val="000080"/>
                </a:highlight>
              </a:rPr>
            </a:br>
            <a:endParaRPr lang="en-IN" sz="3800" dirty="0">
              <a:highlight>
                <a:srgbClr val="000080"/>
              </a:highlight>
            </a:endParaRPr>
          </a:p>
        </p:txBody>
      </p:sp>
      <p:sp>
        <p:nvSpPr>
          <p:cNvPr id="3" name="Content Placeholder 2">
            <a:extLst>
              <a:ext uri="{FF2B5EF4-FFF2-40B4-BE49-F238E27FC236}">
                <a16:creationId xmlns:a16="http://schemas.microsoft.com/office/drawing/2014/main" id="{198F5031-B1C4-47E9-B53C-E80C54B9C114}"/>
              </a:ext>
            </a:extLst>
          </p:cNvPr>
          <p:cNvSpPr>
            <a:spLocks noGrp="1"/>
          </p:cNvSpPr>
          <p:nvPr>
            <p:ph idx="1"/>
          </p:nvPr>
        </p:nvSpPr>
        <p:spPr/>
        <p:txBody>
          <a:bodyPr/>
          <a:lstStyle/>
          <a:p>
            <a:r>
              <a:rPr lang="en-US" sz="2500" dirty="0">
                <a:effectLst/>
                <a:latin typeface="Times New Roman" panose="02020603050405020304" pitchFamily="18" charset="0"/>
                <a:ea typeface="Times New Roman" panose="02020603050405020304" pitchFamily="18" charset="0"/>
              </a:rPr>
              <a:t>Designing a prototype Drowsiness Detection System which will focus on continuously and accurately monitoring the state of the driver’s eyes in real time to check whether they are open or closed for more than a given period of time.</a:t>
            </a:r>
            <a:endParaRPr lang="en-IN" sz="25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3980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5938" y="294131"/>
            <a:ext cx="10520680" cy="1186180"/>
            <a:chOff x="835938" y="294131"/>
            <a:chExt cx="10520680" cy="1186180"/>
          </a:xfrm>
        </p:grpSpPr>
        <p:pic>
          <p:nvPicPr>
            <p:cNvPr id="3" name="object 3"/>
            <p:cNvPicPr/>
            <p:nvPr/>
          </p:nvPicPr>
          <p:blipFill>
            <a:blip r:embed="rId2" cstate="print"/>
            <a:stretch>
              <a:fillRect/>
            </a:stretch>
          </p:blipFill>
          <p:spPr>
            <a:xfrm>
              <a:off x="835938" y="518972"/>
              <a:ext cx="10520122" cy="743610"/>
            </a:xfrm>
            <a:prstGeom prst="rect">
              <a:avLst/>
            </a:prstGeom>
          </p:spPr>
        </p:pic>
        <p:pic>
          <p:nvPicPr>
            <p:cNvPr id="4" name="object 4"/>
            <p:cNvPicPr/>
            <p:nvPr/>
          </p:nvPicPr>
          <p:blipFill>
            <a:blip r:embed="rId3" cstate="print"/>
            <a:stretch>
              <a:fillRect/>
            </a:stretch>
          </p:blipFill>
          <p:spPr>
            <a:xfrm>
              <a:off x="3570731" y="294131"/>
              <a:ext cx="5049012" cy="1185672"/>
            </a:xfrm>
            <a:prstGeom prst="rect">
              <a:avLst/>
            </a:prstGeom>
          </p:spPr>
        </p:pic>
        <p:pic>
          <p:nvPicPr>
            <p:cNvPr id="5" name="object 5"/>
            <p:cNvPicPr/>
            <p:nvPr/>
          </p:nvPicPr>
          <p:blipFill>
            <a:blip r:embed="rId4" cstate="print"/>
            <a:stretch>
              <a:fillRect/>
            </a:stretch>
          </p:blipFill>
          <p:spPr>
            <a:xfrm>
              <a:off x="836676" y="499872"/>
              <a:ext cx="10518648" cy="743712"/>
            </a:xfrm>
            <a:prstGeom prst="rect">
              <a:avLst/>
            </a:prstGeom>
          </p:spPr>
        </p:pic>
      </p:grpSp>
      <p:sp>
        <p:nvSpPr>
          <p:cNvPr id="6" name="object 6"/>
          <p:cNvSpPr txBox="1">
            <a:spLocks noGrp="1"/>
          </p:cNvSpPr>
          <p:nvPr>
            <p:ph type="title"/>
          </p:nvPr>
        </p:nvSpPr>
        <p:spPr>
          <a:xfrm>
            <a:off x="3923538" y="456641"/>
            <a:ext cx="4345940" cy="635000"/>
          </a:xfrm>
          <a:prstGeom prst="rect">
            <a:avLst/>
          </a:prstGeom>
        </p:spPr>
        <p:txBody>
          <a:bodyPr vert="horz" wrap="square" lIns="0" tIns="12065" rIns="0" bIns="0" rtlCol="0">
            <a:spAutoFit/>
          </a:bodyPr>
          <a:lstStyle/>
          <a:p>
            <a:pPr marL="12700">
              <a:lnSpc>
                <a:spcPct val="100000"/>
              </a:lnSpc>
              <a:spcBef>
                <a:spcPts val="95"/>
              </a:spcBef>
            </a:pPr>
            <a:r>
              <a:rPr sz="4000" b="1" spc="-40" dirty="0">
                <a:solidFill>
                  <a:srgbClr val="385622"/>
                </a:solidFill>
                <a:latin typeface="Times New Roman"/>
                <a:cs typeface="Times New Roman"/>
              </a:rPr>
              <a:t>METHODOLOGY:</a:t>
            </a:r>
            <a:endParaRPr sz="4000">
              <a:latin typeface="Times New Roman"/>
              <a:cs typeface="Times New Roman"/>
            </a:endParaRPr>
          </a:p>
        </p:txBody>
      </p:sp>
      <p:sp>
        <p:nvSpPr>
          <p:cNvPr id="11" name="object 11"/>
          <p:cNvSpPr txBox="1"/>
          <p:nvPr/>
        </p:nvSpPr>
        <p:spPr>
          <a:xfrm>
            <a:off x="916939" y="1228090"/>
            <a:ext cx="10361295" cy="3605218"/>
          </a:xfrm>
          <a:prstGeom prst="rect">
            <a:avLst/>
          </a:prstGeom>
        </p:spPr>
        <p:txBody>
          <a:bodyPr vert="horz" wrap="square" lIns="0" tIns="48895" rIns="0" bIns="0" rtlCol="0">
            <a:spAutoFit/>
          </a:bodyPr>
          <a:lstStyle/>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lang="en-IN" dirty="0">
              <a:latin typeface="Calibri"/>
              <a:cs typeface="Calibri"/>
            </a:endParaRPr>
          </a:p>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lang="en-IN" dirty="0">
              <a:latin typeface="Calibri"/>
              <a:cs typeface="Calibri"/>
            </a:endParaRPr>
          </a:p>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lang="en-IN" dirty="0">
              <a:latin typeface="Calibri"/>
              <a:cs typeface="Calibri"/>
            </a:endParaRPr>
          </a:p>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lang="en-IN" dirty="0">
              <a:latin typeface="Calibri"/>
              <a:cs typeface="Calibri"/>
            </a:endParaRPr>
          </a:p>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lang="en-IN" dirty="0">
              <a:latin typeface="Calibri"/>
              <a:cs typeface="Calibri"/>
            </a:endParaRPr>
          </a:p>
          <a:p>
            <a:pPr marL="241300" marR="5080" indent="-229235" algn="just">
              <a:lnSpc>
                <a:spcPct val="90000"/>
              </a:lnSpc>
              <a:spcBef>
                <a:spcPts val="385"/>
              </a:spcBef>
              <a:buFont typeface="Arial MT"/>
              <a:buChar char="•"/>
              <a:tabLst>
                <a:tab pos="241935" algn="l"/>
              </a:tabLst>
            </a:pPr>
            <a:endParaRPr lang="en-IN" sz="1800" dirty="0">
              <a:latin typeface="Calibri"/>
              <a:cs typeface="Calibri"/>
            </a:endParaRPr>
          </a:p>
          <a:p>
            <a:pPr marL="241300" marR="5080" indent="-229235" algn="just">
              <a:lnSpc>
                <a:spcPct val="90000"/>
              </a:lnSpc>
              <a:spcBef>
                <a:spcPts val="385"/>
              </a:spcBef>
              <a:buFont typeface="Arial MT"/>
              <a:buChar char="•"/>
              <a:tabLst>
                <a:tab pos="241935" algn="l"/>
              </a:tabLst>
            </a:pPr>
            <a:endParaRPr sz="1800" dirty="0">
              <a:latin typeface="Calibri"/>
              <a:cs typeface="Calibri"/>
            </a:endParaRPr>
          </a:p>
        </p:txBody>
      </p:sp>
      <p:pic>
        <p:nvPicPr>
          <p:cNvPr id="13" name="Picture 12">
            <a:extLst>
              <a:ext uri="{FF2B5EF4-FFF2-40B4-BE49-F238E27FC236}">
                <a16:creationId xmlns:a16="http://schemas.microsoft.com/office/drawing/2014/main" id="{D3B16C31-E8CD-4B49-BA6D-232D7E894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1404597"/>
            <a:ext cx="2266151" cy="4607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7268" y="1495044"/>
            <a:ext cx="4059935" cy="3044951"/>
          </a:xfrm>
          <a:prstGeom prst="rect">
            <a:avLst/>
          </a:prstGeom>
        </p:spPr>
      </p:pic>
      <p:pic>
        <p:nvPicPr>
          <p:cNvPr id="3" name="object 3"/>
          <p:cNvPicPr/>
          <p:nvPr/>
        </p:nvPicPr>
        <p:blipFill>
          <a:blip r:embed="rId3" cstate="print"/>
          <a:stretch>
            <a:fillRect/>
          </a:stretch>
        </p:blipFill>
        <p:spPr>
          <a:xfrm>
            <a:off x="463295" y="103631"/>
            <a:ext cx="4546092" cy="3325367"/>
          </a:xfrm>
          <a:prstGeom prst="rect">
            <a:avLst/>
          </a:prstGeom>
        </p:spPr>
      </p:pic>
      <p:pic>
        <p:nvPicPr>
          <p:cNvPr id="4" name="object 4"/>
          <p:cNvPicPr/>
          <p:nvPr/>
        </p:nvPicPr>
        <p:blipFill>
          <a:blip r:embed="rId4" cstate="print"/>
          <a:stretch>
            <a:fillRect/>
          </a:stretch>
        </p:blipFill>
        <p:spPr>
          <a:xfrm>
            <a:off x="646176" y="3874008"/>
            <a:ext cx="4363212" cy="27538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84242" y="469391"/>
            <a:ext cx="2901629" cy="2299455"/>
          </a:xfrm>
          <a:prstGeom prst="rect">
            <a:avLst/>
          </a:prstGeom>
        </p:spPr>
      </p:pic>
      <p:pic>
        <p:nvPicPr>
          <p:cNvPr id="3" name="object 3"/>
          <p:cNvPicPr/>
          <p:nvPr/>
        </p:nvPicPr>
        <p:blipFill>
          <a:blip r:embed="rId3" cstate="print"/>
          <a:stretch>
            <a:fillRect/>
          </a:stretch>
        </p:blipFill>
        <p:spPr>
          <a:xfrm>
            <a:off x="8143366" y="469391"/>
            <a:ext cx="2911174" cy="2299455"/>
          </a:xfrm>
          <a:prstGeom prst="rect">
            <a:avLst/>
          </a:prstGeom>
        </p:spPr>
      </p:pic>
      <p:pic>
        <p:nvPicPr>
          <p:cNvPr id="4" name="object 4"/>
          <p:cNvPicPr/>
          <p:nvPr/>
        </p:nvPicPr>
        <p:blipFill>
          <a:blip r:embed="rId4" cstate="print"/>
          <a:stretch>
            <a:fillRect/>
          </a:stretch>
        </p:blipFill>
        <p:spPr>
          <a:xfrm>
            <a:off x="4659502" y="4215384"/>
            <a:ext cx="2911174" cy="2300884"/>
          </a:xfrm>
          <a:prstGeom prst="rect">
            <a:avLst/>
          </a:prstGeom>
        </p:spPr>
      </p:pic>
      <p:pic>
        <p:nvPicPr>
          <p:cNvPr id="5" name="object 5"/>
          <p:cNvPicPr/>
          <p:nvPr/>
        </p:nvPicPr>
        <p:blipFill>
          <a:blip r:embed="rId5" cstate="print"/>
          <a:stretch>
            <a:fillRect/>
          </a:stretch>
        </p:blipFill>
        <p:spPr>
          <a:xfrm>
            <a:off x="305434" y="4215384"/>
            <a:ext cx="2911174" cy="2300884"/>
          </a:xfrm>
          <a:prstGeom prst="rect">
            <a:avLst/>
          </a:prstGeom>
        </p:spPr>
      </p:pic>
      <p:pic>
        <p:nvPicPr>
          <p:cNvPr id="6" name="object 6"/>
          <p:cNvPicPr/>
          <p:nvPr/>
        </p:nvPicPr>
        <p:blipFill>
          <a:blip r:embed="rId6" cstate="print"/>
          <a:stretch>
            <a:fillRect/>
          </a:stretch>
        </p:blipFill>
        <p:spPr>
          <a:xfrm>
            <a:off x="375538" y="469391"/>
            <a:ext cx="2911174" cy="2299455"/>
          </a:xfrm>
          <a:prstGeom prst="rect">
            <a:avLst/>
          </a:prstGeom>
        </p:spPr>
      </p:pic>
      <p:pic>
        <p:nvPicPr>
          <p:cNvPr id="7" name="object 7"/>
          <p:cNvPicPr/>
          <p:nvPr/>
        </p:nvPicPr>
        <p:blipFill>
          <a:blip r:embed="rId7" cstate="print"/>
          <a:stretch>
            <a:fillRect/>
          </a:stretch>
        </p:blipFill>
        <p:spPr>
          <a:xfrm>
            <a:off x="7911083" y="4215384"/>
            <a:ext cx="3337560" cy="21777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2955" y="600455"/>
            <a:ext cx="10058400" cy="6257541"/>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252</TotalTime>
  <Words>1042</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Gill Sans MT</vt:lpstr>
      <vt:lpstr>Times New Roman</vt:lpstr>
      <vt:lpstr>Wingdings</vt:lpstr>
      <vt:lpstr>Gallery</vt:lpstr>
      <vt:lpstr>PowerPoint Presentation</vt:lpstr>
      <vt:lpstr>OBJECTIVE</vt:lpstr>
      <vt:lpstr>Abstract:</vt:lpstr>
      <vt:lpstr>                           INTRODUCTION:</vt:lpstr>
      <vt:lpstr>           Problem statement    </vt:lpstr>
      <vt:lpstr>METHODOLOGY:</vt:lpstr>
      <vt:lpstr>PowerPoint Presentation</vt:lpstr>
      <vt:lpstr>PowerPoint Presentation</vt:lpstr>
      <vt:lpstr>PowerPoint Presentation</vt:lpstr>
      <vt:lpstr>Future’s</vt:lpstr>
      <vt:lpstr>PowerPoint Presentation</vt:lpstr>
      <vt:lpstr>                 Introduction to opencv</vt:lpstr>
      <vt:lpstr>                                      DLIB</vt:lpstr>
      <vt:lpstr>                   Other modules we used</vt:lpstr>
      <vt:lpstr>Image Captured by Camera</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thereddy</dc:creator>
  <cp:lastModifiedBy>surikanti chandrakanthreddy</cp:lastModifiedBy>
  <cp:revision>4</cp:revision>
  <dcterms:created xsi:type="dcterms:W3CDTF">2021-07-21T17:23:01Z</dcterms:created>
  <dcterms:modified xsi:type="dcterms:W3CDTF">2021-07-22T07:26:34Z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2015-11-29T00:00:00Z</vt:filetime>
  </property>
  <property fmtid="{D5CDD505-2E9C-101B-9397-08002B2CF9AE}" pid="3" name="Creator">
    <vt:lpwstr>Microsoft® PowerPoint® 2013</vt:lpwstr>
  </property>
  <property fmtid="{D5CDD505-2E9C-101B-9397-08002B2CF9AE}" pid="4" name="LastSaved">
    <vt:filetime>2021-07-21T00:00:00Z</vt:filetime>
  </property>
</Properties>
</file>