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64" r:id="rId11"/>
    <p:sldId id="271" r:id="rId12"/>
    <p:sldId id="272" r:id="rId13"/>
    <p:sldId id="273" r:id="rId14"/>
    <p:sldId id="265" r:id="rId15"/>
    <p:sldId id="270"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[employee_data.xlsx]Sheet2!PivotTable4</c:name>
    <c:fmtId val="4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A67-42BA-A6C7-46E4B3BEF0A7}"/>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A67-42BA-A6C7-46E4B3BEF0A7}"/>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6A67-42BA-A6C7-46E4B3BEF0A7}"/>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6A67-42BA-A6C7-46E4B3BEF0A7}"/>
            </c:ext>
          </c:extLst>
        </c:ser>
        <c:dLbls>
          <c:showLegendKey val="0"/>
          <c:showVal val="0"/>
          <c:showCatName val="0"/>
          <c:showSerName val="0"/>
          <c:showPercent val="0"/>
          <c:showBubbleSize val="0"/>
        </c:dLbls>
        <c:gapWidth val="150"/>
        <c:overlap val="100"/>
        <c:axId val="465966320"/>
        <c:axId val="465965360"/>
      </c:barChart>
      <c:catAx>
        <c:axId val="4659663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5965360"/>
        <c:crosses val="autoZero"/>
        <c:auto val="1"/>
        <c:lblAlgn val="ctr"/>
        <c:lblOffset val="100"/>
        <c:noMultiLvlLbl val="0"/>
      </c:catAx>
      <c:valAx>
        <c:axId val="4659653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59663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[employee_data.xlsx]Sheet2!PivotTable4</c:name>
    <c:fmtId val="5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pivotFmt>
      <c:pivotFmt>
        <c:idx val="50"/>
        <c:spPr>
          <a:solidFill>
            <a:schemeClr val="accent1"/>
          </a:solidFill>
          <a:ln>
            <a:noFill/>
          </a:ln>
          <a:effectLst/>
        </c:spPr>
      </c:pivotFmt>
      <c:pivotFmt>
        <c:idx val="51"/>
        <c:spPr>
          <a:solidFill>
            <a:schemeClr val="accent1"/>
          </a:solidFill>
          <a:ln>
            <a:noFill/>
          </a:ln>
          <a:effectLst/>
        </c:spPr>
      </c:pivotFmt>
      <c:pivotFmt>
        <c:idx val="52"/>
        <c:spPr>
          <a:solidFill>
            <a:schemeClr val="accent1"/>
          </a:solidFill>
          <a:ln>
            <a:noFill/>
          </a:ln>
          <a:effectLst/>
        </c:spPr>
      </c:pivotFmt>
      <c:pivotFmt>
        <c:idx val="53"/>
        <c:spPr>
          <a:solidFill>
            <a:schemeClr val="accent1"/>
          </a:solidFill>
          <a:ln>
            <a:noFill/>
          </a:ln>
          <a:effectLst/>
        </c:spPr>
      </c:pivotFmt>
      <c:pivotFmt>
        <c:idx val="54"/>
        <c:spPr>
          <a:solidFill>
            <a:schemeClr val="accent1"/>
          </a:solidFill>
          <a:ln>
            <a:noFill/>
          </a:ln>
          <a:effectLst/>
        </c:spPr>
      </c:pivotFmt>
      <c:pivotFmt>
        <c:idx val="55"/>
        <c:spPr>
          <a:solidFill>
            <a:schemeClr val="accent1"/>
          </a:solidFill>
          <a:ln>
            <a:noFill/>
          </a:ln>
          <a:effectLst/>
        </c:spPr>
      </c:pivotFmt>
      <c:pivotFmt>
        <c:idx val="56"/>
        <c:spPr>
          <a:solidFill>
            <a:schemeClr val="accent1"/>
          </a:solidFill>
          <a:ln>
            <a:noFill/>
          </a:ln>
          <a:effectLst/>
        </c:spPr>
      </c:pivotFmt>
      <c:pivotFmt>
        <c:idx val="57"/>
        <c:spPr>
          <a:solidFill>
            <a:schemeClr val="accent1"/>
          </a:solidFill>
          <a:ln>
            <a:noFill/>
          </a:ln>
          <a:effectLst/>
        </c:spPr>
      </c:pivotFmt>
      <c:pivotFmt>
        <c:idx val="58"/>
        <c:spPr>
          <a:solidFill>
            <a:schemeClr val="accent1"/>
          </a:solidFill>
          <a:ln>
            <a:noFill/>
          </a:ln>
          <a:effectLst/>
        </c:spPr>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pivotFmt>
      <c:pivotFmt>
        <c:idx val="61"/>
        <c:spPr>
          <a:solidFill>
            <a:schemeClr val="accent1"/>
          </a:solidFill>
          <a:ln>
            <a:noFill/>
          </a:ln>
          <a:effectLst/>
        </c:spPr>
      </c:pivotFmt>
      <c:pivotFmt>
        <c:idx val="62"/>
        <c:spPr>
          <a:solidFill>
            <a:schemeClr val="accent1"/>
          </a:solidFill>
          <a:ln>
            <a:noFill/>
          </a:ln>
          <a:effectLst/>
        </c:spPr>
      </c:pivotFmt>
      <c:pivotFmt>
        <c:idx val="63"/>
        <c:spPr>
          <a:solidFill>
            <a:schemeClr val="accent1"/>
          </a:solidFill>
          <a:ln>
            <a:noFill/>
          </a:ln>
          <a:effectLst/>
        </c:spPr>
      </c:pivotFmt>
      <c:pivotFmt>
        <c:idx val="64"/>
        <c:spPr>
          <a:solidFill>
            <a:schemeClr val="accent1"/>
          </a:solidFill>
          <a:ln>
            <a:noFill/>
          </a:ln>
          <a:effectLst/>
        </c:spPr>
      </c:pivotFmt>
      <c:pivotFmt>
        <c:idx val="65"/>
        <c:spPr>
          <a:solidFill>
            <a:schemeClr val="accent1"/>
          </a:solidFill>
          <a:ln>
            <a:noFill/>
          </a:ln>
          <a:effectLst/>
        </c:spPr>
      </c:pivotFmt>
      <c:pivotFmt>
        <c:idx val="66"/>
        <c:spPr>
          <a:solidFill>
            <a:schemeClr val="accent1"/>
          </a:solidFill>
          <a:ln>
            <a:noFill/>
          </a:ln>
          <a:effectLst/>
        </c:spPr>
      </c:pivotFmt>
      <c:pivotFmt>
        <c:idx val="67"/>
        <c:spPr>
          <a:solidFill>
            <a:schemeClr val="accent1"/>
          </a:solidFill>
          <a:ln>
            <a:noFill/>
          </a:ln>
          <a:effectLst/>
        </c:spPr>
      </c:pivotFmt>
      <c:pivotFmt>
        <c:idx val="68"/>
        <c:spPr>
          <a:solidFill>
            <a:schemeClr val="accent1"/>
          </a:solidFill>
          <a:ln>
            <a:noFill/>
          </a:ln>
          <a:effectLst/>
        </c:spPr>
      </c:pivotFmt>
      <c:pivotFmt>
        <c:idx val="69"/>
        <c:spPr>
          <a:solidFill>
            <a:schemeClr val="accent1"/>
          </a:solidFill>
          <a:ln>
            <a:noFill/>
          </a:ln>
          <a:effectLst/>
        </c:spPr>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pivotFmt>
      <c:pivotFmt>
        <c:idx val="72"/>
        <c:spPr>
          <a:solidFill>
            <a:schemeClr val="accent1"/>
          </a:solidFill>
          <a:ln>
            <a:noFill/>
          </a:ln>
          <a:effectLst/>
        </c:spPr>
      </c:pivotFmt>
      <c:pivotFmt>
        <c:idx val="73"/>
        <c:spPr>
          <a:solidFill>
            <a:schemeClr val="accent1"/>
          </a:solidFill>
          <a:ln>
            <a:noFill/>
          </a:ln>
          <a:effectLst/>
        </c:spPr>
      </c:pivotFmt>
      <c:pivotFmt>
        <c:idx val="74"/>
        <c:spPr>
          <a:solidFill>
            <a:schemeClr val="accent1"/>
          </a:solidFill>
          <a:ln>
            <a:noFill/>
          </a:ln>
          <a:effectLst/>
        </c:spPr>
      </c:pivotFmt>
      <c:pivotFmt>
        <c:idx val="75"/>
        <c:spPr>
          <a:solidFill>
            <a:schemeClr val="accent1"/>
          </a:solidFill>
          <a:ln>
            <a:noFill/>
          </a:ln>
          <a:effectLst/>
        </c:spPr>
      </c:pivotFmt>
      <c:pivotFmt>
        <c:idx val="76"/>
        <c:spPr>
          <a:solidFill>
            <a:schemeClr val="accent1"/>
          </a:solidFill>
          <a:ln>
            <a:noFill/>
          </a:ln>
          <a:effectLst/>
        </c:spPr>
      </c:pivotFmt>
      <c:pivotFmt>
        <c:idx val="77"/>
        <c:spPr>
          <a:solidFill>
            <a:schemeClr val="accent1"/>
          </a:solidFill>
          <a:ln>
            <a:noFill/>
          </a:ln>
          <a:effectLst/>
        </c:spPr>
      </c:pivotFmt>
      <c:pivotFmt>
        <c:idx val="78"/>
        <c:spPr>
          <a:solidFill>
            <a:schemeClr val="accent1"/>
          </a:solidFill>
          <a:ln>
            <a:noFill/>
          </a:ln>
          <a:effectLst/>
        </c:spPr>
      </c:pivotFmt>
      <c:pivotFmt>
        <c:idx val="79"/>
        <c:spPr>
          <a:solidFill>
            <a:schemeClr val="accent1"/>
          </a:solidFill>
          <a:ln>
            <a:noFill/>
          </a:ln>
          <a:effectLst/>
        </c:spPr>
      </c:pivotFmt>
      <c:pivotFmt>
        <c:idx val="80"/>
        <c:spPr>
          <a:solidFill>
            <a:schemeClr val="accent1"/>
          </a:solidFill>
          <a:ln>
            <a:noFill/>
          </a:ln>
          <a:effectLst/>
        </c:spPr>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pivotFmt>
      <c:pivotFmt>
        <c:idx val="83"/>
        <c:spPr>
          <a:solidFill>
            <a:schemeClr val="accent1"/>
          </a:solidFill>
          <a:ln>
            <a:noFill/>
          </a:ln>
          <a:effectLst/>
        </c:spPr>
      </c:pivotFmt>
      <c:pivotFmt>
        <c:idx val="84"/>
        <c:spPr>
          <a:solidFill>
            <a:schemeClr val="accent1"/>
          </a:solidFill>
          <a:ln>
            <a:noFill/>
          </a:ln>
          <a:effectLst/>
        </c:spPr>
      </c:pivotFmt>
      <c:pivotFmt>
        <c:idx val="85"/>
        <c:spPr>
          <a:solidFill>
            <a:schemeClr val="accent1"/>
          </a:solidFill>
          <a:ln>
            <a:noFill/>
          </a:ln>
          <a:effectLst/>
        </c:spPr>
      </c:pivotFmt>
      <c:pivotFmt>
        <c:idx val="86"/>
        <c:spPr>
          <a:solidFill>
            <a:schemeClr val="accent1"/>
          </a:solidFill>
          <a:ln>
            <a:noFill/>
          </a:ln>
          <a:effectLst/>
        </c:spPr>
      </c:pivotFmt>
      <c:pivotFmt>
        <c:idx val="87"/>
        <c:spPr>
          <a:solidFill>
            <a:schemeClr val="accent1"/>
          </a:solidFill>
          <a:ln>
            <a:noFill/>
          </a:ln>
          <a:effectLst/>
        </c:spPr>
      </c:pivotFmt>
      <c:pivotFmt>
        <c:idx val="88"/>
        <c:spPr>
          <a:solidFill>
            <a:schemeClr val="accent1"/>
          </a:solidFill>
          <a:ln>
            <a:noFill/>
          </a:ln>
          <a:effectLst/>
        </c:spPr>
      </c:pivotFmt>
      <c:pivotFmt>
        <c:idx val="89"/>
        <c:spPr>
          <a:solidFill>
            <a:schemeClr val="accent1"/>
          </a:solidFill>
          <a:ln>
            <a:noFill/>
          </a:ln>
          <a:effectLst/>
        </c:spPr>
      </c:pivotFmt>
      <c:pivotFmt>
        <c:idx val="90"/>
        <c:spPr>
          <a:solidFill>
            <a:schemeClr val="accent1"/>
          </a:solidFill>
          <a:ln>
            <a:noFill/>
          </a:ln>
          <a:effectLst/>
        </c:spPr>
      </c:pivotFmt>
      <c:pivotFmt>
        <c:idx val="91"/>
        <c:spPr>
          <a:solidFill>
            <a:schemeClr val="accent1"/>
          </a:solidFill>
          <a:ln>
            <a:no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a:noFill/>
              </a:ln>
              <a:effectLst/>
            </c:spPr>
            <c:extLst>
              <c:ext xmlns:c16="http://schemas.microsoft.com/office/drawing/2014/chart" uri="{C3380CC4-5D6E-409C-BE32-E72D297353CC}">
                <c16:uniqueId val="{00000001-FC74-4EF1-9E6B-E1411E6DF14B}"/>
              </c:ext>
            </c:extLst>
          </c:dPt>
          <c:dPt>
            <c:idx val="1"/>
            <c:bubble3D val="0"/>
            <c:spPr>
              <a:solidFill>
                <a:schemeClr val="accent2"/>
              </a:solidFill>
              <a:ln>
                <a:noFill/>
              </a:ln>
              <a:effectLst/>
            </c:spPr>
            <c:extLst>
              <c:ext xmlns:c16="http://schemas.microsoft.com/office/drawing/2014/chart" uri="{C3380CC4-5D6E-409C-BE32-E72D297353CC}">
                <c16:uniqueId val="{00000003-FC74-4EF1-9E6B-E1411E6DF14B}"/>
              </c:ext>
            </c:extLst>
          </c:dPt>
          <c:dPt>
            <c:idx val="2"/>
            <c:bubble3D val="0"/>
            <c:spPr>
              <a:solidFill>
                <a:schemeClr val="accent3"/>
              </a:solidFill>
              <a:ln>
                <a:noFill/>
              </a:ln>
              <a:effectLst/>
            </c:spPr>
            <c:extLst>
              <c:ext xmlns:c16="http://schemas.microsoft.com/office/drawing/2014/chart" uri="{C3380CC4-5D6E-409C-BE32-E72D297353CC}">
                <c16:uniqueId val="{00000005-FC74-4EF1-9E6B-E1411E6DF14B}"/>
              </c:ext>
            </c:extLst>
          </c:dPt>
          <c:dPt>
            <c:idx val="3"/>
            <c:bubble3D val="0"/>
            <c:spPr>
              <a:solidFill>
                <a:schemeClr val="accent4"/>
              </a:solidFill>
              <a:ln>
                <a:noFill/>
              </a:ln>
              <a:effectLst/>
            </c:spPr>
            <c:extLst>
              <c:ext xmlns:c16="http://schemas.microsoft.com/office/drawing/2014/chart" uri="{C3380CC4-5D6E-409C-BE32-E72D297353CC}">
                <c16:uniqueId val="{00000007-FC74-4EF1-9E6B-E1411E6DF14B}"/>
              </c:ext>
            </c:extLst>
          </c:dPt>
          <c:dPt>
            <c:idx val="4"/>
            <c:bubble3D val="0"/>
            <c:spPr>
              <a:solidFill>
                <a:schemeClr val="accent5"/>
              </a:solidFill>
              <a:ln>
                <a:noFill/>
              </a:ln>
              <a:effectLst/>
            </c:spPr>
            <c:extLst>
              <c:ext xmlns:c16="http://schemas.microsoft.com/office/drawing/2014/chart" uri="{C3380CC4-5D6E-409C-BE32-E72D297353CC}">
                <c16:uniqueId val="{00000009-FC74-4EF1-9E6B-E1411E6DF14B}"/>
              </c:ext>
            </c:extLst>
          </c:dPt>
          <c:dPt>
            <c:idx val="5"/>
            <c:bubble3D val="0"/>
            <c:spPr>
              <a:solidFill>
                <a:schemeClr val="accent6"/>
              </a:solidFill>
              <a:ln>
                <a:noFill/>
              </a:ln>
              <a:effectLst/>
            </c:spPr>
            <c:extLst>
              <c:ext xmlns:c16="http://schemas.microsoft.com/office/drawing/2014/chart" uri="{C3380CC4-5D6E-409C-BE32-E72D297353CC}">
                <c16:uniqueId val="{0000000B-FC74-4EF1-9E6B-E1411E6DF14B}"/>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FC74-4EF1-9E6B-E1411E6DF14B}"/>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FC74-4EF1-9E6B-E1411E6DF14B}"/>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FC74-4EF1-9E6B-E1411E6DF14B}"/>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FC74-4EF1-9E6B-E1411E6DF14B}"/>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FC74-4EF1-9E6B-E1411E6DF14B}"/>
            </c:ext>
          </c:extLst>
        </c:ser>
        <c:ser>
          <c:idx val="1"/>
          <c:order val="1"/>
          <c:tx>
            <c:strRef>
              <c:f>Sheet2!$C$3:$C$4</c:f>
              <c:strCache>
                <c:ptCount val="1"/>
                <c:pt idx="0">
                  <c:v>LOW</c:v>
                </c:pt>
              </c:strCache>
            </c:strRef>
          </c:tx>
          <c:dPt>
            <c:idx val="0"/>
            <c:bubble3D val="0"/>
            <c:spPr>
              <a:solidFill>
                <a:schemeClr val="accent1"/>
              </a:solidFill>
              <a:ln>
                <a:noFill/>
              </a:ln>
              <a:effectLst/>
            </c:spPr>
            <c:extLst>
              <c:ext xmlns:c16="http://schemas.microsoft.com/office/drawing/2014/chart" uri="{C3380CC4-5D6E-409C-BE32-E72D297353CC}">
                <c16:uniqueId val="{00000016-FC74-4EF1-9E6B-E1411E6DF14B}"/>
              </c:ext>
            </c:extLst>
          </c:dPt>
          <c:dPt>
            <c:idx val="1"/>
            <c:bubble3D val="0"/>
            <c:spPr>
              <a:solidFill>
                <a:schemeClr val="accent2"/>
              </a:solidFill>
              <a:ln>
                <a:noFill/>
              </a:ln>
              <a:effectLst/>
            </c:spPr>
            <c:extLst>
              <c:ext xmlns:c16="http://schemas.microsoft.com/office/drawing/2014/chart" uri="{C3380CC4-5D6E-409C-BE32-E72D297353CC}">
                <c16:uniqueId val="{00000018-FC74-4EF1-9E6B-E1411E6DF14B}"/>
              </c:ext>
            </c:extLst>
          </c:dPt>
          <c:dPt>
            <c:idx val="2"/>
            <c:bubble3D val="0"/>
            <c:spPr>
              <a:solidFill>
                <a:schemeClr val="accent3"/>
              </a:solidFill>
              <a:ln>
                <a:noFill/>
              </a:ln>
              <a:effectLst/>
            </c:spPr>
            <c:extLst>
              <c:ext xmlns:c16="http://schemas.microsoft.com/office/drawing/2014/chart" uri="{C3380CC4-5D6E-409C-BE32-E72D297353CC}">
                <c16:uniqueId val="{0000001A-FC74-4EF1-9E6B-E1411E6DF14B}"/>
              </c:ext>
            </c:extLst>
          </c:dPt>
          <c:dPt>
            <c:idx val="3"/>
            <c:bubble3D val="0"/>
            <c:spPr>
              <a:solidFill>
                <a:schemeClr val="accent4"/>
              </a:solidFill>
              <a:ln>
                <a:noFill/>
              </a:ln>
              <a:effectLst/>
            </c:spPr>
            <c:extLst>
              <c:ext xmlns:c16="http://schemas.microsoft.com/office/drawing/2014/chart" uri="{C3380CC4-5D6E-409C-BE32-E72D297353CC}">
                <c16:uniqueId val="{0000001C-FC74-4EF1-9E6B-E1411E6DF14B}"/>
              </c:ext>
            </c:extLst>
          </c:dPt>
          <c:dPt>
            <c:idx val="4"/>
            <c:bubble3D val="0"/>
            <c:spPr>
              <a:solidFill>
                <a:schemeClr val="accent5"/>
              </a:solidFill>
              <a:ln>
                <a:noFill/>
              </a:ln>
              <a:effectLst/>
            </c:spPr>
            <c:extLst>
              <c:ext xmlns:c16="http://schemas.microsoft.com/office/drawing/2014/chart" uri="{C3380CC4-5D6E-409C-BE32-E72D297353CC}">
                <c16:uniqueId val="{0000001E-FC74-4EF1-9E6B-E1411E6DF14B}"/>
              </c:ext>
            </c:extLst>
          </c:dPt>
          <c:dPt>
            <c:idx val="5"/>
            <c:bubble3D val="0"/>
            <c:spPr>
              <a:solidFill>
                <a:schemeClr val="accent6"/>
              </a:solidFill>
              <a:ln>
                <a:noFill/>
              </a:ln>
              <a:effectLst/>
            </c:spPr>
            <c:extLst>
              <c:ext xmlns:c16="http://schemas.microsoft.com/office/drawing/2014/chart" uri="{C3380CC4-5D6E-409C-BE32-E72D297353CC}">
                <c16:uniqueId val="{00000020-FC74-4EF1-9E6B-E1411E6DF14B}"/>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22-FC74-4EF1-9E6B-E1411E6DF14B}"/>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24-FC74-4EF1-9E6B-E1411E6DF14B}"/>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26-FC74-4EF1-9E6B-E1411E6DF14B}"/>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28-FC74-4EF1-9E6B-E1411E6DF14B}"/>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FC74-4EF1-9E6B-E1411E6DF14B}"/>
            </c:ext>
          </c:extLst>
        </c:ser>
        <c:ser>
          <c:idx val="2"/>
          <c:order val="2"/>
          <c:tx>
            <c:strRef>
              <c:f>Sheet2!$D$3:$D$4</c:f>
              <c:strCache>
                <c:ptCount val="1"/>
                <c:pt idx="0">
                  <c:v>MED</c:v>
                </c:pt>
              </c:strCache>
            </c:strRef>
          </c:tx>
          <c:dPt>
            <c:idx val="0"/>
            <c:bubble3D val="0"/>
            <c:spPr>
              <a:solidFill>
                <a:schemeClr val="accent1"/>
              </a:solidFill>
              <a:ln>
                <a:noFill/>
              </a:ln>
              <a:effectLst/>
            </c:spPr>
            <c:extLst>
              <c:ext xmlns:c16="http://schemas.microsoft.com/office/drawing/2014/chart" uri="{C3380CC4-5D6E-409C-BE32-E72D297353CC}">
                <c16:uniqueId val="{0000002B-FC74-4EF1-9E6B-E1411E6DF14B}"/>
              </c:ext>
            </c:extLst>
          </c:dPt>
          <c:dPt>
            <c:idx val="1"/>
            <c:bubble3D val="0"/>
            <c:spPr>
              <a:solidFill>
                <a:schemeClr val="accent2"/>
              </a:solidFill>
              <a:ln>
                <a:noFill/>
              </a:ln>
              <a:effectLst/>
            </c:spPr>
            <c:extLst>
              <c:ext xmlns:c16="http://schemas.microsoft.com/office/drawing/2014/chart" uri="{C3380CC4-5D6E-409C-BE32-E72D297353CC}">
                <c16:uniqueId val="{0000002D-FC74-4EF1-9E6B-E1411E6DF14B}"/>
              </c:ext>
            </c:extLst>
          </c:dPt>
          <c:dPt>
            <c:idx val="2"/>
            <c:bubble3D val="0"/>
            <c:spPr>
              <a:solidFill>
                <a:schemeClr val="accent3"/>
              </a:solidFill>
              <a:ln>
                <a:noFill/>
              </a:ln>
              <a:effectLst/>
            </c:spPr>
            <c:extLst>
              <c:ext xmlns:c16="http://schemas.microsoft.com/office/drawing/2014/chart" uri="{C3380CC4-5D6E-409C-BE32-E72D297353CC}">
                <c16:uniqueId val="{0000002F-FC74-4EF1-9E6B-E1411E6DF14B}"/>
              </c:ext>
            </c:extLst>
          </c:dPt>
          <c:dPt>
            <c:idx val="3"/>
            <c:bubble3D val="0"/>
            <c:spPr>
              <a:solidFill>
                <a:schemeClr val="accent4"/>
              </a:solidFill>
              <a:ln>
                <a:noFill/>
              </a:ln>
              <a:effectLst/>
            </c:spPr>
            <c:extLst>
              <c:ext xmlns:c16="http://schemas.microsoft.com/office/drawing/2014/chart" uri="{C3380CC4-5D6E-409C-BE32-E72D297353CC}">
                <c16:uniqueId val="{00000031-FC74-4EF1-9E6B-E1411E6DF14B}"/>
              </c:ext>
            </c:extLst>
          </c:dPt>
          <c:dPt>
            <c:idx val="4"/>
            <c:bubble3D val="0"/>
            <c:spPr>
              <a:solidFill>
                <a:schemeClr val="accent5"/>
              </a:solidFill>
              <a:ln>
                <a:noFill/>
              </a:ln>
              <a:effectLst/>
            </c:spPr>
            <c:extLst>
              <c:ext xmlns:c16="http://schemas.microsoft.com/office/drawing/2014/chart" uri="{C3380CC4-5D6E-409C-BE32-E72D297353CC}">
                <c16:uniqueId val="{00000033-FC74-4EF1-9E6B-E1411E6DF14B}"/>
              </c:ext>
            </c:extLst>
          </c:dPt>
          <c:dPt>
            <c:idx val="5"/>
            <c:bubble3D val="0"/>
            <c:spPr>
              <a:solidFill>
                <a:schemeClr val="accent6"/>
              </a:solidFill>
              <a:ln>
                <a:noFill/>
              </a:ln>
              <a:effectLst/>
            </c:spPr>
            <c:extLst>
              <c:ext xmlns:c16="http://schemas.microsoft.com/office/drawing/2014/chart" uri="{C3380CC4-5D6E-409C-BE32-E72D297353CC}">
                <c16:uniqueId val="{00000035-FC74-4EF1-9E6B-E1411E6DF14B}"/>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37-FC74-4EF1-9E6B-E1411E6DF14B}"/>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39-FC74-4EF1-9E6B-E1411E6DF14B}"/>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3B-FC74-4EF1-9E6B-E1411E6DF14B}"/>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3D-FC74-4EF1-9E6B-E1411E6DF14B}"/>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FC74-4EF1-9E6B-E1411E6DF14B}"/>
            </c:ext>
          </c:extLst>
        </c:ser>
        <c:ser>
          <c:idx val="3"/>
          <c:order val="3"/>
          <c:tx>
            <c:strRef>
              <c:f>Sheet2!$E$3:$E$4</c:f>
              <c:strCache>
                <c:ptCount val="1"/>
                <c:pt idx="0">
                  <c:v>VERY HIGH</c:v>
                </c:pt>
              </c:strCache>
            </c:strRef>
          </c:tx>
          <c:dPt>
            <c:idx val="0"/>
            <c:bubble3D val="0"/>
            <c:spPr>
              <a:solidFill>
                <a:schemeClr val="accent1"/>
              </a:solidFill>
              <a:ln>
                <a:noFill/>
              </a:ln>
              <a:effectLst/>
            </c:spPr>
            <c:extLst>
              <c:ext xmlns:c16="http://schemas.microsoft.com/office/drawing/2014/chart" uri="{C3380CC4-5D6E-409C-BE32-E72D297353CC}">
                <c16:uniqueId val="{00000040-FC74-4EF1-9E6B-E1411E6DF14B}"/>
              </c:ext>
            </c:extLst>
          </c:dPt>
          <c:dPt>
            <c:idx val="1"/>
            <c:bubble3D val="0"/>
            <c:spPr>
              <a:solidFill>
                <a:schemeClr val="accent2"/>
              </a:solidFill>
              <a:ln>
                <a:noFill/>
              </a:ln>
              <a:effectLst/>
            </c:spPr>
            <c:extLst>
              <c:ext xmlns:c16="http://schemas.microsoft.com/office/drawing/2014/chart" uri="{C3380CC4-5D6E-409C-BE32-E72D297353CC}">
                <c16:uniqueId val="{00000042-FC74-4EF1-9E6B-E1411E6DF14B}"/>
              </c:ext>
            </c:extLst>
          </c:dPt>
          <c:dPt>
            <c:idx val="2"/>
            <c:bubble3D val="0"/>
            <c:spPr>
              <a:solidFill>
                <a:schemeClr val="accent3"/>
              </a:solidFill>
              <a:ln>
                <a:noFill/>
              </a:ln>
              <a:effectLst/>
            </c:spPr>
            <c:extLst>
              <c:ext xmlns:c16="http://schemas.microsoft.com/office/drawing/2014/chart" uri="{C3380CC4-5D6E-409C-BE32-E72D297353CC}">
                <c16:uniqueId val="{00000044-FC74-4EF1-9E6B-E1411E6DF14B}"/>
              </c:ext>
            </c:extLst>
          </c:dPt>
          <c:dPt>
            <c:idx val="3"/>
            <c:bubble3D val="0"/>
            <c:spPr>
              <a:solidFill>
                <a:schemeClr val="accent4"/>
              </a:solidFill>
              <a:ln>
                <a:noFill/>
              </a:ln>
              <a:effectLst/>
            </c:spPr>
            <c:extLst>
              <c:ext xmlns:c16="http://schemas.microsoft.com/office/drawing/2014/chart" uri="{C3380CC4-5D6E-409C-BE32-E72D297353CC}">
                <c16:uniqueId val="{00000046-FC74-4EF1-9E6B-E1411E6DF14B}"/>
              </c:ext>
            </c:extLst>
          </c:dPt>
          <c:dPt>
            <c:idx val="4"/>
            <c:bubble3D val="0"/>
            <c:spPr>
              <a:solidFill>
                <a:schemeClr val="accent5"/>
              </a:solidFill>
              <a:ln>
                <a:noFill/>
              </a:ln>
              <a:effectLst/>
            </c:spPr>
            <c:extLst>
              <c:ext xmlns:c16="http://schemas.microsoft.com/office/drawing/2014/chart" uri="{C3380CC4-5D6E-409C-BE32-E72D297353CC}">
                <c16:uniqueId val="{00000048-FC74-4EF1-9E6B-E1411E6DF14B}"/>
              </c:ext>
            </c:extLst>
          </c:dPt>
          <c:dPt>
            <c:idx val="5"/>
            <c:bubble3D val="0"/>
            <c:spPr>
              <a:solidFill>
                <a:schemeClr val="accent6"/>
              </a:solidFill>
              <a:ln>
                <a:noFill/>
              </a:ln>
              <a:effectLst/>
            </c:spPr>
            <c:extLst>
              <c:ext xmlns:c16="http://schemas.microsoft.com/office/drawing/2014/chart" uri="{C3380CC4-5D6E-409C-BE32-E72D297353CC}">
                <c16:uniqueId val="{0000004A-FC74-4EF1-9E6B-E1411E6DF14B}"/>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4C-FC74-4EF1-9E6B-E1411E6DF14B}"/>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4E-FC74-4EF1-9E6B-E1411E6DF14B}"/>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50-FC74-4EF1-9E6B-E1411E6DF14B}"/>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52-FC74-4EF1-9E6B-E1411E6DF14B}"/>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FC74-4EF1-9E6B-E1411E6DF14B}"/>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282577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07317" y="2798304"/>
            <a:ext cx="7581360" cy="2308324"/>
          </a:xfrm>
          <a:prstGeom prst="rect">
            <a:avLst/>
          </a:prstGeom>
          <a:noFill/>
        </p:spPr>
        <p:txBody>
          <a:bodyPr wrap="square" rtlCol="0">
            <a:spAutoFit/>
          </a:bodyPr>
          <a:lstStyle/>
          <a:p>
            <a:r>
              <a:rPr lang="en-US" sz="2400" b="1" dirty="0"/>
              <a:t>STUDENT NAME:SWATHISREE B</a:t>
            </a:r>
          </a:p>
          <a:p>
            <a:r>
              <a:rPr lang="en-US" sz="2400" b="1" dirty="0"/>
              <a:t>NM ID:</a:t>
            </a:r>
            <a:r>
              <a:rPr lang="en-GB" sz="2400" b="1" dirty="0"/>
              <a:t>2929A19FE2EDD6488084D560C2225FA2</a:t>
            </a:r>
          </a:p>
          <a:p>
            <a:r>
              <a:rPr lang="en-US" sz="2400" b="1" dirty="0"/>
              <a:t>REGISTER NO:312209153</a:t>
            </a:r>
          </a:p>
          <a:p>
            <a:r>
              <a:rPr lang="en-US" sz="2400" b="1" dirty="0"/>
              <a:t>DEPARTMENT:</a:t>
            </a:r>
            <a:r>
              <a:rPr lang="en-GB" sz="2400" b="1" dirty="0"/>
              <a:t>B COM ACCOUNTING AND FINANCE </a:t>
            </a:r>
            <a:endParaRPr lang="en-US" sz="2400" b="1" dirty="0"/>
          </a:p>
          <a:p>
            <a:r>
              <a:rPr lang="en-US" sz="2400" b="1" dirty="0"/>
              <a:t>COLLEGE:ANNA ADARSH COLLEGE FOR WOMEN </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35FCA0D-2AB8-C93E-5157-68974C28F89A}"/>
              </a:ext>
            </a:extLst>
          </p:cNvPr>
          <p:cNvSpPr txBox="1"/>
          <p:nvPr/>
        </p:nvSpPr>
        <p:spPr>
          <a:xfrm>
            <a:off x="313325" y="1377653"/>
            <a:ext cx="11398662" cy="5693866"/>
          </a:xfrm>
          <a:prstGeom prst="rect">
            <a:avLst/>
          </a:prstGeom>
          <a:noFill/>
        </p:spPr>
        <p:txBody>
          <a:bodyPr wrap="square" rtlCol="0">
            <a:spAutoFit/>
          </a:bodyPr>
          <a:lstStyle/>
          <a:p>
            <a:pPr algn="l"/>
            <a:r>
              <a:rPr lang="en-GB" sz="2800" b="1" dirty="0"/>
              <a:t>DATA COLLECTION</a:t>
            </a:r>
          </a:p>
          <a:p>
            <a:pPr marL="514350" indent="-514350" algn="l">
              <a:buFont typeface="+mj-lt"/>
              <a:buAutoNum type="arabicPeriod"/>
            </a:pPr>
            <a:endParaRPr lang="en-GB" sz="2800" b="1" dirty="0"/>
          </a:p>
          <a:p>
            <a:pPr marL="457200" indent="-457200" algn="l">
              <a:buFont typeface="Arial" panose="020B0604020202020204" pitchFamily="34" charset="0"/>
              <a:buChar char="•"/>
            </a:pPr>
            <a:r>
              <a:rPr lang="en-GB" sz="2800" dirty="0"/>
              <a:t>Go to KAGGLE website </a:t>
            </a:r>
          </a:p>
          <a:p>
            <a:pPr marL="457200" indent="-457200" algn="l">
              <a:buFont typeface="Arial" panose="020B0604020202020204" pitchFamily="34" charset="0"/>
              <a:buChar char="•"/>
            </a:pPr>
            <a:r>
              <a:rPr lang="en-GB" sz="2800" dirty="0"/>
              <a:t>Click on login</a:t>
            </a:r>
          </a:p>
          <a:p>
            <a:pPr marL="457200" indent="-457200" algn="l">
              <a:buFont typeface="Arial" panose="020B0604020202020204" pitchFamily="34" charset="0"/>
              <a:buChar char="•"/>
            </a:pPr>
            <a:r>
              <a:rPr lang="en-GB" sz="2800" dirty="0"/>
              <a:t>Download data set</a:t>
            </a:r>
          </a:p>
          <a:p>
            <a:pPr marL="457200" indent="-457200" algn="l">
              <a:buFont typeface="Arial" panose="020B0604020202020204" pitchFamily="34" charset="0"/>
              <a:buChar char="•"/>
            </a:pPr>
            <a:r>
              <a:rPr lang="en-GB" sz="2800" dirty="0"/>
              <a:t>Open employee data set in excel sheet. </a:t>
            </a:r>
          </a:p>
          <a:p>
            <a:pPr algn="l"/>
            <a:r>
              <a:rPr lang="en-GB" sz="2800" b="1" dirty="0"/>
              <a:t>  </a:t>
            </a:r>
          </a:p>
          <a:p>
            <a:pPr algn="l"/>
            <a:r>
              <a:rPr lang="en-GB" sz="2800" b="1" dirty="0"/>
              <a:t>FETURE COLLECTION</a:t>
            </a:r>
          </a:p>
          <a:p>
            <a:pPr marL="514350" indent="-514350" algn="l">
              <a:buFont typeface="+mj-lt"/>
              <a:buAutoNum type="arabicPeriod"/>
            </a:pPr>
            <a:endParaRPr lang="en-GB" sz="2800" b="1" dirty="0"/>
          </a:p>
          <a:p>
            <a:pPr marL="457200" indent="-457200" algn="l">
              <a:buFont typeface="Arial" panose="020B0604020202020204" pitchFamily="34" charset="0"/>
              <a:buChar char="•"/>
            </a:pPr>
            <a:r>
              <a:rPr lang="en-GB" sz="2800" dirty="0"/>
              <a:t>Employee ID, first name, last name </a:t>
            </a:r>
          </a:p>
          <a:p>
            <a:pPr marL="457200" indent="-457200" algn="l">
              <a:buFont typeface="Arial" panose="020B0604020202020204" pitchFamily="34" charset="0"/>
              <a:buChar char="•"/>
            </a:pPr>
            <a:r>
              <a:rPr lang="en-GB" sz="2800" dirty="0"/>
              <a:t>Business unit </a:t>
            </a:r>
          </a:p>
          <a:p>
            <a:pPr marL="457200" indent="-457200" algn="l">
              <a:buFont typeface="Arial" panose="020B0604020202020204" pitchFamily="34" charset="0"/>
              <a:buChar char="•"/>
            </a:pPr>
            <a:r>
              <a:rPr lang="en-GB" sz="2800" dirty="0"/>
              <a:t>Employee status and employee type </a:t>
            </a:r>
            <a:endParaRPr lang="en-GB" sz="2800" b="1" dirty="0"/>
          </a:p>
          <a:p>
            <a:pPr algn="l"/>
            <a:endParaRPr lang="en-GB" sz="2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98AA65-4B83-24C6-CC79-936DD45606A5}"/>
              </a:ext>
            </a:extLst>
          </p:cNvPr>
          <p:cNvSpPr>
            <a:spLocks noGrp="1"/>
          </p:cNvSpPr>
          <p:nvPr>
            <p:ph type="body" idx="1"/>
          </p:nvPr>
        </p:nvSpPr>
        <p:spPr>
          <a:xfrm>
            <a:off x="535782" y="-130968"/>
            <a:ext cx="10260806" cy="13187005"/>
          </a:xfrm>
        </p:spPr>
        <p:txBody>
          <a:bodyPr/>
          <a:lstStyle/>
          <a:p>
            <a:endParaRPr lang="en-GB" sz="2800" dirty="0"/>
          </a:p>
          <a:p>
            <a:pPr marL="285750" indent="-285750">
              <a:buFont typeface="Arial" panose="020B0604020202020204" pitchFamily="34" charset="0"/>
              <a:buChar char="•"/>
            </a:pPr>
            <a:r>
              <a:rPr lang="en-GB" sz="2800" dirty="0"/>
              <a:t>Employee classification type</a:t>
            </a:r>
          </a:p>
          <a:p>
            <a:pPr marL="285750" indent="-285750">
              <a:buFont typeface="Arial" panose="020B0604020202020204" pitchFamily="34" charset="0"/>
              <a:buChar char="•"/>
            </a:pPr>
            <a:r>
              <a:rPr lang="en-GB" sz="2800" dirty="0"/>
              <a:t>Gender code </a:t>
            </a:r>
          </a:p>
          <a:p>
            <a:pPr marL="285750" indent="-285750">
              <a:buFont typeface="Arial" panose="020B0604020202020204" pitchFamily="34" charset="0"/>
              <a:buChar char="•"/>
            </a:pPr>
            <a:r>
              <a:rPr lang="en-GB" sz="2800" dirty="0"/>
              <a:t>Performance score, current employee rating.</a:t>
            </a:r>
          </a:p>
          <a:p>
            <a:endParaRPr lang="en-GB" sz="2800" dirty="0"/>
          </a:p>
          <a:p>
            <a:r>
              <a:rPr lang="en-GB" sz="2800" b="1" dirty="0"/>
              <a:t>DATA CLEANING </a:t>
            </a:r>
          </a:p>
          <a:p>
            <a:endParaRPr lang="en-GB" sz="2800" b="1" dirty="0"/>
          </a:p>
          <a:p>
            <a:pPr marL="457200" indent="-457200">
              <a:buFont typeface="Arial" panose="020B0604020202020204" pitchFamily="34" charset="0"/>
              <a:buChar char="•"/>
            </a:pPr>
            <a:r>
              <a:rPr lang="en-GB" sz="2800" dirty="0"/>
              <a:t>To highlight the missing value in a column</a:t>
            </a:r>
          </a:p>
          <a:p>
            <a:pPr marL="457200" indent="-457200">
              <a:buFont typeface="Arial" panose="020B0604020202020204" pitchFamily="34" charset="0"/>
              <a:buChar char="•"/>
            </a:pPr>
            <a:r>
              <a:rPr lang="en-GB" sz="2800" dirty="0"/>
              <a:t>Select the column </a:t>
            </a:r>
          </a:p>
          <a:p>
            <a:pPr marL="457200" indent="-457200">
              <a:buFont typeface="Arial" panose="020B0604020202020204" pitchFamily="34" charset="0"/>
              <a:buChar char="•"/>
            </a:pPr>
            <a:r>
              <a:rPr lang="en-GB" sz="2800" dirty="0"/>
              <a:t>Click on conditional formatting </a:t>
            </a:r>
          </a:p>
          <a:p>
            <a:pPr marL="457200" indent="-457200">
              <a:buFont typeface="Arial" panose="020B0604020202020204" pitchFamily="34" charset="0"/>
              <a:buChar char="•"/>
            </a:pPr>
            <a:r>
              <a:rPr lang="en-GB" sz="2800" dirty="0"/>
              <a:t>Conditional formatting-highlight cell rules-more rules-change the cell value to blank-format-colour-red colour </a:t>
            </a:r>
          </a:p>
          <a:p>
            <a:pPr marL="457200" indent="-457200">
              <a:buFont typeface="Arial" panose="020B0604020202020204" pitchFamily="34" charset="0"/>
              <a:buChar char="•"/>
            </a:pPr>
            <a:r>
              <a:rPr lang="en-GB" sz="2800" dirty="0"/>
              <a:t>Click on ok button </a:t>
            </a:r>
          </a:p>
          <a:p>
            <a:pPr marL="457200" indent="-457200">
              <a:buFont typeface="Arial" panose="020B0604020202020204" pitchFamily="34" charset="0"/>
              <a:buChar char="•"/>
            </a:pPr>
            <a:r>
              <a:rPr lang="en-GB" sz="2800" dirty="0"/>
              <a:t>The missing value will turn into red colour </a:t>
            </a:r>
          </a:p>
          <a:p>
            <a:pPr marL="457200" indent="-457200">
              <a:buFont typeface="Arial" panose="020B0604020202020204" pitchFamily="34" charset="0"/>
              <a:buChar char="•"/>
            </a:pPr>
            <a:r>
              <a:rPr lang="en-GB" sz="2800" dirty="0"/>
              <a:t>Click on filter option-filter by colour-no fill</a:t>
            </a:r>
          </a:p>
          <a:p>
            <a:pPr marL="457200" indent="-457200">
              <a:buFont typeface="Arial" panose="020B0604020202020204" pitchFamily="34" charset="0"/>
              <a:buChar char="•"/>
            </a:pPr>
            <a:endParaRPr lang="en-GB" sz="2800" b="1" dirty="0"/>
          </a:p>
          <a:p>
            <a:pPr marL="285750" indent="-28575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1937513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014C33-27E0-077A-0221-8D3BEA2941DB}"/>
              </a:ext>
            </a:extLst>
          </p:cNvPr>
          <p:cNvSpPr>
            <a:spLocks noGrp="1"/>
          </p:cNvSpPr>
          <p:nvPr>
            <p:ph type="body" idx="1"/>
          </p:nvPr>
        </p:nvSpPr>
        <p:spPr>
          <a:xfrm>
            <a:off x="609600" y="250031"/>
            <a:ext cx="10972800" cy="6032421"/>
          </a:xfrm>
        </p:spPr>
        <p:txBody>
          <a:bodyPr/>
          <a:lstStyle/>
          <a:p>
            <a:pPr marL="285750" indent="-285750">
              <a:buFont typeface="Arial" panose="020B0604020202020204" pitchFamily="34" charset="0"/>
              <a:buChar char="•"/>
            </a:pPr>
            <a:r>
              <a:rPr lang="en-GB" sz="2800" dirty="0"/>
              <a:t>They missing value will be removed from data set </a:t>
            </a:r>
          </a:p>
          <a:p>
            <a:endParaRPr lang="en-GB" sz="2800" dirty="0"/>
          </a:p>
          <a:p>
            <a:r>
              <a:rPr lang="en-GB" sz="2800" b="1" dirty="0"/>
              <a:t>PERFORMANCE LEVEL </a:t>
            </a:r>
          </a:p>
          <a:p>
            <a:endParaRPr lang="en-GB" sz="2800" b="1" dirty="0"/>
          </a:p>
          <a:p>
            <a:pPr marL="285750" indent="-285750">
              <a:buFont typeface="Arial" panose="020B0604020202020204" pitchFamily="34" charset="0"/>
              <a:buChar char="•"/>
            </a:pPr>
            <a:r>
              <a:rPr lang="en-GB" sz="2800" dirty="0"/>
              <a:t>To calculate performance level we used formula in the cell that Z8</a:t>
            </a:r>
          </a:p>
          <a:p>
            <a:pPr marL="285750" indent="-285750">
              <a:buFont typeface="Arial" panose="020B0604020202020204" pitchFamily="34" charset="0"/>
              <a:buChar char="•"/>
            </a:pPr>
            <a:r>
              <a:rPr lang="en-GB" sz="2800" dirty="0"/>
              <a:t>The formula for calculating performance level is  IFS(Z8&gt;=5,”VERY HIGH, “Z8&gt;-4,”HIGH”, Z8&gt;=3,”MED”,”TRUE”,”LOW”)</a:t>
            </a:r>
          </a:p>
          <a:p>
            <a:endParaRPr lang="en-GB" sz="2800" kern="1200" dirty="0">
              <a:solidFill>
                <a:srgbClr val="0D0D0D"/>
              </a:solidFill>
              <a:latin typeface="Times New Roman" panose="02020603050405020304" pitchFamily="18" charset="0"/>
              <a:cs typeface="Times New Roman" panose="02020603050405020304" pitchFamily="18" charset="0"/>
            </a:endParaRPr>
          </a:p>
          <a:p>
            <a:r>
              <a:rPr lang="en-GB" sz="2800" b="1" kern="1200" dirty="0">
                <a:solidFill>
                  <a:srgbClr val="0D0D0D"/>
                </a:solidFill>
                <a:latin typeface="Times New Roman" panose="02020603050405020304" pitchFamily="18" charset="0"/>
                <a:cs typeface="Times New Roman" panose="02020603050405020304" pitchFamily="18" charset="0"/>
              </a:rPr>
              <a:t>PIVOT SUMMARY </a:t>
            </a:r>
          </a:p>
          <a:p>
            <a:endParaRPr lang="en-GB" sz="2800" b="1" kern="1200" dirty="0">
              <a:solidFill>
                <a:srgbClr val="0D0D0D"/>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GB" sz="2800" kern="1200" dirty="0">
                <a:solidFill>
                  <a:srgbClr val="0D0D0D"/>
                </a:solidFill>
                <a:latin typeface="Times New Roman" panose="02020603050405020304" pitchFamily="18" charset="0"/>
                <a:cs typeface="Times New Roman" panose="02020603050405020304" pitchFamily="18" charset="0"/>
              </a:rPr>
              <a:t>Select all the cells </a:t>
            </a:r>
          </a:p>
          <a:p>
            <a:pPr marL="457200" indent="-457200">
              <a:buFont typeface="Arial" panose="020B0604020202020204" pitchFamily="34" charset="0"/>
              <a:buChar char="•"/>
            </a:pPr>
            <a:r>
              <a:rPr lang="en-GB" sz="2800" kern="1200" dirty="0">
                <a:solidFill>
                  <a:srgbClr val="0D0D0D"/>
                </a:solidFill>
                <a:latin typeface="Times New Roman" panose="02020603050405020304" pitchFamily="18" charset="0"/>
                <a:cs typeface="Times New Roman" panose="02020603050405020304" pitchFamily="18" charset="0"/>
              </a:rPr>
              <a:t>Click on pivot table </a:t>
            </a:r>
          </a:p>
          <a:p>
            <a:pPr marL="457200" indent="-457200">
              <a:buFont typeface="Arial" panose="020B0604020202020204" pitchFamily="34" charset="0"/>
              <a:buChar char="•"/>
            </a:pPr>
            <a:r>
              <a:rPr lang="en-GB" sz="2800" kern="1200" dirty="0">
                <a:solidFill>
                  <a:srgbClr val="0D0D0D"/>
                </a:solidFill>
                <a:latin typeface="Times New Roman" panose="02020603050405020304" pitchFamily="18" charset="0"/>
                <a:cs typeface="Times New Roman" panose="02020603050405020304" pitchFamily="18" charset="0"/>
              </a:rPr>
              <a:t>A new dialogue box will open, click on new worksheet </a:t>
            </a:r>
          </a:p>
          <a:p>
            <a:pPr marL="457200" indent="-457200">
              <a:buFont typeface="Arial" panose="020B0604020202020204" pitchFamily="34" charset="0"/>
              <a:buChar char="•"/>
            </a:pPr>
            <a:r>
              <a:rPr lang="en-GB" sz="2800" kern="1200" dirty="0">
                <a:solidFill>
                  <a:srgbClr val="0D0D0D"/>
                </a:solidFill>
                <a:latin typeface="Times New Roman" panose="02020603050405020304" pitchFamily="18" charset="0"/>
                <a:cs typeface="Times New Roman" panose="02020603050405020304" pitchFamily="18" charset="0"/>
              </a:rPr>
              <a:t>Click on ok</a:t>
            </a:r>
          </a:p>
        </p:txBody>
      </p:sp>
    </p:spTree>
    <p:extLst>
      <p:ext uri="{BB962C8B-B14F-4D97-AF65-F5344CB8AC3E}">
        <p14:creationId xmlns:p14="http://schemas.microsoft.com/office/powerpoint/2010/main" val="3358909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78DA91-2527-A47F-DDE6-AEDDE93BF4C5}"/>
              </a:ext>
            </a:extLst>
          </p:cNvPr>
          <p:cNvSpPr>
            <a:spLocks noGrp="1"/>
          </p:cNvSpPr>
          <p:nvPr>
            <p:ph type="body" idx="1"/>
          </p:nvPr>
        </p:nvSpPr>
        <p:spPr>
          <a:xfrm>
            <a:off x="609600" y="964406"/>
            <a:ext cx="10972800" cy="3447098"/>
          </a:xfrm>
        </p:spPr>
        <p:txBody>
          <a:bodyPr/>
          <a:lstStyle/>
          <a:p>
            <a:pPr marL="285750" indent="-285750">
              <a:buFont typeface="Arial" panose="020B0604020202020204" pitchFamily="34" charset="0"/>
              <a:buChar char="•"/>
            </a:pPr>
            <a:r>
              <a:rPr lang="en-GB" sz="2800" dirty="0"/>
              <a:t>In pivot table field, select and insert business unit and row, insert performance level in column, inside gender code in filter, insert first name in value.</a:t>
            </a:r>
          </a:p>
          <a:p>
            <a:endParaRPr lang="en-GB" sz="2800" dirty="0"/>
          </a:p>
          <a:p>
            <a:r>
              <a:rPr lang="en-GB" sz="2800" b="1" dirty="0"/>
              <a:t>VISUALISATION</a:t>
            </a:r>
            <a:r>
              <a:rPr lang="en-GB" sz="2800" dirty="0"/>
              <a:t> </a:t>
            </a:r>
          </a:p>
          <a:p>
            <a:endParaRPr lang="en-GB" sz="2800" b="1" dirty="0"/>
          </a:p>
          <a:p>
            <a:pPr marL="457200" indent="-457200">
              <a:buFont typeface="Arial" panose="020B0604020202020204" pitchFamily="34" charset="0"/>
              <a:buChar char="•"/>
            </a:pPr>
            <a:r>
              <a:rPr lang="en-GB" sz="2800" dirty="0"/>
              <a:t>Go to chart, select any chart </a:t>
            </a:r>
          </a:p>
          <a:p>
            <a:pPr marL="457200" indent="-457200">
              <a:buFont typeface="Arial" panose="020B0604020202020204" pitchFamily="34" charset="0"/>
              <a:buChar char="•"/>
            </a:pPr>
            <a:r>
              <a:rPr lang="en-GB" sz="2800" dirty="0"/>
              <a:t>And it will show you the result.</a:t>
            </a:r>
          </a:p>
        </p:txBody>
      </p:sp>
    </p:spTree>
    <p:extLst>
      <p:ext uri="{BB962C8B-B14F-4D97-AF65-F5344CB8AC3E}">
        <p14:creationId xmlns:p14="http://schemas.microsoft.com/office/powerpoint/2010/main" val="2639922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06927700-3E90-F914-0B11-C1A99F21EB80}"/>
              </a:ext>
            </a:extLst>
          </p:cNvPr>
          <p:cNvGraphicFramePr>
            <a:graphicFrameLocks/>
          </p:cNvGraphicFramePr>
          <p:nvPr>
            <p:extLst>
              <p:ext uri="{D42A27DB-BD31-4B8C-83A1-F6EECF244321}">
                <p14:modId xmlns:p14="http://schemas.microsoft.com/office/powerpoint/2010/main" val="1604776746"/>
              </p:ext>
            </p:extLst>
          </p:nvPr>
        </p:nvGraphicFramePr>
        <p:xfrm>
          <a:off x="1371600" y="1242060"/>
          <a:ext cx="6880860" cy="50825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06927700-3E90-F914-0B11-C1A99F21EB80}"/>
              </a:ext>
            </a:extLst>
          </p:cNvPr>
          <p:cNvGraphicFramePr>
            <a:graphicFrameLocks/>
          </p:cNvGraphicFramePr>
          <p:nvPr>
            <p:extLst>
              <p:ext uri="{D42A27DB-BD31-4B8C-83A1-F6EECF244321}">
                <p14:modId xmlns:p14="http://schemas.microsoft.com/office/powerpoint/2010/main" val="4206642690"/>
              </p:ext>
            </p:extLst>
          </p:nvPr>
        </p:nvGraphicFramePr>
        <p:xfrm>
          <a:off x="1219200" y="1447800"/>
          <a:ext cx="7543800" cy="4953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33132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B941104-F1B8-FF99-7CF2-7DC66326099E}"/>
              </a:ext>
            </a:extLst>
          </p:cNvPr>
          <p:cNvSpPr txBox="1"/>
          <p:nvPr/>
        </p:nvSpPr>
        <p:spPr>
          <a:xfrm>
            <a:off x="755332" y="1547812"/>
            <a:ext cx="10388918" cy="3970318"/>
          </a:xfrm>
          <a:prstGeom prst="rect">
            <a:avLst/>
          </a:prstGeom>
          <a:noFill/>
        </p:spPr>
        <p:txBody>
          <a:bodyPr wrap="square" rtlCol="0">
            <a:spAutoFit/>
          </a:bodyPr>
          <a:lstStyle/>
          <a:p>
            <a:pPr algn="l"/>
            <a:r>
              <a:rPr lang="en-GB" sz="2800" dirty="0"/>
              <a:t>In conclusion, the employee performance analysis reveals that overall performance is aligned with organizational goals, with several strengths and areas for improvement identified. Employees consistently demonstrate competence and dedication, though targeted development in specific skills and better alignment of objectives could enhance overall </a:t>
            </a:r>
            <a:r>
              <a:rPr lang="en-GB" sz="2800" dirty="0" err="1"/>
              <a:t>effectiveness.To</a:t>
            </a:r>
            <a:r>
              <a:rPr lang="en-GB" sz="2800" dirty="0"/>
              <a:t> improve employee performance, set clear goals, provide regular feedback, invest in training. These strategies collectively enhance skills, motivation, and job satisfaction.</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2997613"/>
            <a:ext cx="317157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22B9E3DF-A133-3472-736D-A8359BFD08F5}"/>
              </a:ext>
            </a:extLst>
          </p:cNvPr>
          <p:cNvSpPr txBox="1"/>
          <p:nvPr/>
        </p:nvSpPr>
        <p:spPr>
          <a:xfrm>
            <a:off x="304800" y="1901198"/>
            <a:ext cx="8610600" cy="3539430"/>
          </a:xfrm>
          <a:prstGeom prst="rect">
            <a:avLst/>
          </a:prstGeom>
          <a:noFill/>
        </p:spPr>
        <p:txBody>
          <a:bodyPr wrap="square" rtlCol="0">
            <a:spAutoFit/>
          </a:bodyPr>
          <a:lstStyle/>
          <a:p>
            <a:r>
              <a:rPr lang="en-US" sz="2800" dirty="0"/>
              <a:t>The company aims to evaluate employee performance to identify high performers and areas for improvement. The challenge is to develop a robust framework for analyzing performance data, including key metrics such as individual productivity, quality of work, attendance, and teamwork. This analysis should help identify top performers, underperformers, and potential factors affecting performance</a:t>
            </a: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523AA47-93F3-A220-81F5-8DC94D87AE0F}"/>
              </a:ext>
            </a:extLst>
          </p:cNvPr>
          <p:cNvSpPr txBox="1"/>
          <p:nvPr/>
        </p:nvSpPr>
        <p:spPr>
          <a:xfrm>
            <a:off x="533400" y="1676400"/>
            <a:ext cx="8610600" cy="3970318"/>
          </a:xfrm>
          <a:prstGeom prst="rect">
            <a:avLst/>
          </a:prstGeom>
          <a:noFill/>
        </p:spPr>
        <p:txBody>
          <a:bodyPr wrap="square" rtlCol="0">
            <a:spAutoFit/>
          </a:bodyPr>
          <a:lstStyle/>
          <a:p>
            <a:r>
              <a:rPr lang="en-US" dirty="0"/>
              <a:t> </a:t>
            </a:r>
            <a:r>
              <a:rPr lang="en-US" sz="2800" dirty="0"/>
              <a:t>This project aims to evaluate and enhance employee performance by analyzing key metrics such as productivity, attendance, quality of work, and peer reviews. It involves collecting relevant performance data, analyzing it to identify trends and patterns, and presenting findings through dashboards and reports. The goal is to generate actionable insights to improve employee performance, inform professional development, and support strategic HR decisions.</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883763" y="5915025"/>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Hierarchy employee structure icon Royalty Free Vector Image">
            <a:extLst>
              <a:ext uri="{FF2B5EF4-FFF2-40B4-BE49-F238E27FC236}">
                <a16:creationId xmlns:a16="http://schemas.microsoft.com/office/drawing/2014/main" id="{EA6DD980-0EB9-90AB-E7B6-A6B3B7089C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144"/>
          <a:stretch/>
        </p:blipFill>
        <p:spPr bwMode="auto">
          <a:xfrm>
            <a:off x="533400" y="1695450"/>
            <a:ext cx="8356600" cy="47053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3459E86-00F2-2107-EDF8-83AE98CC8CF7}"/>
              </a:ext>
            </a:extLst>
          </p:cNvPr>
          <p:cNvSpPr txBox="1"/>
          <p:nvPr/>
        </p:nvSpPr>
        <p:spPr>
          <a:xfrm flipH="1">
            <a:off x="3064988" y="2273045"/>
            <a:ext cx="3654458" cy="369332"/>
          </a:xfrm>
          <a:prstGeom prst="rect">
            <a:avLst/>
          </a:prstGeom>
          <a:noFill/>
        </p:spPr>
        <p:txBody>
          <a:bodyPr wrap="square" rtlCol="0">
            <a:spAutoFit/>
          </a:bodyPr>
          <a:lstStyle/>
          <a:p>
            <a:r>
              <a:rPr lang="en-US" dirty="0"/>
              <a:t>              HR PROFESSIONALS</a:t>
            </a:r>
            <a:endParaRPr lang="en-IN" dirty="0"/>
          </a:p>
        </p:txBody>
      </p:sp>
      <p:sp>
        <p:nvSpPr>
          <p:cNvPr id="10" name="TextBox 9">
            <a:extLst>
              <a:ext uri="{FF2B5EF4-FFF2-40B4-BE49-F238E27FC236}">
                <a16:creationId xmlns:a16="http://schemas.microsoft.com/office/drawing/2014/main" id="{488A9B23-E935-A85A-9293-812C716DB52E}"/>
              </a:ext>
            </a:extLst>
          </p:cNvPr>
          <p:cNvSpPr txBox="1"/>
          <p:nvPr/>
        </p:nvSpPr>
        <p:spPr>
          <a:xfrm>
            <a:off x="1143000" y="3772422"/>
            <a:ext cx="2302988" cy="646331"/>
          </a:xfrm>
          <a:prstGeom prst="rect">
            <a:avLst/>
          </a:prstGeom>
          <a:noFill/>
        </p:spPr>
        <p:txBody>
          <a:bodyPr wrap="square" rtlCol="0">
            <a:spAutoFit/>
          </a:bodyPr>
          <a:lstStyle/>
          <a:p>
            <a:r>
              <a:rPr lang="en-US" dirty="0"/>
              <a:t>EXECUTIVES AND            SENIOR LEADER S</a:t>
            </a:r>
            <a:endParaRPr lang="en-IN" dirty="0"/>
          </a:p>
        </p:txBody>
      </p:sp>
      <p:sp>
        <p:nvSpPr>
          <p:cNvPr id="11" name="TextBox 10">
            <a:extLst>
              <a:ext uri="{FF2B5EF4-FFF2-40B4-BE49-F238E27FC236}">
                <a16:creationId xmlns:a16="http://schemas.microsoft.com/office/drawing/2014/main" id="{6D5B287C-08F8-50EF-8779-6CC5DA8A8D03}"/>
              </a:ext>
            </a:extLst>
          </p:cNvPr>
          <p:cNvSpPr txBox="1"/>
          <p:nvPr/>
        </p:nvSpPr>
        <p:spPr>
          <a:xfrm>
            <a:off x="6556342" y="3738578"/>
            <a:ext cx="2054258" cy="646331"/>
          </a:xfrm>
          <a:prstGeom prst="rect">
            <a:avLst/>
          </a:prstGeom>
          <a:noFill/>
        </p:spPr>
        <p:txBody>
          <a:bodyPr wrap="square" rtlCol="0">
            <a:spAutoFit/>
          </a:bodyPr>
          <a:lstStyle/>
          <a:p>
            <a:r>
              <a:rPr lang="en-US" dirty="0"/>
              <a:t>MANAGER AND TEAM LEADER</a:t>
            </a:r>
            <a:endParaRPr lang="en-IN" dirty="0"/>
          </a:p>
        </p:txBody>
      </p:sp>
      <p:sp>
        <p:nvSpPr>
          <p:cNvPr id="12" name="TextBox 11">
            <a:extLst>
              <a:ext uri="{FF2B5EF4-FFF2-40B4-BE49-F238E27FC236}">
                <a16:creationId xmlns:a16="http://schemas.microsoft.com/office/drawing/2014/main" id="{07673333-2B3E-ACF3-E867-3A6F137DDC3D}"/>
              </a:ext>
            </a:extLst>
          </p:cNvPr>
          <p:cNvSpPr txBox="1"/>
          <p:nvPr/>
        </p:nvSpPr>
        <p:spPr>
          <a:xfrm>
            <a:off x="2077039" y="5396135"/>
            <a:ext cx="1388588" cy="369332"/>
          </a:xfrm>
          <a:prstGeom prst="rect">
            <a:avLst/>
          </a:prstGeom>
          <a:noFill/>
        </p:spPr>
        <p:txBody>
          <a:bodyPr wrap="square" rtlCol="0">
            <a:spAutoFit/>
          </a:bodyPr>
          <a:lstStyle/>
          <a:p>
            <a:r>
              <a:rPr lang="en-US" dirty="0"/>
              <a:t>EMPLOYEES </a:t>
            </a:r>
            <a:endParaRPr lang="en-IN" dirty="0"/>
          </a:p>
        </p:txBody>
      </p:sp>
      <p:sp>
        <p:nvSpPr>
          <p:cNvPr id="14" name="TextBox 13">
            <a:extLst>
              <a:ext uri="{FF2B5EF4-FFF2-40B4-BE49-F238E27FC236}">
                <a16:creationId xmlns:a16="http://schemas.microsoft.com/office/drawing/2014/main" id="{4F90B0A9-FCD8-CF0B-DC51-860450761521}"/>
              </a:ext>
            </a:extLst>
          </p:cNvPr>
          <p:cNvSpPr txBox="1"/>
          <p:nvPr/>
        </p:nvSpPr>
        <p:spPr>
          <a:xfrm>
            <a:off x="4059218" y="5396135"/>
            <a:ext cx="1417634" cy="369332"/>
          </a:xfrm>
          <a:prstGeom prst="rect">
            <a:avLst/>
          </a:prstGeom>
          <a:noFill/>
        </p:spPr>
        <p:txBody>
          <a:bodyPr wrap="square" rtlCol="0">
            <a:spAutoFit/>
          </a:bodyPr>
          <a:lstStyle/>
          <a:p>
            <a:r>
              <a:rPr lang="en-US" dirty="0"/>
              <a:t>  TRAINERS </a:t>
            </a:r>
            <a:endParaRPr lang="en-IN" dirty="0"/>
          </a:p>
        </p:txBody>
      </p:sp>
      <p:sp>
        <p:nvSpPr>
          <p:cNvPr id="16" name="TextBox 15">
            <a:extLst>
              <a:ext uri="{FF2B5EF4-FFF2-40B4-BE49-F238E27FC236}">
                <a16:creationId xmlns:a16="http://schemas.microsoft.com/office/drawing/2014/main" id="{B7FEA899-3B87-3AC1-72B7-2DEC17598792}"/>
              </a:ext>
            </a:extLst>
          </p:cNvPr>
          <p:cNvSpPr txBox="1"/>
          <p:nvPr/>
        </p:nvSpPr>
        <p:spPr>
          <a:xfrm>
            <a:off x="5901330" y="5340131"/>
            <a:ext cx="2600325" cy="646331"/>
          </a:xfrm>
          <a:prstGeom prst="rect">
            <a:avLst/>
          </a:prstGeom>
          <a:noFill/>
        </p:spPr>
        <p:txBody>
          <a:bodyPr wrap="square" rtlCol="0">
            <a:spAutoFit/>
          </a:bodyPr>
          <a:lstStyle/>
          <a:p>
            <a:r>
              <a:rPr lang="en-US" dirty="0"/>
              <a:t>DEVELOPMENT</a:t>
            </a:r>
          </a:p>
          <a:p>
            <a:r>
              <a:rPr lang="en-US" dirty="0"/>
              <a:t>        TEAM</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A5BBF036-F221-B5C4-E6EF-D8B918BB1901}"/>
              </a:ext>
            </a:extLst>
          </p:cNvPr>
          <p:cNvSpPr txBox="1"/>
          <p:nvPr/>
        </p:nvSpPr>
        <p:spPr>
          <a:xfrm>
            <a:off x="3276600" y="2261130"/>
            <a:ext cx="6858000" cy="3785652"/>
          </a:xfrm>
          <a:prstGeom prst="rect">
            <a:avLst/>
          </a:prstGeom>
          <a:noFill/>
        </p:spPr>
        <p:txBody>
          <a:bodyPr wrap="square" rtlCol="0">
            <a:spAutoFit/>
          </a:bodyPr>
          <a:lstStyle/>
          <a:p>
            <a:r>
              <a:rPr lang="en-US" dirty="0"/>
              <a:t>1.</a:t>
            </a:r>
            <a:r>
              <a:rPr lang="en-US" sz="2400" dirty="0"/>
              <a:t>Conditional formatting – used for finding missing value</a:t>
            </a:r>
            <a:r>
              <a:rPr lang="en-US" dirty="0"/>
              <a:t>.</a:t>
            </a:r>
          </a:p>
          <a:p>
            <a:endParaRPr lang="en-US" dirty="0"/>
          </a:p>
          <a:p>
            <a:r>
              <a:rPr lang="en-US" dirty="0"/>
              <a:t>2.</a:t>
            </a:r>
            <a:r>
              <a:rPr lang="en-US" sz="2400" dirty="0"/>
              <a:t>Filter- remove </a:t>
            </a:r>
          </a:p>
          <a:p>
            <a:endParaRPr lang="en-US" dirty="0"/>
          </a:p>
          <a:p>
            <a:r>
              <a:rPr lang="en-US" dirty="0"/>
              <a:t>3.</a:t>
            </a:r>
            <a:r>
              <a:rPr lang="en-US" sz="2400" dirty="0"/>
              <a:t>Formula- Used for calculating the employees performance</a:t>
            </a:r>
            <a:r>
              <a:rPr lang="en-US" dirty="0"/>
              <a:t>.</a:t>
            </a:r>
          </a:p>
          <a:p>
            <a:endParaRPr lang="en-US" dirty="0"/>
          </a:p>
          <a:p>
            <a:r>
              <a:rPr lang="en-US" dirty="0"/>
              <a:t>4.</a:t>
            </a:r>
            <a:r>
              <a:rPr lang="en-US" sz="2400" dirty="0"/>
              <a:t>Pivot- summary</a:t>
            </a:r>
          </a:p>
          <a:p>
            <a:endParaRPr lang="en-US" dirty="0"/>
          </a:p>
          <a:p>
            <a:r>
              <a:rPr lang="en-US" dirty="0"/>
              <a:t>5.</a:t>
            </a:r>
            <a:r>
              <a:rPr lang="en-US" sz="2400" dirty="0"/>
              <a:t>Graph- data visualization </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2EFD7C6D-4550-1AEF-FBD3-8CD450EA7934}"/>
              </a:ext>
            </a:extLst>
          </p:cNvPr>
          <p:cNvSpPr txBox="1"/>
          <p:nvPr/>
        </p:nvSpPr>
        <p:spPr>
          <a:xfrm>
            <a:off x="838200" y="1600200"/>
            <a:ext cx="6477000" cy="4339650"/>
          </a:xfrm>
          <a:prstGeom prst="rect">
            <a:avLst/>
          </a:prstGeom>
          <a:noFill/>
        </p:spPr>
        <p:txBody>
          <a:bodyPr wrap="square" rtlCol="0">
            <a:spAutoFit/>
          </a:bodyPr>
          <a:lstStyle/>
          <a:p>
            <a:pPr marL="342900" indent="-342900">
              <a:buAutoNum type="alphaLcParenR"/>
            </a:pPr>
            <a:r>
              <a:rPr lang="en-US" sz="2400" dirty="0"/>
              <a:t>Employee data set = Kaggle</a:t>
            </a:r>
          </a:p>
          <a:p>
            <a:pPr marL="342900" indent="-342900">
              <a:buAutoNum type="alphaLcParenR"/>
            </a:pPr>
            <a:endParaRPr lang="en-US" sz="2400" dirty="0"/>
          </a:p>
          <a:p>
            <a:pPr marL="342900" indent="-342900">
              <a:buAutoNum type="alphaLcParenR"/>
            </a:pPr>
            <a:r>
              <a:rPr lang="en-US" sz="2400" dirty="0"/>
              <a:t>26 feature</a:t>
            </a:r>
          </a:p>
          <a:p>
            <a:pPr marL="342900" indent="-342900">
              <a:buAutoNum type="alphaLcParenR"/>
            </a:pPr>
            <a:endParaRPr lang="en-US" dirty="0"/>
          </a:p>
          <a:p>
            <a:pPr marL="342900" indent="-342900">
              <a:buAutoNum type="alphaLcParenR"/>
            </a:pPr>
            <a:r>
              <a:rPr lang="en-US" sz="2400" dirty="0"/>
              <a:t>9 features</a:t>
            </a:r>
          </a:p>
          <a:p>
            <a:r>
              <a:rPr lang="en-US" dirty="0"/>
              <a:t>       </a:t>
            </a:r>
          </a:p>
          <a:p>
            <a:pPr marL="342900" indent="-342900">
              <a:buFont typeface="+mj-lt"/>
              <a:buAutoNum type="arabicPeriod"/>
            </a:pPr>
            <a:r>
              <a:rPr lang="en-US" sz="2400" dirty="0"/>
              <a:t>Employee id number</a:t>
            </a:r>
          </a:p>
          <a:p>
            <a:pPr marL="342900" indent="-342900">
              <a:buFont typeface="+mj-lt"/>
              <a:buAutoNum type="arabicPeriod"/>
            </a:pPr>
            <a:r>
              <a:rPr lang="en-US" sz="2400" dirty="0"/>
              <a:t>Name – text</a:t>
            </a:r>
          </a:p>
          <a:p>
            <a:pPr marL="342900" indent="-342900">
              <a:buFont typeface="+mj-lt"/>
              <a:buAutoNum type="arabicPeriod"/>
            </a:pPr>
            <a:r>
              <a:rPr lang="en-US" sz="2400" dirty="0"/>
              <a:t>Employee type </a:t>
            </a:r>
          </a:p>
          <a:p>
            <a:pPr marL="342900" indent="-342900">
              <a:buFont typeface="+mj-lt"/>
              <a:buAutoNum type="arabicPeriod"/>
            </a:pPr>
            <a:r>
              <a:rPr lang="en-US" sz="2400" dirty="0"/>
              <a:t>Performance level</a:t>
            </a:r>
          </a:p>
          <a:p>
            <a:pPr marL="342900" indent="-342900">
              <a:buFont typeface="+mj-lt"/>
              <a:buAutoNum type="arabicPeriod"/>
            </a:pPr>
            <a:r>
              <a:rPr lang="en-US" sz="2400" dirty="0"/>
              <a:t>Gender male , female</a:t>
            </a:r>
          </a:p>
          <a:p>
            <a:pPr marL="342900" indent="-342900">
              <a:buFont typeface="+mj-lt"/>
              <a:buAutoNum type="arabicPeriod"/>
            </a:pPr>
            <a:r>
              <a:rPr lang="en-US" sz="2400" dirty="0"/>
              <a:t>Employee rating - number</a:t>
            </a: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739775" y="2351066"/>
            <a:ext cx="10086593" cy="954107"/>
          </a:xfrm>
          <a:prstGeom prst="rect">
            <a:avLst/>
          </a:prstGeom>
          <a:noFill/>
        </p:spPr>
        <p:txBody>
          <a:bodyPr wrap="square" rtlCol="0">
            <a:spAutoFit/>
          </a:bodyPr>
          <a:lstStyle/>
          <a:p>
            <a:pPr algn="l">
              <a:buFont typeface="Arial" panose="020B0604020202020204" pitchFamily="34" charset="0"/>
              <a:buChar char="•"/>
            </a:pPr>
            <a:r>
              <a:rPr lang="en-US" sz="2800" i="0" dirty="0">
                <a:solidFill>
                  <a:srgbClr val="0D0D0D"/>
                </a:solidFill>
                <a:effectLst/>
                <a:latin typeface="Times New Roman" panose="02020603050405020304" pitchFamily="18" charset="0"/>
                <a:cs typeface="Times New Roman" panose="02020603050405020304" pitchFamily="18" charset="0"/>
              </a:rPr>
              <a:t>PERFORMANCE IFS(Z8&gt;=5,"VERY HIGH, "Z8&gt;-4,"HIGH", 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355</Words>
  <Application>Microsoft Office PowerPoint</Application>
  <PresentationFormat>Widescreen</PresentationFormat>
  <Paragraphs>78</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SWATHISREE B</cp:lastModifiedBy>
  <cp:revision>21</cp:revision>
  <dcterms:created xsi:type="dcterms:W3CDTF">2024-03-29T15:07:22Z</dcterms:created>
  <dcterms:modified xsi:type="dcterms:W3CDTF">2024-08-26T14:21:21Z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