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65A5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CSCI 5448 - Team 37 - Rec Center Mgmt System</a:t>
            </a:r>
            <a:endParaRPr sz="3600"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Yuvraj Arora, Dixit Patel, Swathi Upadhyaya</a:t>
            </a:r>
            <a:endParaRPr/>
          </a:p>
        </p:txBody>
      </p:sp>
      <p:pic>
        <p:nvPicPr>
          <p:cNvPr descr="download flexing muscles emoji Icon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825" y="1946200"/>
            <a:ext cx="593125" cy="5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8000" y="2022400"/>
            <a:ext cx="556050" cy="5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system to provide access to students and customers to avail fitness services and amenities from a well-equipped Sports Studio.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Features : </a:t>
            </a:r>
            <a:endParaRPr sz="24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Enables users to request an appointment with a trainer.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interfaces for reserving courts and gym equipments.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 offers facilities for users to register for events like competition, hikes and workshops.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67750" y="325013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Structure</a:t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450175" y="3357788"/>
            <a:ext cx="2499300" cy="54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Repository</a:t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3505975" y="2368200"/>
            <a:ext cx="2499300" cy="54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Service Layer</a:t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505975" y="1416350"/>
            <a:ext cx="2499300" cy="54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	       Controller</a:t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57825" y="2368200"/>
            <a:ext cx="2499300" cy="54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POJO Model Class</a:t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376950" y="2368200"/>
            <a:ext cx="2499300" cy="54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Utility Package</a:t>
            </a:r>
            <a:endParaRPr/>
          </a:p>
        </p:txBody>
      </p:sp>
      <p:cxnSp>
        <p:nvCxnSpPr>
          <p:cNvPr id="83" name="Shape 83"/>
          <p:cNvCxnSpPr>
            <a:stCxn id="81" idx="3"/>
            <a:endCxn id="80" idx="1"/>
          </p:cNvCxnSpPr>
          <p:nvPr/>
        </p:nvCxnSpPr>
        <p:spPr>
          <a:xfrm flipH="1" rot="10800000">
            <a:off x="3057125" y="1689600"/>
            <a:ext cx="448800" cy="9519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Shape 84"/>
          <p:cNvCxnSpPr>
            <a:stCxn id="81" idx="3"/>
            <a:endCxn id="78" idx="1"/>
          </p:cNvCxnSpPr>
          <p:nvPr/>
        </p:nvCxnSpPr>
        <p:spPr>
          <a:xfrm>
            <a:off x="3057125" y="2641500"/>
            <a:ext cx="393000" cy="9897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Shape 85"/>
          <p:cNvCxnSpPr>
            <a:stCxn id="81" idx="3"/>
            <a:endCxn id="79" idx="1"/>
          </p:cNvCxnSpPr>
          <p:nvPr/>
        </p:nvCxnSpPr>
        <p:spPr>
          <a:xfrm>
            <a:off x="3057125" y="2641500"/>
            <a:ext cx="448800" cy="6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Shape 86"/>
          <p:cNvCxnSpPr>
            <a:stCxn id="82" idx="1"/>
            <a:endCxn id="80" idx="3"/>
          </p:cNvCxnSpPr>
          <p:nvPr/>
        </p:nvCxnSpPr>
        <p:spPr>
          <a:xfrm rot="10800000">
            <a:off x="6005250" y="1689600"/>
            <a:ext cx="371700" cy="9519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Shape 87"/>
          <p:cNvCxnSpPr>
            <a:stCxn id="82" idx="1"/>
            <a:endCxn id="78" idx="3"/>
          </p:cNvCxnSpPr>
          <p:nvPr/>
        </p:nvCxnSpPr>
        <p:spPr>
          <a:xfrm flipH="1">
            <a:off x="5949450" y="2641500"/>
            <a:ext cx="427500" cy="9897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Shape 88"/>
          <p:cNvCxnSpPr>
            <a:stCxn id="82" idx="1"/>
            <a:endCxn id="79" idx="3"/>
          </p:cNvCxnSpPr>
          <p:nvPr/>
        </p:nvCxnSpPr>
        <p:spPr>
          <a:xfrm flipH="1">
            <a:off x="6005250" y="2641500"/>
            <a:ext cx="371700" cy="6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Shape 89"/>
          <p:cNvCxnSpPr/>
          <p:nvPr/>
        </p:nvCxnSpPr>
        <p:spPr>
          <a:xfrm rot="10800000">
            <a:off x="4180175" y="2946550"/>
            <a:ext cx="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Shape 90"/>
          <p:cNvCxnSpPr/>
          <p:nvPr/>
        </p:nvCxnSpPr>
        <p:spPr>
          <a:xfrm rot="10800000">
            <a:off x="4191325" y="1975825"/>
            <a:ext cx="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Shape 91"/>
          <p:cNvCxnSpPr/>
          <p:nvPr/>
        </p:nvCxnSpPr>
        <p:spPr>
          <a:xfrm>
            <a:off x="5132350" y="1961450"/>
            <a:ext cx="11100" cy="39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Shape 92"/>
          <p:cNvCxnSpPr/>
          <p:nvPr/>
        </p:nvCxnSpPr>
        <p:spPr>
          <a:xfrm>
            <a:off x="5132350" y="2941000"/>
            <a:ext cx="11100" cy="39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Tools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SpringBoot</a:t>
            </a:r>
            <a:r>
              <a:rPr lang="en" sz="2400"/>
              <a:t> Application - Annotation Based Configuration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00" y="2410338"/>
            <a:ext cx="34290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6450" y="2453200"/>
            <a:ext cx="48196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7900" y="647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RESTful API - Using HTTP Message Converters</a:t>
            </a:r>
            <a:endParaRPr sz="2400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50" y="1450700"/>
            <a:ext cx="8621700" cy="15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title"/>
          </p:nvPr>
        </p:nvSpPr>
        <p:spPr>
          <a:xfrm>
            <a:off x="387900" y="31157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MySql Relational Database</a:t>
            </a:r>
            <a:endParaRPr sz="2400"/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50" y="3885000"/>
            <a:ext cx="4974499" cy="9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Design Pattern	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Creational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 : SOLID , Inversion of Control (IoC), Adapt to changing req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connectivity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DatabaseFactory -&gt;getConnection() </a:t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990" y="-259775"/>
            <a:ext cx="429741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65A5C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506850" y="1241250"/>
            <a:ext cx="8130300" cy="30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-491200" y="1350800"/>
            <a:ext cx="7857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Used to separate low level data accessing operations from high level business services. 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Object &lt;-&gt; Table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InterfaceDao ← ConcreteDao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UserDaoImpl -&gt;DatabaseFactory-&gt;getConnection(type)</a:t>
            </a:r>
            <a:endParaRPr sz="1800"/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Access Object Design Pattern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300" y="1350800"/>
            <a:ext cx="2527700" cy="33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65A5C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Demo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