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</p:sldIdLst>
  <p:sldSz cy="5143500" cx="9144000"/>
  <p:notesSz cx="6858000" cy="9144000"/>
  <p:embeddedFontLst>
    <p:embeddedFont>
      <p:font typeface="Nunito"/>
      <p:regular r:id="rId72"/>
      <p:bold r:id="rId73"/>
      <p:italic r:id="rId74"/>
      <p:boldItalic r:id="rId75"/>
    </p:embeddedFont>
    <p:embeddedFont>
      <p:font typeface="Maven Pro"/>
      <p:regular r:id="rId76"/>
      <p:bold r:id="rId77"/>
    </p:embeddedFont>
    <p:embeddedFont>
      <p:font typeface="Roboto Mono"/>
      <p:regular r:id="rId78"/>
      <p:bold r:id="rId79"/>
      <p:italic r:id="rId80"/>
      <p:boldItalic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6B0EA66-F4A7-4F56-A2E7-3B7D8B2DD64A}">
  <a:tblStyle styleId="{56B0EA66-F4A7-4F56-A2E7-3B7D8B2DD64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EDCC6F2-521C-4FC5-96DA-06F6383C265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RobotoMono-italic.fntdata"/><Relationship Id="rId81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Nunito-bold.fntdata"/><Relationship Id="rId72" Type="http://schemas.openxmlformats.org/officeDocument/2006/relationships/font" Target="fonts/Nunito-regular.fntdata"/><Relationship Id="rId31" Type="http://schemas.openxmlformats.org/officeDocument/2006/relationships/slide" Target="slides/slide26.xml"/><Relationship Id="rId75" Type="http://schemas.openxmlformats.org/officeDocument/2006/relationships/font" Target="fonts/Nunito-boldItalic.fntdata"/><Relationship Id="rId30" Type="http://schemas.openxmlformats.org/officeDocument/2006/relationships/slide" Target="slides/slide25.xml"/><Relationship Id="rId74" Type="http://schemas.openxmlformats.org/officeDocument/2006/relationships/font" Target="fonts/Nunito-italic.fntdata"/><Relationship Id="rId33" Type="http://schemas.openxmlformats.org/officeDocument/2006/relationships/slide" Target="slides/slide28.xml"/><Relationship Id="rId77" Type="http://schemas.openxmlformats.org/officeDocument/2006/relationships/font" Target="fonts/MavenPro-bold.fntdata"/><Relationship Id="rId32" Type="http://schemas.openxmlformats.org/officeDocument/2006/relationships/slide" Target="slides/slide27.xml"/><Relationship Id="rId76" Type="http://schemas.openxmlformats.org/officeDocument/2006/relationships/font" Target="fonts/MavenPro-regular.fntdata"/><Relationship Id="rId35" Type="http://schemas.openxmlformats.org/officeDocument/2006/relationships/slide" Target="slides/slide30.xml"/><Relationship Id="rId79" Type="http://schemas.openxmlformats.org/officeDocument/2006/relationships/font" Target="fonts/RobotoMono-bold.fntdata"/><Relationship Id="rId34" Type="http://schemas.openxmlformats.org/officeDocument/2006/relationships/slide" Target="slides/slide29.xml"/><Relationship Id="rId78" Type="http://schemas.openxmlformats.org/officeDocument/2006/relationships/font" Target="fonts/RobotoMono-regular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Swathi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Shape 6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Shape 7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Shape 8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Shape 9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Shape 9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Shape 9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Shape 10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Shape 10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Shape 10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Shape 10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Shape 10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Shape 10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Shape 10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Shape 10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Shape 1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Shape 1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Shape 1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Shape 1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Shape 1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Shape 1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Shape 1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Shape 1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Shape 1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3" name="Shape 1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Shape 13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Shape 1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Shape 13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Shape 1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Shape 13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Shape 1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Shape 14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Shape 14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Shape 15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Shape 15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Shape 16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Shape 16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0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Shape 16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2" name="Shape 16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Shape 16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8" name="Shape 16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Shape 16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Shape 16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Shape 18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Shape 18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Suma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Shape 18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7" name="Shape 18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 for designing a pluggable persistence component is to choose the storage engine best suited for an application access pattern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Shape 18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3" name="Shape 18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Repair: If stale versions were returned in any of the responses, the coordinator updates those nodes with latest version. Repairing the replicas that have missed a recent update.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3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Shape 18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5" name="Shape 18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Shape 18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Shape 18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Suma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Shape 18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6" name="Shape 18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Shape 18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Shape 18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Shape 18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8" name="Shape 18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be considered: the I/O throughput, involvement of multiple nodes in reads and writes.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Shape 18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4" name="Shape 18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Diurnal pattern. Read Latency vs write latency as write needs disk access.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Shape 18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0" name="Shape 18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Shape 18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Shape 18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Shape 18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Shape 18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Partitioning key is the important aspect in building the scalable and reliable applications on top of dynamo DB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Shape 19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1" name="Shape 19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Partitioning key is the important aspect in building the scalable and reliable applications on top of dynamo DB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Shape 19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0" name="Shape 19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Partitioning key is the important aspect in building the scalable and reliable applications on top of dynamo DB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Shape 19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Shape 19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Partitioning key is the important aspect in building the scalable and reliable applications on top of dynamo DB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Shape 19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7" name="Shape 19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Shape 19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5" name="Shape 19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Shape 19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3" name="Shape 19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9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Shape 19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1" name="Shape 19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Suma</a:t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Shape 19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6" name="Shape 19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Shape 19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1" name="Shape 19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7.png"/><Relationship Id="rId13" Type="http://schemas.openxmlformats.org/officeDocument/2006/relationships/image" Target="../media/image13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9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Dynamo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2834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Amazon’s Highly Available Key-</a:t>
            </a:r>
            <a:r>
              <a:rPr lang="en"/>
              <a:t>v</a:t>
            </a:r>
            <a:r>
              <a:rPr lang="en"/>
              <a:t>alue Store</a:t>
            </a:r>
            <a:endParaRPr/>
          </a:p>
        </p:txBody>
      </p:sp>
      <p:sp>
        <p:nvSpPr>
          <p:cNvPr id="279" name="Shape 279"/>
          <p:cNvSpPr txBox="1"/>
          <p:nvPr>
            <p:ph idx="1" type="subTitle"/>
          </p:nvPr>
        </p:nvSpPr>
        <p:spPr>
          <a:xfrm>
            <a:off x="824000" y="39011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Suma Dodmani, Austin Longo, Swathi Upadhya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Assumptions and Requirements</a:t>
            </a:r>
            <a:endParaRPr/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Model - Simple Read/ Write Operations to data item that is uniquely identified by key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ACID - Prefers Availability over Consistency, No Isolation </a:t>
            </a:r>
            <a:r>
              <a:rPr lang="en"/>
              <a:t>guarantees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Efficiency - Stringent Latency Requirements to meet SLAs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Level Agreements (SLAs)</a:t>
            </a:r>
            <a:endParaRPr/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delivers the functionality in bounded time. So, each and every dependency in the platform will have to deliver it’s functionality with even tighter bounds.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Evaluating Performance Oriented SLA - 99.9</a:t>
            </a:r>
            <a:r>
              <a:rPr baseline="30000" lang="en"/>
              <a:t>th</a:t>
            </a:r>
            <a:r>
              <a:rPr lang="en"/>
              <a:t> percentile of Distribution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3127" y="1279785"/>
            <a:ext cx="3430500" cy="3676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Considerations</a:t>
            </a:r>
            <a:endParaRPr/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Prefers Availability over Consistency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Eventually Consistent with data updation to replicas in background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Always </a:t>
            </a:r>
            <a:r>
              <a:rPr lang="en"/>
              <a:t>writable</a:t>
            </a:r>
            <a:r>
              <a:rPr lang="en"/>
              <a:t> data store, update conflicts resolved during reads - “Always Writeable”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System or Application perform conflict resolution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Incremental Scalability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Symmetry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Decentralization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Heterogeneity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is Dynamo used?</a:t>
            </a:r>
            <a:endParaRPr/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Always writable data store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Built for infrastructure within Single Administrative Domain - Trusted nodes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support for Hierarchical Namespaces - Simple Key/Value Store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Built for latency sensitive applications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Zero - Hop Distributed Hash Table 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 not focus on data integrity and security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Interface</a:t>
            </a:r>
            <a:endParaRPr/>
          </a:p>
        </p:txBody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get(key)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return</a:t>
            </a:r>
            <a:r>
              <a:rPr lang="en"/>
              <a:t>: Object associated with key &amp; context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put(key, context, object)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Places the object on replicas determined from the MD5 hash of the key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</a:t>
            </a:r>
            <a:endParaRPr/>
          </a:p>
        </p:txBody>
      </p:sp>
      <p:graphicFrame>
        <p:nvGraphicFramePr>
          <p:cNvPr id="383" name="Shape 383"/>
          <p:cNvGraphicFramePr/>
          <p:nvPr/>
        </p:nvGraphicFramePr>
        <p:xfrm>
          <a:off x="2091875" y="155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{56B0EA66-F4A7-4F56-A2E7-3B7D8B2DD64A}</a:tableStyleId>
              </a:tblPr>
              <a:tblGrid>
                <a:gridCol w="1020500"/>
                <a:gridCol w="1036250"/>
                <a:gridCol w="2903500"/>
              </a:tblGrid>
              <a:tr h="250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Problem</a:t>
                      </a:r>
                      <a:endParaRPr b="1"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Technique</a:t>
                      </a:r>
                      <a:endParaRPr b="1"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Advantage</a:t>
                      </a:r>
                      <a:endParaRPr b="1"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Partitioning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Consistent Hashing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Incremental Scalability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4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Availability for writes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Vector clocks with reconciliation during reads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Version size is decoupled from update rates.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Handling temporary failures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Sloppy Quorum and hinted handoff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Provides high availability and durability guarantee when some of the replicas are not available.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Recovering from permanent failures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Anti-entropy using Merkle trees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Synchronizes divergent replicas in the background.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4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Membership and failure detection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Gossip-based membership protocol and failure detection.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Preserves symmetry and avoids having a centralized registry for storing membership and node liveness information.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Partitioning</a:t>
            </a:r>
            <a:endParaRPr/>
          </a:p>
        </p:txBody>
      </p:sp>
      <p:graphicFrame>
        <p:nvGraphicFramePr>
          <p:cNvPr id="389" name="Shape 389"/>
          <p:cNvGraphicFramePr/>
          <p:nvPr/>
        </p:nvGraphicFramePr>
        <p:xfrm>
          <a:off x="2091875" y="155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{56B0EA66-F4A7-4F56-A2E7-3B7D8B2DD64A}</a:tableStyleId>
              </a:tblPr>
              <a:tblGrid>
                <a:gridCol w="1020500"/>
                <a:gridCol w="1036250"/>
                <a:gridCol w="2903500"/>
              </a:tblGrid>
              <a:tr h="250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Problem</a:t>
                      </a:r>
                      <a:endParaRPr b="1"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Technique</a:t>
                      </a:r>
                      <a:endParaRPr b="1"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Advantage</a:t>
                      </a:r>
                      <a:endParaRPr b="1"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Partitioning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Consistent Hashing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Incremental Scalability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764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Availability for writes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Vector clocks with reconciliation during reads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Version size is decoupled from update rates.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Handling temporary failures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Sloppy Quorum and hinted handoff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Provides high availability and durability guarantee when some of the replicas are not available.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Recovering from permanent failures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Anti-entropy using Merkle trees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Synchronizes divergent replicas in the background.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4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Membership and failure detection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Gossip-based membership protocol and failure detection.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Preserves symmetry and avoids having a centralized registry for storing membership and node liveness information.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Partitioning Algorithm</a:t>
            </a:r>
            <a:endParaRPr/>
          </a:p>
        </p:txBody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Provides a scheme for </a:t>
            </a:r>
            <a:r>
              <a:rPr b="1" lang="en"/>
              <a:t>distributing load</a:t>
            </a:r>
            <a:r>
              <a:rPr lang="en"/>
              <a:t> across all participating storage hosts.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Uses the MD5 128-bit hash function on an object’s key to determine which server(s) should host the object.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2</a:t>
            </a:r>
            <a:r>
              <a:rPr baseline="30000" lang="en"/>
              <a:t>128</a:t>
            </a:r>
            <a:r>
              <a:rPr lang="en"/>
              <a:t> ≈ 340,282,366,920,938,000,000,000,000,000,000,000,000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4294967295" type="title"/>
          </p:nvPr>
        </p:nvSpPr>
        <p:spPr>
          <a:xfrm>
            <a:off x="0" y="0"/>
            <a:ext cx="1717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Ring</a:t>
            </a:r>
            <a:endParaRPr sz="1800"/>
          </a:p>
        </p:txBody>
      </p:sp>
      <p:grpSp>
        <p:nvGrpSpPr>
          <p:cNvPr id="401" name="Shape 401"/>
          <p:cNvGrpSpPr/>
          <p:nvPr/>
        </p:nvGrpSpPr>
        <p:grpSpPr>
          <a:xfrm>
            <a:off x="1964756" y="486781"/>
            <a:ext cx="4757288" cy="4757288"/>
            <a:chOff x="1857881" y="696331"/>
            <a:chExt cx="4757288" cy="4757288"/>
          </a:xfrm>
        </p:grpSpPr>
        <p:sp>
          <p:nvSpPr>
            <p:cNvPr id="402" name="Shape 402"/>
            <p:cNvSpPr/>
            <p:nvPr/>
          </p:nvSpPr>
          <p:spPr>
            <a:xfrm rot="124025">
              <a:off x="2552351" y="1390851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 rot="723932">
              <a:off x="2552229" y="1390958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 rot="1325539">
              <a:off x="2552091" y="1391014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 rot="1925353">
              <a:off x="2552181" y="1390978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 rot="2523466">
              <a:off x="2552322" y="1390894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 rot="3130912">
              <a:off x="2552464" y="139087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 rot="3722550">
              <a:off x="2552711" y="1390819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 rot="4324016">
              <a:off x="2552630" y="1390976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 rot="4926008">
              <a:off x="2552687" y="1390845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 rot="5524025">
              <a:off x="2552259" y="1390948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 rot="5524025">
              <a:off x="2552157" y="1390801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 rot="6123932">
              <a:off x="2552131" y="1390679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 rot="6725539">
              <a:off x="2551966" y="1390541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 rot="7325353">
              <a:off x="2551983" y="1390631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 rot="7923466">
              <a:off x="2552388" y="1390772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 rot="8530912">
              <a:off x="2552484" y="139091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 rot="9122550">
              <a:off x="2552839" y="1391161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 rot="9724016">
              <a:off x="2552284" y="1391080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 rot="10326008">
              <a:off x="2552692" y="1391137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 rot="-10675975">
              <a:off x="2552059" y="1390709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 rot="-5275975">
              <a:off x="2552401" y="1390656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 rot="-4676068">
              <a:off x="2552508" y="1390859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 rot="-4074461">
              <a:off x="2552564" y="1390889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 rot="-3474647">
              <a:off x="2552528" y="1390779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 rot="-2876534">
              <a:off x="2552444" y="1390960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 rot="-2269088">
              <a:off x="2552424" y="139089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 rot="-1677450">
              <a:off x="2552369" y="1390947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 rot="-1075984">
              <a:off x="2552526" y="1390630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 rot="-473992">
              <a:off x="2552395" y="1390850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 rot="124025">
              <a:off x="2552498" y="1390749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 rot="-10675975">
              <a:off x="2552206" y="1390607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 rot="-10076068">
              <a:off x="2552409" y="1390581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 rot="-9474461">
              <a:off x="2552439" y="1390416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 rot="-8874647">
              <a:off x="2552329" y="1390433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 rot="-8276534">
              <a:off x="2552510" y="1390838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 rot="-7669088">
              <a:off x="2552444" y="139093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 rot="-7077450">
              <a:off x="2552497" y="1391289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 rot="-6475984">
              <a:off x="2552180" y="1390734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 rot="-5873992">
              <a:off x="2552400" y="1391142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 rot="-5275975">
              <a:off x="2552299" y="1390509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42" name="Shape 442"/>
          <p:cNvCxnSpPr>
            <a:endCxn id="441" idx="1"/>
          </p:cNvCxnSpPr>
          <p:nvPr/>
        </p:nvCxnSpPr>
        <p:spPr>
          <a:xfrm flipH="1">
            <a:off x="4330155" y="921707"/>
            <a:ext cx="333300" cy="300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" name="Shape 443"/>
          <p:cNvCxnSpPr>
            <a:endCxn id="441" idx="1"/>
          </p:cNvCxnSpPr>
          <p:nvPr/>
        </p:nvCxnSpPr>
        <p:spPr>
          <a:xfrm>
            <a:off x="4063155" y="917507"/>
            <a:ext cx="267000" cy="304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4" name="Shape 444"/>
          <p:cNvSpPr txBox="1"/>
          <p:nvPr/>
        </p:nvSpPr>
        <p:spPr>
          <a:xfrm>
            <a:off x="4595325" y="660775"/>
            <a:ext cx="269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5" name="Shape 445"/>
          <p:cNvSpPr txBox="1"/>
          <p:nvPr/>
        </p:nvSpPr>
        <p:spPr>
          <a:xfrm>
            <a:off x="3675900" y="660775"/>
            <a:ext cx="5034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baseline="30000" lang="en">
                <a:latin typeface="Nunito"/>
                <a:ea typeface="Nunito"/>
                <a:cs typeface="Nunito"/>
                <a:sym typeface="Nunito"/>
              </a:rPr>
              <a:t>128</a:t>
            </a:r>
            <a:endParaRPr baseline="30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637675"/>
            <a:ext cx="7030500" cy="28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Highly Available, and Scalable Distributed NoSQL Database service built on Amazon’s platform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Key - Value Storage Model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Designed for Massive </a:t>
            </a:r>
            <a:r>
              <a:rPr lang="en"/>
              <a:t>Scalability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Decentralized System with minimum manual Intervention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Dynamo used by Applications to provide “Always - On” experience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Great fit for Mobile, Gaming, IoT, Web-Scale Applications, Social Networks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 </a:t>
            </a:r>
            <a:endParaRPr sz="2400"/>
          </a:p>
        </p:txBody>
      </p:sp>
      <p:sp>
        <p:nvSpPr>
          <p:cNvPr id="285" name="Shape 28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Dynamo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idx="4294967295" type="title"/>
          </p:nvPr>
        </p:nvSpPr>
        <p:spPr>
          <a:xfrm>
            <a:off x="0" y="0"/>
            <a:ext cx="1717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Hashing</a:t>
            </a:r>
            <a:endParaRPr sz="1800"/>
          </a:p>
        </p:txBody>
      </p:sp>
      <p:grpSp>
        <p:nvGrpSpPr>
          <p:cNvPr id="451" name="Shape 451"/>
          <p:cNvGrpSpPr/>
          <p:nvPr/>
        </p:nvGrpSpPr>
        <p:grpSpPr>
          <a:xfrm>
            <a:off x="3336356" y="334381"/>
            <a:ext cx="4757288" cy="4757288"/>
            <a:chOff x="1857881" y="696331"/>
            <a:chExt cx="4757288" cy="4757288"/>
          </a:xfrm>
        </p:grpSpPr>
        <p:sp>
          <p:nvSpPr>
            <p:cNvPr id="452" name="Shape 452"/>
            <p:cNvSpPr/>
            <p:nvPr/>
          </p:nvSpPr>
          <p:spPr>
            <a:xfrm rot="124025">
              <a:off x="2552351" y="1390851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 rot="723932">
              <a:off x="2552229" y="1390958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 rot="1325539">
              <a:off x="2552091" y="1391014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 rot="1925353">
              <a:off x="2552181" y="1390978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 rot="2523466">
              <a:off x="2552322" y="1390894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 rot="3130912">
              <a:off x="2552464" y="139087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 rot="3722550">
              <a:off x="2552711" y="1390819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 rot="4324016">
              <a:off x="2552630" y="1390976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 rot="4926008">
              <a:off x="2552687" y="1390845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 rot="5524025">
              <a:off x="2552259" y="1390948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 rot="5524025">
              <a:off x="2552157" y="1390801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 rot="6123932">
              <a:off x="2552131" y="1390679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 rot="6725539">
              <a:off x="2551966" y="1390541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 rot="7325353">
              <a:off x="2551983" y="1390631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 rot="7923466">
              <a:off x="2552388" y="1390772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 rot="8530912">
              <a:off x="2552484" y="139091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 rot="9122550">
              <a:off x="2552839" y="1391161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3D85C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 rot="9724016">
              <a:off x="2552284" y="1391080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 rot="10326008">
              <a:off x="2552692" y="1391137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 rot="-10675975">
              <a:off x="2552059" y="1390709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 rot="-5275975">
              <a:off x="2552401" y="1390656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 rot="-4676068">
              <a:off x="2552508" y="1390859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 rot="-4074461">
              <a:off x="2552564" y="1390889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 rot="-3474647">
              <a:off x="2552528" y="1390779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 rot="-2876534">
              <a:off x="2552444" y="1390960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 rot="-2269088">
              <a:off x="2552424" y="139089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 rot="-1677450">
              <a:off x="2552369" y="1390947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 rot="-1075984">
              <a:off x="2552526" y="1390630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 rot="-473992">
              <a:off x="2552395" y="1390850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 rot="124025">
              <a:off x="2552498" y="1390749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 rot="-10675975">
              <a:off x="2552206" y="1390607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 rot="-10076068">
              <a:off x="2552409" y="1390581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 rot="-9474461">
              <a:off x="2552439" y="1390416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 rot="-8874647">
              <a:off x="2552329" y="1390433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 rot="-8276534">
              <a:off x="2552510" y="1390838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 rot="-7669088">
              <a:off x="2552444" y="139093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 rot="-7077450">
              <a:off x="2552497" y="1391289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 rot="-6475984">
              <a:off x="2552180" y="1390734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 rot="-5873992">
              <a:off x="2552400" y="1391142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 rot="-5275975">
              <a:off x="2552299" y="1390509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92" name="Shape 492"/>
          <p:cNvCxnSpPr>
            <a:endCxn id="491" idx="1"/>
          </p:cNvCxnSpPr>
          <p:nvPr/>
        </p:nvCxnSpPr>
        <p:spPr>
          <a:xfrm flipH="1">
            <a:off x="5701755" y="769307"/>
            <a:ext cx="333300" cy="300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" name="Shape 493"/>
          <p:cNvCxnSpPr>
            <a:endCxn id="491" idx="1"/>
          </p:cNvCxnSpPr>
          <p:nvPr/>
        </p:nvCxnSpPr>
        <p:spPr>
          <a:xfrm>
            <a:off x="5434755" y="765107"/>
            <a:ext cx="267000" cy="304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4" name="Shape 494"/>
          <p:cNvSpPr txBox="1"/>
          <p:nvPr/>
        </p:nvSpPr>
        <p:spPr>
          <a:xfrm>
            <a:off x="5966925" y="508375"/>
            <a:ext cx="269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5" name="Shape 495"/>
          <p:cNvSpPr txBox="1"/>
          <p:nvPr/>
        </p:nvSpPr>
        <p:spPr>
          <a:xfrm>
            <a:off x="5047500" y="508375"/>
            <a:ext cx="5034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baseline="30000" lang="en">
                <a:latin typeface="Nunito"/>
                <a:ea typeface="Nunito"/>
                <a:cs typeface="Nunito"/>
                <a:sym typeface="Nunito"/>
              </a:rPr>
              <a:t>128</a:t>
            </a:r>
            <a:endParaRPr baseline="30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6" name="Shape 496"/>
          <p:cNvSpPr txBox="1"/>
          <p:nvPr/>
        </p:nvSpPr>
        <p:spPr>
          <a:xfrm>
            <a:off x="76200" y="3174925"/>
            <a:ext cx="31053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hash(“ProdID-101”)</a:t>
            </a:r>
            <a:endParaRPr sz="13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↓</a:t>
            </a:r>
            <a:endParaRPr sz="13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79054025255fb1a26e4bc422aef54eb4</a:t>
            </a:r>
            <a:endParaRPr/>
          </a:p>
        </p:txBody>
      </p:sp>
      <p:cxnSp>
        <p:nvCxnSpPr>
          <p:cNvPr id="497" name="Shape 497"/>
          <p:cNvCxnSpPr/>
          <p:nvPr/>
        </p:nvCxnSpPr>
        <p:spPr>
          <a:xfrm flipH="1" rot="10800000">
            <a:off x="3190875" y="3768750"/>
            <a:ext cx="1078200" cy="2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idx="4294967295" type="title"/>
          </p:nvPr>
        </p:nvSpPr>
        <p:spPr>
          <a:xfrm>
            <a:off x="0" y="0"/>
            <a:ext cx="1717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Partitioning</a:t>
            </a:r>
            <a:endParaRPr sz="1800"/>
          </a:p>
        </p:txBody>
      </p:sp>
      <p:grpSp>
        <p:nvGrpSpPr>
          <p:cNvPr id="503" name="Shape 503"/>
          <p:cNvGrpSpPr/>
          <p:nvPr/>
        </p:nvGrpSpPr>
        <p:grpSpPr>
          <a:xfrm>
            <a:off x="3336356" y="334381"/>
            <a:ext cx="4757288" cy="4757288"/>
            <a:chOff x="1857881" y="696331"/>
            <a:chExt cx="4757288" cy="4757288"/>
          </a:xfrm>
        </p:grpSpPr>
        <p:sp>
          <p:nvSpPr>
            <p:cNvPr id="504" name="Shape 504"/>
            <p:cNvSpPr/>
            <p:nvPr/>
          </p:nvSpPr>
          <p:spPr>
            <a:xfrm rot="124025">
              <a:off x="2552351" y="1390851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 rot="723932">
              <a:off x="2552229" y="1390958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 rot="1325539">
              <a:off x="2552091" y="1391014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 rot="1925353">
              <a:off x="2552181" y="1390978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 rot="2523466">
              <a:off x="2552322" y="1390894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 rot="3130912">
              <a:off x="2552464" y="139087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 rot="3722550">
              <a:off x="2552711" y="1390819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 rot="4324016">
              <a:off x="2552630" y="1390976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 rot="4926008">
              <a:off x="2552687" y="1390845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 rot="5524025">
              <a:off x="2552259" y="1390948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 rot="5524025">
              <a:off x="2552157" y="1390801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 rot="6123932">
              <a:off x="2552131" y="1390679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 rot="6725539">
              <a:off x="2551966" y="1390541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 rot="7325353">
              <a:off x="2551983" y="1390631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 rot="7923466">
              <a:off x="2552388" y="1390772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 rot="8530912">
              <a:off x="2552484" y="139091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 rot="9122550">
              <a:off x="2552839" y="1391161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 rot="9724016">
              <a:off x="2552284" y="1391080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 rot="10326008">
              <a:off x="2552692" y="1391137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 rot="-10675975">
              <a:off x="2552059" y="1390709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 rot="-5275975">
              <a:off x="2552401" y="1390656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 rot="-4676068">
              <a:off x="2552508" y="1390859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 rot="-4074461">
              <a:off x="2552564" y="1390889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 rot="-3474647">
              <a:off x="2552528" y="1390779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 rot="-2876534">
              <a:off x="2552444" y="1390960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 rot="-2269088">
              <a:off x="2552424" y="139089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 rot="-1677450">
              <a:off x="2552369" y="1390947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 rot="-1075984">
              <a:off x="2552526" y="1390630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 rot="-473992">
              <a:off x="2552395" y="1390850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 rot="124025">
              <a:off x="2552498" y="1390749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 rot="-10675975">
              <a:off x="2552206" y="1390607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 rot="-10076068">
              <a:off x="2552409" y="1390581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 rot="-9474461">
              <a:off x="2552439" y="1390416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 rot="-8874647">
              <a:off x="2552329" y="1390433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 rot="-8276534">
              <a:off x="2552510" y="1390838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 rot="-7669088">
              <a:off x="2552444" y="139093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 rot="-7077450">
              <a:off x="2552497" y="1391289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 rot="-6475984">
              <a:off x="2552180" y="1390734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 rot="-5873992">
              <a:off x="2552400" y="1391142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 rot="-5275975">
              <a:off x="2552299" y="1390509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Shape 544"/>
          <p:cNvGrpSpPr/>
          <p:nvPr/>
        </p:nvGrpSpPr>
        <p:grpSpPr>
          <a:xfrm>
            <a:off x="501098" y="2421450"/>
            <a:ext cx="1097598" cy="887950"/>
            <a:chOff x="501098" y="2421450"/>
            <a:chExt cx="1097598" cy="887950"/>
          </a:xfrm>
        </p:grpSpPr>
        <p:pic>
          <p:nvPicPr>
            <p:cNvPr id="545" name="Shape 5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1098" y="2421450"/>
              <a:ext cx="1097598" cy="202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6" name="Shape 5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1098" y="2650050"/>
              <a:ext cx="1097598" cy="202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7" name="Shape 5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1098" y="2878650"/>
              <a:ext cx="1097598" cy="202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8" name="Shape 5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1098" y="3107250"/>
              <a:ext cx="1097598" cy="2021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9" name="Shape 549"/>
          <p:cNvGrpSpPr/>
          <p:nvPr/>
        </p:nvGrpSpPr>
        <p:grpSpPr>
          <a:xfrm>
            <a:off x="3334106" y="334381"/>
            <a:ext cx="4757288" cy="4757288"/>
            <a:chOff x="1857881" y="696331"/>
            <a:chExt cx="4757288" cy="4757288"/>
          </a:xfrm>
        </p:grpSpPr>
        <p:sp>
          <p:nvSpPr>
            <p:cNvPr id="550" name="Shape 550"/>
            <p:cNvSpPr/>
            <p:nvPr/>
          </p:nvSpPr>
          <p:spPr>
            <a:xfrm rot="124025">
              <a:off x="2552351" y="1390851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 rot="723932">
              <a:off x="2552229" y="1390958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 rot="1325539">
              <a:off x="2552091" y="1391014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 rot="1925353">
              <a:off x="2552181" y="1390978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 rot="2523466">
              <a:off x="2552322" y="1390894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 rot="3130912">
              <a:off x="2552464" y="139087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 rot="3722550">
              <a:off x="2552711" y="1390819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 rot="4324016">
              <a:off x="2552630" y="1390976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 rot="4926008">
              <a:off x="2552687" y="1390845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 rot="5524025">
              <a:off x="2552259" y="1390948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 rot="5524025">
              <a:off x="2552157" y="1390801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 rot="6123932">
              <a:off x="2552131" y="1390679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 rot="6725539">
              <a:off x="2551966" y="1390541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 rot="7325353">
              <a:off x="2551983" y="1390631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 rot="7923466">
              <a:off x="2552388" y="1390772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 rot="8530912">
              <a:off x="2552484" y="139091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 rot="9122550">
              <a:off x="2552839" y="1391161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 rot="9724016">
              <a:off x="2552284" y="1391080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 rot="10326008">
              <a:off x="2552692" y="1391137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 rot="-10675975">
              <a:off x="2552059" y="1390709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 rot="-5275975">
              <a:off x="2552401" y="1390656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 rot="-4676068">
              <a:off x="2552508" y="1390859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 rot="-4074461">
              <a:off x="2552564" y="1390889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 rot="-3474647">
              <a:off x="2552528" y="1390779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 rot="-2876534">
              <a:off x="2552444" y="1390960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 rot="-2269088">
              <a:off x="2552424" y="139089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 rot="-1677450">
              <a:off x="2552369" y="1390947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 rot="-1075984">
              <a:off x="2552526" y="1390630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 rot="-473992">
              <a:off x="2552395" y="1390850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 rot="124025">
              <a:off x="2552498" y="1390749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 rot="-10675975">
              <a:off x="2552206" y="1390607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 rot="-10076068">
              <a:off x="2552409" y="1390581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 rot="-9474461">
              <a:off x="2552439" y="1390416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 rot="-8874647">
              <a:off x="2552329" y="1390433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 rot="-8276534">
              <a:off x="2552510" y="1390838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 rot="-7669088">
              <a:off x="2552444" y="139093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 rot="-7077450">
              <a:off x="2552497" y="1391289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 rot="-6475984">
              <a:off x="2552180" y="1390734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 rot="-5873992">
              <a:off x="2552400" y="1391142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 rot="-5275975">
              <a:off x="2552299" y="1390509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90" name="Shape 590"/>
          <p:cNvCxnSpPr>
            <a:stCxn id="574" idx="0"/>
          </p:cNvCxnSpPr>
          <p:nvPr/>
        </p:nvCxnSpPr>
        <p:spPr>
          <a:xfrm flipH="1" rot="10800000">
            <a:off x="6518997" y="866190"/>
            <a:ext cx="239700" cy="41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91" name="Shape 5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8698" y="664050"/>
            <a:ext cx="1097598" cy="20215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92" name="Shape 5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7073" y="3780575"/>
            <a:ext cx="1097598" cy="20215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93" name="Shape 5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198" y="4632750"/>
            <a:ext cx="1097598" cy="20215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94" name="Shape 5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5323" y="1446025"/>
            <a:ext cx="1097598" cy="202150"/>
          </a:xfrm>
          <a:prstGeom prst="rect">
            <a:avLst/>
          </a:prstGeom>
          <a:noFill/>
          <a:ln cap="flat" cmpd="sng" w="2857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595" name="Shape 595"/>
          <p:cNvCxnSpPr>
            <a:stCxn id="554" idx="0"/>
          </p:cNvCxnSpPr>
          <p:nvPr/>
        </p:nvCxnSpPr>
        <p:spPr>
          <a:xfrm>
            <a:off x="7144384" y="3519272"/>
            <a:ext cx="452700" cy="26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Shape 596"/>
          <p:cNvCxnSpPr>
            <a:stCxn id="564" idx="0"/>
          </p:cNvCxnSpPr>
          <p:nvPr/>
        </p:nvCxnSpPr>
        <p:spPr>
          <a:xfrm flipH="1">
            <a:off x="4624803" y="4144659"/>
            <a:ext cx="281700" cy="48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7" name="Shape 597"/>
          <p:cNvCxnSpPr>
            <a:stCxn id="584" idx="0"/>
          </p:cNvCxnSpPr>
          <p:nvPr/>
        </p:nvCxnSpPr>
        <p:spPr>
          <a:xfrm rot="10800000">
            <a:off x="3832915" y="1648178"/>
            <a:ext cx="448200" cy="25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8" name="Shape 598"/>
          <p:cNvSpPr txBox="1"/>
          <p:nvPr/>
        </p:nvSpPr>
        <p:spPr>
          <a:xfrm>
            <a:off x="7166650" y="334375"/>
            <a:ext cx="281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</a:t>
            </a:r>
            <a:endParaRPr b="1" sz="1200"/>
          </a:p>
        </p:txBody>
      </p:sp>
      <p:sp>
        <p:nvSpPr>
          <p:cNvPr id="599" name="Shape 599"/>
          <p:cNvSpPr txBox="1"/>
          <p:nvPr/>
        </p:nvSpPr>
        <p:spPr>
          <a:xfrm>
            <a:off x="8005025" y="3471025"/>
            <a:ext cx="281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B</a:t>
            </a:r>
            <a:endParaRPr b="1" sz="1200"/>
          </a:p>
        </p:txBody>
      </p:sp>
      <p:sp>
        <p:nvSpPr>
          <p:cNvPr id="600" name="Shape 600"/>
          <p:cNvSpPr txBox="1"/>
          <p:nvPr/>
        </p:nvSpPr>
        <p:spPr>
          <a:xfrm>
            <a:off x="3916175" y="4331175"/>
            <a:ext cx="281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</a:t>
            </a:r>
            <a:endParaRPr b="1" sz="1200"/>
          </a:p>
        </p:txBody>
      </p:sp>
      <p:sp>
        <p:nvSpPr>
          <p:cNvPr id="601" name="Shape 601"/>
          <p:cNvSpPr txBox="1"/>
          <p:nvPr/>
        </p:nvSpPr>
        <p:spPr>
          <a:xfrm>
            <a:off x="3143275" y="1138100"/>
            <a:ext cx="281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</a:t>
            </a:r>
            <a:endParaRPr b="1" sz="1200"/>
          </a:p>
        </p:txBody>
      </p:sp>
      <p:grpSp>
        <p:nvGrpSpPr>
          <p:cNvPr id="602" name="Shape 602"/>
          <p:cNvGrpSpPr/>
          <p:nvPr/>
        </p:nvGrpSpPr>
        <p:grpSpPr>
          <a:xfrm>
            <a:off x="219400" y="2348900"/>
            <a:ext cx="281700" cy="947575"/>
            <a:chOff x="219400" y="2348900"/>
            <a:chExt cx="281700" cy="947575"/>
          </a:xfrm>
        </p:grpSpPr>
        <p:sp>
          <p:nvSpPr>
            <p:cNvPr id="603" name="Shape 603"/>
            <p:cNvSpPr txBox="1"/>
            <p:nvPr/>
          </p:nvSpPr>
          <p:spPr>
            <a:xfrm>
              <a:off x="219400" y="2348900"/>
              <a:ext cx="281700" cy="26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A</a:t>
              </a:r>
              <a:endParaRPr b="1" sz="1200"/>
            </a:p>
          </p:txBody>
        </p:sp>
        <p:sp>
          <p:nvSpPr>
            <p:cNvPr id="604" name="Shape 604"/>
            <p:cNvSpPr txBox="1"/>
            <p:nvPr/>
          </p:nvSpPr>
          <p:spPr>
            <a:xfrm>
              <a:off x="219400" y="2582375"/>
              <a:ext cx="281700" cy="26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B</a:t>
              </a:r>
              <a:endParaRPr b="1" sz="1200"/>
            </a:p>
          </p:txBody>
        </p:sp>
        <p:sp>
          <p:nvSpPr>
            <p:cNvPr id="605" name="Shape 605"/>
            <p:cNvSpPr txBox="1"/>
            <p:nvPr/>
          </p:nvSpPr>
          <p:spPr>
            <a:xfrm>
              <a:off x="219400" y="2809600"/>
              <a:ext cx="281700" cy="26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C</a:t>
              </a:r>
              <a:endParaRPr b="1" sz="1200"/>
            </a:p>
          </p:txBody>
        </p:sp>
        <p:sp>
          <p:nvSpPr>
            <p:cNvPr id="606" name="Shape 606"/>
            <p:cNvSpPr txBox="1"/>
            <p:nvPr/>
          </p:nvSpPr>
          <p:spPr>
            <a:xfrm>
              <a:off x="219400" y="3035175"/>
              <a:ext cx="281700" cy="26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</a:t>
              </a:r>
              <a:endParaRPr b="1" sz="12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/>
          <p:nvPr>
            <p:ph idx="4294967295" type="title"/>
          </p:nvPr>
        </p:nvSpPr>
        <p:spPr>
          <a:xfrm>
            <a:off x="0" y="0"/>
            <a:ext cx="1717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Distribution</a:t>
            </a:r>
            <a:endParaRPr sz="1800"/>
          </a:p>
        </p:txBody>
      </p:sp>
      <p:grpSp>
        <p:nvGrpSpPr>
          <p:cNvPr id="612" name="Shape 612"/>
          <p:cNvGrpSpPr/>
          <p:nvPr/>
        </p:nvGrpSpPr>
        <p:grpSpPr>
          <a:xfrm>
            <a:off x="3336356" y="334381"/>
            <a:ext cx="4757288" cy="4757288"/>
            <a:chOff x="1857881" y="696331"/>
            <a:chExt cx="4757288" cy="4757288"/>
          </a:xfrm>
        </p:grpSpPr>
        <p:sp>
          <p:nvSpPr>
            <p:cNvPr id="613" name="Shape 613"/>
            <p:cNvSpPr/>
            <p:nvPr/>
          </p:nvSpPr>
          <p:spPr>
            <a:xfrm rot="124025">
              <a:off x="2552351" y="1390851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 rot="723932">
              <a:off x="2552229" y="1390958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 rot="1325539">
              <a:off x="2552091" y="1391014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 rot="1925353">
              <a:off x="2552181" y="1390978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 rot="2523466">
              <a:off x="2552322" y="1390894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 rot="3130912">
              <a:off x="2552464" y="139087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 rot="3722550">
              <a:off x="2552711" y="1390819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 rot="4324016">
              <a:off x="2552630" y="1390976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 rot="4926008">
              <a:off x="2552687" y="1390845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 rot="5524025">
              <a:off x="2552259" y="1390948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 rot="5524025">
              <a:off x="2552157" y="1390801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 rot="6123932">
              <a:off x="2552131" y="1390679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 rot="6725539">
              <a:off x="2551966" y="1390541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 rot="7325353">
              <a:off x="2551983" y="1390631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 rot="7923466">
              <a:off x="2552388" y="1390772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 rot="8530912">
              <a:off x="2552484" y="139091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 rot="9122550">
              <a:off x="2552839" y="1391161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 rot="9724016">
              <a:off x="2552284" y="1391080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 rot="10326008">
              <a:off x="2552692" y="1391137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 rot="-10675975">
              <a:off x="2552059" y="1390709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 rot="-5275975">
              <a:off x="2552401" y="1390656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 rot="-4676068">
              <a:off x="2552508" y="1390859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 rot="-4074461">
              <a:off x="2552564" y="1390889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 rot="-3474647">
              <a:off x="2552528" y="1390779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 rot="-2876534">
              <a:off x="2552444" y="1390960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 rot="-2269088">
              <a:off x="2552424" y="139089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 rot="-1677450">
              <a:off x="2552369" y="1390947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 rot="-1075984">
              <a:off x="2552526" y="1390630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 rot="-473992">
              <a:off x="2552395" y="1390850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 rot="124025">
              <a:off x="2552498" y="1390749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 rot="-10675975">
              <a:off x="2552206" y="1390607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 rot="-10076068">
              <a:off x="2552409" y="1390581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 rot="-9474461">
              <a:off x="2552439" y="1390416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 rot="-8874647">
              <a:off x="2552329" y="1390433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 rot="-8276534">
              <a:off x="2552510" y="1390838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 rot="-7669088">
              <a:off x="2552444" y="139093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 rot="-7077450">
              <a:off x="2552497" y="1391289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 rot="-6475984">
              <a:off x="2552180" y="1390734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 rot="-5873992">
              <a:off x="2552400" y="1391142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 rot="-5275975">
              <a:off x="2552299" y="1390509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Shape 653"/>
          <p:cNvGrpSpPr/>
          <p:nvPr/>
        </p:nvGrpSpPr>
        <p:grpSpPr>
          <a:xfrm>
            <a:off x="3334106" y="334381"/>
            <a:ext cx="4757288" cy="4757288"/>
            <a:chOff x="1857881" y="696331"/>
            <a:chExt cx="4757288" cy="4757288"/>
          </a:xfrm>
        </p:grpSpPr>
        <p:sp>
          <p:nvSpPr>
            <p:cNvPr id="654" name="Shape 654"/>
            <p:cNvSpPr/>
            <p:nvPr/>
          </p:nvSpPr>
          <p:spPr>
            <a:xfrm rot="124025">
              <a:off x="2552351" y="1390851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 rot="723932">
              <a:off x="2552229" y="1390958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 rot="1325539">
              <a:off x="2552091" y="1391014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 rot="1925353">
              <a:off x="2552181" y="1390978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 rot="2523466">
              <a:off x="2552322" y="1390894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 rot="3130912">
              <a:off x="2552464" y="139087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 rot="3722550">
              <a:off x="2552711" y="1390819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 rot="4324016">
              <a:off x="2552630" y="1390976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 rot="4926008">
              <a:off x="2552687" y="1390845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 rot="5524025">
              <a:off x="2552259" y="1390948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 rot="5524025">
              <a:off x="2552157" y="1390801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 rot="6123932">
              <a:off x="2552131" y="1390679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 rot="6725539">
              <a:off x="2551966" y="1390541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 rot="7325353">
              <a:off x="2551983" y="1390631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 rot="7923466">
              <a:off x="2552388" y="1390772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 rot="8530912">
              <a:off x="2552484" y="139091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 rot="9122550">
              <a:off x="2552839" y="1391161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 rot="9724016">
              <a:off x="2552284" y="1391080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 rot="10326008">
              <a:off x="2552692" y="1391137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 rot="-10675975">
              <a:off x="2552059" y="1390709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 rot="-5275975">
              <a:off x="2552401" y="1390656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 rot="-4676068">
              <a:off x="2552508" y="1390859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 rot="-4074461">
              <a:off x="2552564" y="1390889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 rot="-3474647">
              <a:off x="2552528" y="1390779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 rot="-2876534">
              <a:off x="2552444" y="1390960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 rot="-2269088">
              <a:off x="2552424" y="139089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 rot="-1677450">
              <a:off x="2552369" y="1390947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 rot="-1075984">
              <a:off x="2552526" y="1390630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 rot="-473992">
              <a:off x="2552395" y="1390850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 rot="124025">
              <a:off x="2552498" y="1390749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 rot="-10675975">
              <a:off x="2552206" y="1390607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 rot="-10076068">
              <a:off x="2552409" y="1390581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 rot="-9474461">
              <a:off x="2552439" y="1390416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 rot="-8874647">
              <a:off x="2552329" y="1390433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 rot="-8276534">
              <a:off x="2552510" y="1390838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 rot="-7669088">
              <a:off x="2552444" y="139093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 rot="-7077450">
              <a:off x="2552497" y="1391289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 rot="-6475984">
              <a:off x="2552180" y="1390734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 rot="-5873992">
              <a:off x="2552400" y="1391142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 rot="-5275975">
              <a:off x="2552299" y="1390509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Shape 694"/>
          <p:cNvCxnSpPr>
            <a:stCxn id="678" idx="0"/>
          </p:cNvCxnSpPr>
          <p:nvPr/>
        </p:nvCxnSpPr>
        <p:spPr>
          <a:xfrm flipH="1" rot="10800000">
            <a:off x="6518997" y="866190"/>
            <a:ext cx="239700" cy="41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95" name="Shape 6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8698" y="664050"/>
            <a:ext cx="1097598" cy="20215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96" name="Shape 6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7073" y="3780575"/>
            <a:ext cx="1097598" cy="20215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97" name="Shape 6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198" y="4632750"/>
            <a:ext cx="1097598" cy="20215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98" name="Shape 6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5323" y="1446025"/>
            <a:ext cx="1097598" cy="202150"/>
          </a:xfrm>
          <a:prstGeom prst="rect">
            <a:avLst/>
          </a:prstGeom>
          <a:noFill/>
          <a:ln cap="flat" cmpd="sng" w="2857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699" name="Shape 699"/>
          <p:cNvCxnSpPr>
            <a:stCxn id="658" idx="0"/>
          </p:cNvCxnSpPr>
          <p:nvPr/>
        </p:nvCxnSpPr>
        <p:spPr>
          <a:xfrm>
            <a:off x="7144384" y="3519272"/>
            <a:ext cx="452700" cy="26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" name="Shape 700"/>
          <p:cNvCxnSpPr>
            <a:stCxn id="668" idx="0"/>
          </p:cNvCxnSpPr>
          <p:nvPr/>
        </p:nvCxnSpPr>
        <p:spPr>
          <a:xfrm flipH="1">
            <a:off x="4624803" y="4144659"/>
            <a:ext cx="281700" cy="48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Shape 701"/>
          <p:cNvCxnSpPr>
            <a:stCxn id="688" idx="0"/>
          </p:cNvCxnSpPr>
          <p:nvPr/>
        </p:nvCxnSpPr>
        <p:spPr>
          <a:xfrm rot="10800000">
            <a:off x="3832915" y="1648178"/>
            <a:ext cx="448200" cy="25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2" name="Shape 702"/>
          <p:cNvSpPr txBox="1"/>
          <p:nvPr/>
        </p:nvSpPr>
        <p:spPr>
          <a:xfrm>
            <a:off x="7166650" y="334375"/>
            <a:ext cx="281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</a:t>
            </a:r>
            <a:endParaRPr b="1" sz="1200"/>
          </a:p>
        </p:txBody>
      </p:sp>
      <p:sp>
        <p:nvSpPr>
          <p:cNvPr id="703" name="Shape 703"/>
          <p:cNvSpPr txBox="1"/>
          <p:nvPr/>
        </p:nvSpPr>
        <p:spPr>
          <a:xfrm>
            <a:off x="8005025" y="3471025"/>
            <a:ext cx="281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B</a:t>
            </a:r>
            <a:endParaRPr b="1" sz="1200"/>
          </a:p>
        </p:txBody>
      </p:sp>
      <p:sp>
        <p:nvSpPr>
          <p:cNvPr id="704" name="Shape 704"/>
          <p:cNvSpPr txBox="1"/>
          <p:nvPr/>
        </p:nvSpPr>
        <p:spPr>
          <a:xfrm>
            <a:off x="3916175" y="4331175"/>
            <a:ext cx="281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</a:t>
            </a:r>
            <a:endParaRPr b="1" sz="1200"/>
          </a:p>
        </p:txBody>
      </p:sp>
      <p:sp>
        <p:nvSpPr>
          <p:cNvPr id="705" name="Shape 705"/>
          <p:cNvSpPr txBox="1"/>
          <p:nvPr/>
        </p:nvSpPr>
        <p:spPr>
          <a:xfrm>
            <a:off x="3143275" y="1138100"/>
            <a:ext cx="281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</a:t>
            </a:r>
            <a:endParaRPr b="1" sz="1200"/>
          </a:p>
        </p:txBody>
      </p:sp>
      <p:sp>
        <p:nvSpPr>
          <p:cNvPr id="706" name="Shape 706"/>
          <p:cNvSpPr txBox="1"/>
          <p:nvPr/>
        </p:nvSpPr>
        <p:spPr>
          <a:xfrm>
            <a:off x="85575" y="4057650"/>
            <a:ext cx="31053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79054025255fb1a26e4bc422aef54eb4</a:t>
            </a:r>
            <a:endParaRPr/>
          </a:p>
        </p:txBody>
      </p:sp>
      <p:sp>
        <p:nvSpPr>
          <p:cNvPr id="707" name="Shape 707"/>
          <p:cNvSpPr/>
          <p:nvPr/>
        </p:nvSpPr>
        <p:spPr>
          <a:xfrm>
            <a:off x="4214525" y="3499950"/>
            <a:ext cx="333300" cy="3333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Shape 708"/>
          <p:cNvSpPr/>
          <p:nvPr/>
        </p:nvSpPr>
        <p:spPr>
          <a:xfrm>
            <a:off x="2646025" y="1209675"/>
            <a:ext cx="1276200" cy="543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9" name="Shape 709"/>
          <p:cNvCxnSpPr/>
          <p:nvPr/>
        </p:nvCxnSpPr>
        <p:spPr>
          <a:xfrm flipH="1" rot="10800000">
            <a:off x="3190875" y="3768750"/>
            <a:ext cx="1078200" cy="2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/>
          <p:nvPr>
            <p:ph idx="4294967295" type="title"/>
          </p:nvPr>
        </p:nvSpPr>
        <p:spPr>
          <a:xfrm>
            <a:off x="0" y="0"/>
            <a:ext cx="1717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Virtual Nodes</a:t>
            </a:r>
            <a:endParaRPr sz="1800"/>
          </a:p>
        </p:txBody>
      </p:sp>
      <p:grpSp>
        <p:nvGrpSpPr>
          <p:cNvPr id="715" name="Shape 715"/>
          <p:cNvGrpSpPr/>
          <p:nvPr/>
        </p:nvGrpSpPr>
        <p:grpSpPr>
          <a:xfrm>
            <a:off x="3336356" y="334381"/>
            <a:ext cx="4757288" cy="4757288"/>
            <a:chOff x="1857881" y="696331"/>
            <a:chExt cx="4757288" cy="4757288"/>
          </a:xfrm>
        </p:grpSpPr>
        <p:sp>
          <p:nvSpPr>
            <p:cNvPr id="716" name="Shape 716"/>
            <p:cNvSpPr/>
            <p:nvPr/>
          </p:nvSpPr>
          <p:spPr>
            <a:xfrm rot="124025">
              <a:off x="2552351" y="1390851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 rot="723932">
              <a:off x="2552229" y="1390958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 rot="1325539">
              <a:off x="2552091" y="1391014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 rot="1925353">
              <a:off x="2552181" y="1390978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 rot="2523466">
              <a:off x="2552322" y="1390894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 rot="3130912">
              <a:off x="2552464" y="139087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 rot="3722550">
              <a:off x="2552711" y="1390819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 rot="4324016">
              <a:off x="2552630" y="1390976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 rot="4926008">
              <a:off x="2552687" y="1390845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 rot="5524025">
              <a:off x="2552259" y="1390948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 rot="5524025">
              <a:off x="2552157" y="1390801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 rot="6123932">
              <a:off x="2552131" y="1390679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 rot="6725539">
              <a:off x="2551966" y="1390541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 rot="7325353">
              <a:off x="2551983" y="1390631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 rot="7923466">
              <a:off x="2552388" y="1390772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 rot="8530912">
              <a:off x="2552484" y="139091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 rot="9122550">
              <a:off x="2552839" y="1391161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 rot="9724016">
              <a:off x="2552284" y="1391080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 rot="10326008">
              <a:off x="2552692" y="1391137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 rot="-10675975">
              <a:off x="2552059" y="1390709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 rot="-5275975">
              <a:off x="2552401" y="1390656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 rot="-4676068">
              <a:off x="2552508" y="1390859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 rot="-4074461">
              <a:off x="2552564" y="1390889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 rot="-3474647">
              <a:off x="2552528" y="1390779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 rot="-2876534">
              <a:off x="2552444" y="1390960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 rot="-2269088">
              <a:off x="2552424" y="139089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 rot="-1677450">
              <a:off x="2552369" y="1390947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 rot="-1075984">
              <a:off x="2552526" y="1390630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 rot="-473992">
              <a:off x="2552395" y="1390850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 rot="124025">
              <a:off x="2552498" y="1390749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 rot="-10675975">
              <a:off x="2552206" y="1390607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 rot="-10076068">
              <a:off x="2552409" y="1390581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 rot="-9474461">
              <a:off x="2552439" y="1390416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 rot="-8874647">
              <a:off x="2552329" y="1390433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 rot="-8276534">
              <a:off x="2552510" y="1390838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 rot="-7669088">
              <a:off x="2552444" y="139093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 rot="-7077450">
              <a:off x="2552497" y="1391289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 rot="-6475984">
              <a:off x="2552180" y="1390734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 rot="-5873992">
              <a:off x="2552400" y="1391142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 rot="-5275975">
              <a:off x="2552299" y="1390509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Shape 756"/>
          <p:cNvGrpSpPr/>
          <p:nvPr/>
        </p:nvGrpSpPr>
        <p:grpSpPr>
          <a:xfrm>
            <a:off x="3334106" y="334381"/>
            <a:ext cx="4757288" cy="4757288"/>
            <a:chOff x="1857881" y="696331"/>
            <a:chExt cx="4757288" cy="4757288"/>
          </a:xfrm>
        </p:grpSpPr>
        <p:sp>
          <p:nvSpPr>
            <p:cNvPr id="757" name="Shape 757"/>
            <p:cNvSpPr/>
            <p:nvPr/>
          </p:nvSpPr>
          <p:spPr>
            <a:xfrm rot="124025">
              <a:off x="2552351" y="1390851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 rot="723932">
              <a:off x="2552229" y="1390958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 rot="1325539">
              <a:off x="2552091" y="1391014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 rot="1925353">
              <a:off x="2552181" y="1390978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 rot="2523466">
              <a:off x="2552322" y="1390894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 rot="3130912">
              <a:off x="2552464" y="139087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 rot="3722550">
              <a:off x="2552711" y="1390819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 rot="4324016">
              <a:off x="2552630" y="1390976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 rot="4926008">
              <a:off x="2552687" y="1390845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 rot="5524025">
              <a:off x="2552259" y="1390948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 rot="5524025">
              <a:off x="2552157" y="1390801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 rot="6123932">
              <a:off x="2552131" y="1390679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 rot="6725539">
              <a:off x="2551966" y="1390541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 rot="7325353">
              <a:off x="2551983" y="1390631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 rot="7923466">
              <a:off x="2552388" y="1390772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 rot="8530912">
              <a:off x="2552484" y="139091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 rot="9122550">
              <a:off x="2552839" y="1391161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 rot="9724016">
              <a:off x="2552284" y="1391080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 rot="10326008">
              <a:off x="2552692" y="1391137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 rot="-10675975">
              <a:off x="2552059" y="1390709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 rot="-5275975">
              <a:off x="2552401" y="1390656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 rot="-4676068">
              <a:off x="2552508" y="1390859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 rot="-4074461">
              <a:off x="2552564" y="1390889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 rot="-3474647">
              <a:off x="2552528" y="1390779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 rot="-2876534">
              <a:off x="2552444" y="1390960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 rot="-2269088">
              <a:off x="2552424" y="139089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 rot="-1677450">
              <a:off x="2552369" y="1390947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 rot="-1075984">
              <a:off x="2552526" y="1390630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 rot="-473992">
              <a:off x="2552395" y="1390850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 rot="124025">
              <a:off x="2552498" y="1390749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 rot="-10675975">
              <a:off x="2552206" y="1390607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 rot="-10076068">
              <a:off x="2552409" y="1390581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 rot="-9474461">
              <a:off x="2552439" y="1390416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 rot="-8874647">
              <a:off x="2552329" y="1390433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 rot="-8276534">
              <a:off x="2552510" y="1390838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 rot="-7669088">
              <a:off x="2552444" y="139093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 rot="-7077450">
              <a:off x="2552497" y="1391289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 rot="-6475984">
              <a:off x="2552180" y="1390734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 rot="-5873992">
              <a:off x="2552400" y="1391142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 rot="-5275975">
              <a:off x="2552299" y="1390509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97" name="Shape 797"/>
          <p:cNvCxnSpPr>
            <a:stCxn id="781" idx="0"/>
          </p:cNvCxnSpPr>
          <p:nvPr/>
        </p:nvCxnSpPr>
        <p:spPr>
          <a:xfrm flipH="1" rot="10800000">
            <a:off x="6518997" y="866190"/>
            <a:ext cx="239700" cy="41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8" name="Shape 798"/>
          <p:cNvCxnSpPr>
            <a:stCxn id="761" idx="0"/>
          </p:cNvCxnSpPr>
          <p:nvPr/>
        </p:nvCxnSpPr>
        <p:spPr>
          <a:xfrm>
            <a:off x="7144384" y="3519272"/>
            <a:ext cx="452700" cy="26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9" name="Shape 799"/>
          <p:cNvCxnSpPr>
            <a:stCxn id="771" idx="0"/>
          </p:cNvCxnSpPr>
          <p:nvPr/>
        </p:nvCxnSpPr>
        <p:spPr>
          <a:xfrm flipH="1">
            <a:off x="4624803" y="4144659"/>
            <a:ext cx="281700" cy="48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0" name="Shape 800"/>
          <p:cNvCxnSpPr>
            <a:stCxn id="791" idx="0"/>
          </p:cNvCxnSpPr>
          <p:nvPr/>
        </p:nvCxnSpPr>
        <p:spPr>
          <a:xfrm rot="10800000">
            <a:off x="3832915" y="1648178"/>
            <a:ext cx="448200" cy="25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1" name="Shape 801"/>
          <p:cNvSpPr txBox="1"/>
          <p:nvPr/>
        </p:nvSpPr>
        <p:spPr>
          <a:xfrm>
            <a:off x="219400" y="2044100"/>
            <a:ext cx="281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</a:t>
            </a:r>
            <a:endParaRPr b="1" sz="1200"/>
          </a:p>
        </p:txBody>
      </p:sp>
      <p:sp>
        <p:nvSpPr>
          <p:cNvPr id="802" name="Shape 802"/>
          <p:cNvSpPr txBox="1"/>
          <p:nvPr/>
        </p:nvSpPr>
        <p:spPr>
          <a:xfrm>
            <a:off x="219400" y="2429975"/>
            <a:ext cx="281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B</a:t>
            </a:r>
            <a:endParaRPr b="1" sz="1200"/>
          </a:p>
        </p:txBody>
      </p:sp>
      <p:sp>
        <p:nvSpPr>
          <p:cNvPr id="803" name="Shape 803"/>
          <p:cNvSpPr txBox="1"/>
          <p:nvPr/>
        </p:nvSpPr>
        <p:spPr>
          <a:xfrm>
            <a:off x="219400" y="2733400"/>
            <a:ext cx="281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</a:t>
            </a:r>
            <a:endParaRPr b="1" sz="1200"/>
          </a:p>
        </p:txBody>
      </p:sp>
      <p:sp>
        <p:nvSpPr>
          <p:cNvPr id="804" name="Shape 804"/>
          <p:cNvSpPr txBox="1"/>
          <p:nvPr/>
        </p:nvSpPr>
        <p:spPr>
          <a:xfrm>
            <a:off x="219400" y="3035175"/>
            <a:ext cx="281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</a:t>
            </a:r>
            <a:endParaRPr b="1" sz="1200"/>
          </a:p>
        </p:txBody>
      </p:sp>
      <p:pic>
        <p:nvPicPr>
          <p:cNvPr id="805" name="Shape 805"/>
          <p:cNvPicPr preferRelativeResize="0"/>
          <p:nvPr/>
        </p:nvPicPr>
        <p:blipFill rotWithShape="1">
          <a:blip r:embed="rId3">
            <a:alphaModFix/>
          </a:blip>
          <a:srcRect b="0" l="0" r="0" t="-90585"/>
          <a:stretch/>
        </p:blipFill>
        <p:spPr>
          <a:xfrm>
            <a:off x="501100" y="2009775"/>
            <a:ext cx="1097598" cy="385225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06" name="Shape 8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98" y="2497650"/>
            <a:ext cx="1097598" cy="20215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07" name="Shape 8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98" y="2802450"/>
            <a:ext cx="1097598" cy="20215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08" name="Shape 8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98" y="3107250"/>
            <a:ext cx="1097598" cy="202150"/>
          </a:xfrm>
          <a:prstGeom prst="rect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09" name="Shape 809"/>
          <p:cNvSpPr/>
          <p:nvPr/>
        </p:nvSpPr>
        <p:spPr>
          <a:xfrm>
            <a:off x="3477550" y="1386875"/>
            <a:ext cx="355375" cy="261300"/>
          </a:xfrm>
          <a:prstGeom prst="flowChartMagneticDisk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Shape 810"/>
          <p:cNvSpPr/>
          <p:nvPr/>
        </p:nvSpPr>
        <p:spPr>
          <a:xfrm>
            <a:off x="6758700" y="604900"/>
            <a:ext cx="355375" cy="261300"/>
          </a:xfrm>
          <a:prstGeom prst="flowChartMagneticDisk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Shape 811"/>
          <p:cNvSpPr/>
          <p:nvPr/>
        </p:nvSpPr>
        <p:spPr>
          <a:xfrm>
            <a:off x="7597075" y="3780575"/>
            <a:ext cx="355375" cy="261300"/>
          </a:xfrm>
          <a:prstGeom prst="flowChartMagneticDisk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Shape 812"/>
          <p:cNvSpPr/>
          <p:nvPr/>
        </p:nvSpPr>
        <p:spPr>
          <a:xfrm>
            <a:off x="4281125" y="4632750"/>
            <a:ext cx="355375" cy="261300"/>
          </a:xfrm>
          <a:prstGeom prst="flowChartMagneticDisk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Shape 813"/>
          <p:cNvSpPr/>
          <p:nvPr/>
        </p:nvSpPr>
        <p:spPr>
          <a:xfrm>
            <a:off x="5854725" y="4771375"/>
            <a:ext cx="355375" cy="261300"/>
          </a:xfrm>
          <a:prstGeom prst="flowChartMagneticDisk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4" name="Shape 814"/>
          <p:cNvCxnSpPr>
            <a:stCxn id="767" idx="0"/>
          </p:cNvCxnSpPr>
          <p:nvPr/>
        </p:nvCxnSpPr>
        <p:spPr>
          <a:xfrm>
            <a:off x="6015088" y="4328273"/>
            <a:ext cx="118800" cy="4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5" name="Shape 815"/>
          <p:cNvSpPr/>
          <p:nvPr/>
        </p:nvSpPr>
        <p:spPr>
          <a:xfrm>
            <a:off x="7807600" y="1906775"/>
            <a:ext cx="355375" cy="261300"/>
          </a:xfrm>
          <a:prstGeom prst="flowChartMagneticDisk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6" name="Shape 816"/>
          <p:cNvCxnSpPr>
            <a:stCxn id="785" idx="0"/>
          </p:cNvCxnSpPr>
          <p:nvPr/>
        </p:nvCxnSpPr>
        <p:spPr>
          <a:xfrm flipH="1" rot="10800000">
            <a:off x="7250809" y="1986422"/>
            <a:ext cx="556800" cy="14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7" name="Shape 817"/>
          <p:cNvSpPr/>
          <p:nvPr/>
        </p:nvSpPr>
        <p:spPr>
          <a:xfrm>
            <a:off x="4683700" y="411775"/>
            <a:ext cx="355375" cy="261300"/>
          </a:xfrm>
          <a:prstGeom prst="flowChartMagneticDisk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8" name="Shape 818"/>
          <p:cNvCxnSpPr>
            <a:stCxn id="795" idx="0"/>
          </p:cNvCxnSpPr>
          <p:nvPr/>
        </p:nvCxnSpPr>
        <p:spPr>
          <a:xfrm rot="10800000">
            <a:off x="5000847" y="673065"/>
            <a:ext cx="134400" cy="50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9" name="Shape 819"/>
          <p:cNvSpPr/>
          <p:nvPr/>
        </p:nvSpPr>
        <p:spPr>
          <a:xfrm>
            <a:off x="3336350" y="3418325"/>
            <a:ext cx="355375" cy="261300"/>
          </a:xfrm>
          <a:prstGeom prst="flowChartMagneticDisk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0" name="Shape 820"/>
          <p:cNvCxnSpPr>
            <a:stCxn id="775" idx="0"/>
          </p:cNvCxnSpPr>
          <p:nvPr/>
        </p:nvCxnSpPr>
        <p:spPr>
          <a:xfrm flipH="1">
            <a:off x="3697390" y="3290527"/>
            <a:ext cx="47730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1" name="Shape 821"/>
          <p:cNvSpPr/>
          <p:nvPr/>
        </p:nvSpPr>
        <p:spPr>
          <a:xfrm>
            <a:off x="7981975" y="2620475"/>
            <a:ext cx="355375" cy="261300"/>
          </a:xfrm>
          <a:prstGeom prst="flowChartMagneticDisk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2" name="Shape 822"/>
          <p:cNvCxnSpPr>
            <a:stCxn id="786" idx="1"/>
          </p:cNvCxnSpPr>
          <p:nvPr/>
        </p:nvCxnSpPr>
        <p:spPr>
          <a:xfrm>
            <a:off x="7356167" y="2699780"/>
            <a:ext cx="62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" name="Shape 823"/>
          <p:cNvCxnSpPr>
            <a:stCxn id="788" idx="0"/>
            <a:endCxn id="824" idx="4"/>
          </p:cNvCxnSpPr>
          <p:nvPr/>
        </p:nvCxnSpPr>
        <p:spPr>
          <a:xfrm rot="10800000">
            <a:off x="3477521" y="2713173"/>
            <a:ext cx="5922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4" name="Shape 824"/>
          <p:cNvSpPr/>
          <p:nvPr/>
        </p:nvSpPr>
        <p:spPr>
          <a:xfrm>
            <a:off x="3122175" y="2582375"/>
            <a:ext cx="355375" cy="261300"/>
          </a:xfrm>
          <a:prstGeom prst="flowChartMagneticDisk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Shape 825"/>
          <p:cNvSpPr txBox="1"/>
          <p:nvPr/>
        </p:nvSpPr>
        <p:spPr>
          <a:xfrm>
            <a:off x="85575" y="4057650"/>
            <a:ext cx="31053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79054025255fb1a26e4bc422aef54eb4</a:t>
            </a:r>
            <a:endParaRPr/>
          </a:p>
        </p:txBody>
      </p:sp>
      <p:sp>
        <p:nvSpPr>
          <p:cNvPr id="826" name="Shape 826"/>
          <p:cNvSpPr/>
          <p:nvPr/>
        </p:nvSpPr>
        <p:spPr>
          <a:xfrm>
            <a:off x="4214525" y="3499950"/>
            <a:ext cx="333300" cy="3333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7" name="Shape 827"/>
          <p:cNvCxnSpPr/>
          <p:nvPr/>
        </p:nvCxnSpPr>
        <p:spPr>
          <a:xfrm flipH="1" rot="10800000">
            <a:off x="3190875" y="3768750"/>
            <a:ext cx="1078200" cy="2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8" name="Shape 828"/>
          <p:cNvSpPr/>
          <p:nvPr/>
        </p:nvSpPr>
        <p:spPr>
          <a:xfrm>
            <a:off x="3275388" y="3341375"/>
            <a:ext cx="477300" cy="415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9" name="Shape 829"/>
          <p:cNvCxnSpPr>
            <a:stCxn id="828" idx="1"/>
            <a:endCxn id="806" idx="3"/>
          </p:cNvCxnSpPr>
          <p:nvPr/>
        </p:nvCxnSpPr>
        <p:spPr>
          <a:xfrm rot="10800000">
            <a:off x="1598688" y="2598575"/>
            <a:ext cx="1676700" cy="95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30" name="Shape 8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98" y="1998325"/>
            <a:ext cx="1097598" cy="20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 txBox="1"/>
          <p:nvPr>
            <p:ph idx="4294967295" type="title"/>
          </p:nvPr>
        </p:nvSpPr>
        <p:spPr>
          <a:xfrm>
            <a:off x="0" y="0"/>
            <a:ext cx="1717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Virtual Nodes</a:t>
            </a:r>
            <a:endParaRPr sz="1800"/>
          </a:p>
        </p:txBody>
      </p:sp>
      <p:grpSp>
        <p:nvGrpSpPr>
          <p:cNvPr id="836" name="Shape 836"/>
          <p:cNvGrpSpPr/>
          <p:nvPr/>
        </p:nvGrpSpPr>
        <p:grpSpPr>
          <a:xfrm>
            <a:off x="3336356" y="334381"/>
            <a:ext cx="4757288" cy="4757288"/>
            <a:chOff x="1857881" y="696331"/>
            <a:chExt cx="4757288" cy="4757288"/>
          </a:xfrm>
        </p:grpSpPr>
        <p:sp>
          <p:nvSpPr>
            <p:cNvPr id="837" name="Shape 837"/>
            <p:cNvSpPr/>
            <p:nvPr/>
          </p:nvSpPr>
          <p:spPr>
            <a:xfrm rot="124025">
              <a:off x="2552351" y="1390851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 rot="723932">
              <a:off x="2552229" y="1390958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 rot="1325539">
              <a:off x="2552091" y="1391014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 rot="1925353">
              <a:off x="2552181" y="1390978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 rot="2523466">
              <a:off x="2552322" y="1390894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 rot="3130912">
              <a:off x="2552464" y="139087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 rot="3722550">
              <a:off x="2552711" y="1390819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 rot="4324016">
              <a:off x="2552630" y="1390976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 rot="4926008">
              <a:off x="2552687" y="1390845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 rot="5524025">
              <a:off x="2552259" y="1390948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 rot="5524025">
              <a:off x="2552157" y="1390801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 rot="6123932">
              <a:off x="2552131" y="1390679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 rot="6725539">
              <a:off x="2551966" y="1390541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 rot="7325353">
              <a:off x="2551983" y="1390631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 rot="7923466">
              <a:off x="2552388" y="1390772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 rot="8530912">
              <a:off x="2552484" y="139091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 rot="9122550">
              <a:off x="2552839" y="1391161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 rot="9724016">
              <a:off x="2552284" y="1391080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 rot="10326008">
              <a:off x="2552692" y="1391137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 rot="-10675975">
              <a:off x="2552059" y="1390709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 rot="-5275975">
              <a:off x="2552401" y="1390656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 rot="-4676068">
              <a:off x="2552508" y="1390859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 rot="-4074461">
              <a:off x="2552564" y="1390889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 rot="-3474647">
              <a:off x="2552528" y="1390779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 rot="-2876534">
              <a:off x="2552444" y="1390960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 rot="-2269088">
              <a:off x="2552424" y="139089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 rot="-1677450">
              <a:off x="2552369" y="1390947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 rot="-1075984">
              <a:off x="2552526" y="1390630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 rot="-473992">
              <a:off x="2552395" y="1390850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 rot="124025">
              <a:off x="2552498" y="1390749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 rot="-10675975">
              <a:off x="2552206" y="1390607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 rot="-10076068">
              <a:off x="2552409" y="1390581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 rot="-9474461">
              <a:off x="2552439" y="1390416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 rot="-8874647">
              <a:off x="2552329" y="1390433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 rot="-8276534">
              <a:off x="2552510" y="1390838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 rot="-7669088">
              <a:off x="2552444" y="139093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 rot="-7077450">
              <a:off x="2552497" y="1391289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 rot="-6475984">
              <a:off x="2552180" y="1390734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 rot="-5873992">
              <a:off x="2552400" y="1391142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 rot="-5275975">
              <a:off x="2552299" y="1390509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7" name="Shape 877"/>
          <p:cNvGrpSpPr/>
          <p:nvPr/>
        </p:nvGrpSpPr>
        <p:grpSpPr>
          <a:xfrm>
            <a:off x="3334106" y="334381"/>
            <a:ext cx="4757288" cy="4757288"/>
            <a:chOff x="1857881" y="696331"/>
            <a:chExt cx="4757288" cy="4757288"/>
          </a:xfrm>
        </p:grpSpPr>
        <p:sp>
          <p:nvSpPr>
            <p:cNvPr id="878" name="Shape 878"/>
            <p:cNvSpPr/>
            <p:nvPr/>
          </p:nvSpPr>
          <p:spPr>
            <a:xfrm rot="124025">
              <a:off x="2552351" y="1390851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 rot="723932">
              <a:off x="2552229" y="1390958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 rot="1325539">
              <a:off x="2552091" y="1391014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 rot="1925353">
              <a:off x="2552181" y="1390978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 rot="2523466">
              <a:off x="2552322" y="1390894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 rot="3130912">
              <a:off x="2552464" y="139087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 rot="3722550">
              <a:off x="2552711" y="1390819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 rot="4324016">
              <a:off x="2552630" y="1390976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 rot="4926008">
              <a:off x="2552687" y="1390845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 rot="5524025">
              <a:off x="2552259" y="1390948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 rot="5524025">
              <a:off x="2552157" y="1390801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 rot="6123932">
              <a:off x="2552131" y="1390679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 rot="6725539">
              <a:off x="2551966" y="1390541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 rot="7325353">
              <a:off x="2551983" y="1390631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 rot="7923466">
              <a:off x="2552388" y="1390772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 rot="8530912">
              <a:off x="2552484" y="139091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 rot="9122550">
              <a:off x="2552839" y="1391161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 rot="9724016">
              <a:off x="2552284" y="1391080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 rot="10326008">
              <a:off x="2552692" y="1391137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 rot="-10675975">
              <a:off x="2552059" y="1390709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 rot="-5275975">
              <a:off x="2552401" y="1390656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 rot="-4676068">
              <a:off x="2552508" y="1390859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 rot="-4074461">
              <a:off x="2552564" y="1390889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 rot="-3474647">
              <a:off x="2552528" y="1390779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 rot="-2876534">
              <a:off x="2552444" y="1390960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 rot="-2269088">
              <a:off x="2552424" y="139089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 rot="-1677450">
              <a:off x="2552369" y="1390947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 rot="-1075984">
              <a:off x="2552526" y="1390630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 rot="-473992">
              <a:off x="2552395" y="1390850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 rot="124025">
              <a:off x="2552498" y="1390749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 rot="-10675975">
              <a:off x="2552206" y="1390607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 rot="-10076068">
              <a:off x="2552409" y="1390581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 rot="-9474461">
              <a:off x="2552439" y="1390416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 rot="-8874647">
              <a:off x="2552329" y="1390433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 rot="-8276534">
              <a:off x="2552510" y="1390838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 rot="-7669088">
              <a:off x="2552444" y="139093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 rot="-7077450">
              <a:off x="2552497" y="1391289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 rot="-6475984">
              <a:off x="2552180" y="1390734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 rot="-5873992">
              <a:off x="2552400" y="1391142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 rot="-5275975">
              <a:off x="2552299" y="1390509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18" name="Shape 918"/>
          <p:cNvCxnSpPr>
            <a:stCxn id="902" idx="0"/>
          </p:cNvCxnSpPr>
          <p:nvPr/>
        </p:nvCxnSpPr>
        <p:spPr>
          <a:xfrm flipH="1" rot="10800000">
            <a:off x="6518997" y="866190"/>
            <a:ext cx="239700" cy="41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9" name="Shape 919"/>
          <p:cNvCxnSpPr>
            <a:stCxn id="882" idx="0"/>
          </p:cNvCxnSpPr>
          <p:nvPr/>
        </p:nvCxnSpPr>
        <p:spPr>
          <a:xfrm>
            <a:off x="7144384" y="3519272"/>
            <a:ext cx="452700" cy="26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0" name="Shape 920"/>
          <p:cNvCxnSpPr>
            <a:stCxn id="892" idx="0"/>
          </p:cNvCxnSpPr>
          <p:nvPr/>
        </p:nvCxnSpPr>
        <p:spPr>
          <a:xfrm flipH="1">
            <a:off x="4624803" y="4144659"/>
            <a:ext cx="281700" cy="48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1" name="Shape 921"/>
          <p:cNvCxnSpPr>
            <a:stCxn id="912" idx="0"/>
          </p:cNvCxnSpPr>
          <p:nvPr/>
        </p:nvCxnSpPr>
        <p:spPr>
          <a:xfrm rot="10800000">
            <a:off x="3832915" y="1648178"/>
            <a:ext cx="448200" cy="25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2" name="Shape 922"/>
          <p:cNvSpPr/>
          <p:nvPr/>
        </p:nvSpPr>
        <p:spPr>
          <a:xfrm>
            <a:off x="3477550" y="1386875"/>
            <a:ext cx="355375" cy="261300"/>
          </a:xfrm>
          <a:prstGeom prst="flowChartMagneticDisk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Shape 923"/>
          <p:cNvSpPr/>
          <p:nvPr/>
        </p:nvSpPr>
        <p:spPr>
          <a:xfrm>
            <a:off x="6758700" y="604900"/>
            <a:ext cx="355375" cy="261300"/>
          </a:xfrm>
          <a:prstGeom prst="flowChartMagneticDisk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Shape 924"/>
          <p:cNvSpPr/>
          <p:nvPr/>
        </p:nvSpPr>
        <p:spPr>
          <a:xfrm>
            <a:off x="7597075" y="3780575"/>
            <a:ext cx="355375" cy="261300"/>
          </a:xfrm>
          <a:prstGeom prst="flowChartMagneticDisk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Shape 925"/>
          <p:cNvSpPr/>
          <p:nvPr/>
        </p:nvSpPr>
        <p:spPr>
          <a:xfrm>
            <a:off x="4281125" y="4632750"/>
            <a:ext cx="355375" cy="261300"/>
          </a:xfrm>
          <a:prstGeom prst="flowChartMagneticDisk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Shape 926"/>
          <p:cNvSpPr/>
          <p:nvPr/>
        </p:nvSpPr>
        <p:spPr>
          <a:xfrm>
            <a:off x="5854725" y="4771375"/>
            <a:ext cx="355375" cy="261300"/>
          </a:xfrm>
          <a:prstGeom prst="flowChartMagneticDisk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7" name="Shape 927"/>
          <p:cNvCxnSpPr>
            <a:stCxn id="888" idx="0"/>
          </p:cNvCxnSpPr>
          <p:nvPr/>
        </p:nvCxnSpPr>
        <p:spPr>
          <a:xfrm>
            <a:off x="6015088" y="4328273"/>
            <a:ext cx="118800" cy="4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8" name="Shape 928"/>
          <p:cNvSpPr/>
          <p:nvPr/>
        </p:nvSpPr>
        <p:spPr>
          <a:xfrm>
            <a:off x="7807600" y="1906775"/>
            <a:ext cx="355375" cy="261300"/>
          </a:xfrm>
          <a:prstGeom prst="flowChartMagneticDisk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9" name="Shape 929"/>
          <p:cNvCxnSpPr>
            <a:stCxn id="906" idx="0"/>
          </p:cNvCxnSpPr>
          <p:nvPr/>
        </p:nvCxnSpPr>
        <p:spPr>
          <a:xfrm flipH="1" rot="10800000">
            <a:off x="7250809" y="1986422"/>
            <a:ext cx="556800" cy="14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0" name="Shape 930"/>
          <p:cNvSpPr/>
          <p:nvPr/>
        </p:nvSpPr>
        <p:spPr>
          <a:xfrm>
            <a:off x="4683700" y="411775"/>
            <a:ext cx="355375" cy="261300"/>
          </a:xfrm>
          <a:prstGeom prst="flowChartMagneticDisk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1" name="Shape 931"/>
          <p:cNvCxnSpPr>
            <a:stCxn id="916" idx="0"/>
          </p:cNvCxnSpPr>
          <p:nvPr/>
        </p:nvCxnSpPr>
        <p:spPr>
          <a:xfrm rot="10800000">
            <a:off x="5000847" y="673065"/>
            <a:ext cx="134400" cy="50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2" name="Shape 932"/>
          <p:cNvSpPr/>
          <p:nvPr/>
        </p:nvSpPr>
        <p:spPr>
          <a:xfrm>
            <a:off x="3336350" y="3418325"/>
            <a:ext cx="355375" cy="261300"/>
          </a:xfrm>
          <a:prstGeom prst="flowChartMagneticDisk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3" name="Shape 933"/>
          <p:cNvCxnSpPr>
            <a:stCxn id="896" idx="0"/>
          </p:cNvCxnSpPr>
          <p:nvPr/>
        </p:nvCxnSpPr>
        <p:spPr>
          <a:xfrm flipH="1">
            <a:off x="3697390" y="3290527"/>
            <a:ext cx="47730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4" name="Shape 934"/>
          <p:cNvSpPr/>
          <p:nvPr/>
        </p:nvSpPr>
        <p:spPr>
          <a:xfrm>
            <a:off x="7981975" y="2620475"/>
            <a:ext cx="355375" cy="261300"/>
          </a:xfrm>
          <a:prstGeom prst="flowChartMagneticDisk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5" name="Shape 935"/>
          <p:cNvCxnSpPr>
            <a:stCxn id="907" idx="1"/>
          </p:cNvCxnSpPr>
          <p:nvPr/>
        </p:nvCxnSpPr>
        <p:spPr>
          <a:xfrm>
            <a:off x="7356167" y="2699780"/>
            <a:ext cx="62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6" name="Shape 936"/>
          <p:cNvCxnSpPr>
            <a:stCxn id="909" idx="0"/>
            <a:endCxn id="937" idx="4"/>
          </p:cNvCxnSpPr>
          <p:nvPr/>
        </p:nvCxnSpPr>
        <p:spPr>
          <a:xfrm rot="10800000">
            <a:off x="3477521" y="2713173"/>
            <a:ext cx="5922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7" name="Shape 937"/>
          <p:cNvSpPr/>
          <p:nvPr/>
        </p:nvSpPr>
        <p:spPr>
          <a:xfrm>
            <a:off x="3122175" y="2582375"/>
            <a:ext cx="355375" cy="261300"/>
          </a:xfrm>
          <a:prstGeom prst="flowChartMagneticDisk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Shape 938"/>
          <p:cNvSpPr txBox="1"/>
          <p:nvPr/>
        </p:nvSpPr>
        <p:spPr>
          <a:xfrm>
            <a:off x="266700" y="790575"/>
            <a:ext cx="3069600" cy="42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Advantages: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Node failure proportionately affects all other nodes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Node addition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proportionately alleviates load on all other nodes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Can account for heterogeneous node sizes.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Shape 9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Replication</a:t>
            </a:r>
            <a:endParaRPr/>
          </a:p>
        </p:txBody>
      </p:sp>
      <p:sp>
        <p:nvSpPr>
          <p:cNvPr id="944" name="Shape 94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Increases data durability by replicating </a:t>
            </a:r>
            <a:r>
              <a:rPr i="1" lang="en"/>
              <a:t>N</a:t>
            </a:r>
            <a:r>
              <a:rPr lang="en"/>
              <a:t> copies of data, where </a:t>
            </a:r>
            <a:r>
              <a:rPr i="1" lang="en"/>
              <a:t>N </a:t>
            </a:r>
            <a:r>
              <a:rPr lang="en"/>
              <a:t>is configurable.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Each key is assigned a </a:t>
            </a:r>
            <a:r>
              <a:rPr b="1" lang="en"/>
              <a:t>coordinator node</a:t>
            </a:r>
            <a:r>
              <a:rPr lang="en"/>
              <a:t> who has the job of replicating the data to its </a:t>
            </a:r>
            <a:r>
              <a:rPr i="1" lang="en"/>
              <a:t>N-1</a:t>
            </a:r>
            <a:r>
              <a:rPr lang="en"/>
              <a:t> successors in the ring.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 txBox="1"/>
          <p:nvPr>
            <p:ph idx="4294967295" type="title"/>
          </p:nvPr>
        </p:nvSpPr>
        <p:spPr>
          <a:xfrm>
            <a:off x="0" y="0"/>
            <a:ext cx="1717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Replication</a:t>
            </a:r>
            <a:endParaRPr sz="1800"/>
          </a:p>
        </p:txBody>
      </p:sp>
      <p:grpSp>
        <p:nvGrpSpPr>
          <p:cNvPr id="950" name="Shape 950"/>
          <p:cNvGrpSpPr/>
          <p:nvPr/>
        </p:nvGrpSpPr>
        <p:grpSpPr>
          <a:xfrm>
            <a:off x="3336356" y="334381"/>
            <a:ext cx="4757288" cy="4757288"/>
            <a:chOff x="1857881" y="696331"/>
            <a:chExt cx="4757288" cy="4757288"/>
          </a:xfrm>
        </p:grpSpPr>
        <p:sp>
          <p:nvSpPr>
            <p:cNvPr id="951" name="Shape 951"/>
            <p:cNvSpPr/>
            <p:nvPr/>
          </p:nvSpPr>
          <p:spPr>
            <a:xfrm rot="124025">
              <a:off x="2552351" y="1390851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 rot="723932">
              <a:off x="2552229" y="1390958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 rot="1325539">
              <a:off x="2552091" y="1391014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 rot="1925353">
              <a:off x="2552181" y="1390978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 rot="2523466">
              <a:off x="2552322" y="1390894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 rot="3130912">
              <a:off x="2552464" y="139087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 rot="3722550">
              <a:off x="2552711" y="1390819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 rot="4324016">
              <a:off x="2552630" y="1390976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 rot="4926008">
              <a:off x="2552687" y="1390845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 rot="5524025">
              <a:off x="2552259" y="1390948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 rot="5524025">
              <a:off x="2552157" y="1390801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 rot="6123932">
              <a:off x="2552131" y="1390679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 rot="6725539">
              <a:off x="2551966" y="1390541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 rot="7325353">
              <a:off x="2551983" y="1390631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 rot="7923466">
              <a:off x="2552388" y="1390772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 rot="8530912">
              <a:off x="2552484" y="139091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 rot="9122550">
              <a:off x="2552839" y="1391161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 rot="9724016">
              <a:off x="2552284" y="1391080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 rot="10326008">
              <a:off x="2552692" y="1391137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 rot="-10675975">
              <a:off x="2552059" y="1390709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 rot="-5275975">
              <a:off x="2552401" y="1390656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 rot="-4676068">
              <a:off x="2552508" y="1390859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 rot="-4074461">
              <a:off x="2552564" y="1390889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 rot="-3474647">
              <a:off x="2552528" y="1390779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 rot="-2876534">
              <a:off x="2552444" y="1390960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 rot="-2269088">
              <a:off x="2552424" y="139089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 rot="-1677450">
              <a:off x="2552369" y="1390947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 rot="-1075984">
              <a:off x="2552526" y="1390630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 rot="-473992">
              <a:off x="2552395" y="1390850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 rot="124025">
              <a:off x="2552498" y="1390749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 rot="-10675975">
              <a:off x="2552206" y="1390607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 rot="-10076068">
              <a:off x="2552409" y="1390581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 rot="-9474461">
              <a:off x="2552439" y="1390416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 rot="-8874647">
              <a:off x="2552329" y="1390433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 rot="-8276534">
              <a:off x="2552510" y="1390838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 rot="-7669088">
              <a:off x="2552444" y="139093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 rot="-7077450">
              <a:off x="2552497" y="1391289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 rot="-6475984">
              <a:off x="2552180" y="1390734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 rot="-5873992">
              <a:off x="2552400" y="1391142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 rot="-5275975">
              <a:off x="2552299" y="1390509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1" name="Shape 991"/>
          <p:cNvGrpSpPr/>
          <p:nvPr/>
        </p:nvGrpSpPr>
        <p:grpSpPr>
          <a:xfrm>
            <a:off x="3334106" y="334381"/>
            <a:ext cx="4757288" cy="4757288"/>
            <a:chOff x="1857881" y="696331"/>
            <a:chExt cx="4757288" cy="4757288"/>
          </a:xfrm>
        </p:grpSpPr>
        <p:sp>
          <p:nvSpPr>
            <p:cNvPr id="992" name="Shape 992"/>
            <p:cNvSpPr/>
            <p:nvPr/>
          </p:nvSpPr>
          <p:spPr>
            <a:xfrm rot="124025">
              <a:off x="2552351" y="1390851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 rot="723932">
              <a:off x="2552229" y="1390958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 rot="1325539">
              <a:off x="2552091" y="1391014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 rot="1925353">
              <a:off x="2552181" y="1390978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 rot="2523466">
              <a:off x="2552322" y="1390894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 rot="3130912">
              <a:off x="2552464" y="139087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 rot="3722550">
              <a:off x="2552711" y="1390819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 rot="4324016">
              <a:off x="2552630" y="1390976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 rot="4926008">
              <a:off x="2552687" y="1390845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 rot="5524025">
              <a:off x="2552259" y="1390948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 rot="5524025">
              <a:off x="2552157" y="1390801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 rot="6123932">
              <a:off x="2552131" y="1390679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 rot="6725539">
              <a:off x="2551966" y="1390541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 rot="7325353">
              <a:off x="2551983" y="1390631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 rot="7923466">
              <a:off x="2552388" y="1390772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 rot="8530912">
              <a:off x="2552484" y="139091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 rot="9122550">
              <a:off x="2552839" y="1391161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 rot="9724016">
              <a:off x="2552284" y="1391080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 rot="10326008">
              <a:off x="2552692" y="1391137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 rot="-10675975">
              <a:off x="2552059" y="1390709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 rot="-5275975">
              <a:off x="2552401" y="1390656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 rot="-4676068">
              <a:off x="2552508" y="1390859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 rot="-4074461">
              <a:off x="2552564" y="1390889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 rot="-3474647">
              <a:off x="2552528" y="1390779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 rot="-2876534">
              <a:off x="2552444" y="1390960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 rot="-2269088">
              <a:off x="2552424" y="139089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 rot="-1677450">
              <a:off x="2552369" y="1390947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 rot="-1075984">
              <a:off x="2552526" y="1390630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 rot="-473992">
              <a:off x="2552395" y="1390850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 rot="124025">
              <a:off x="2552498" y="1390749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 rot="-10675975">
              <a:off x="2552206" y="1390607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 rot="-10076068">
              <a:off x="2552409" y="1390581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 rot="-9474461">
              <a:off x="2552439" y="1390416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 rot="-8874647">
              <a:off x="2552329" y="1390433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 rot="-8276534">
              <a:off x="2552510" y="1390838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 rot="-7669088">
              <a:off x="2552444" y="139093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 rot="-7077450">
              <a:off x="2552497" y="1391289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 rot="-6475984">
              <a:off x="2552180" y="1390734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 rot="-5873992">
              <a:off x="2552400" y="1391142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 rot="-5275975">
              <a:off x="2552299" y="1390509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32" name="Shape 1032"/>
          <p:cNvCxnSpPr>
            <a:stCxn id="1016" idx="0"/>
          </p:cNvCxnSpPr>
          <p:nvPr/>
        </p:nvCxnSpPr>
        <p:spPr>
          <a:xfrm flipH="1" rot="10800000">
            <a:off x="6518997" y="866190"/>
            <a:ext cx="239700" cy="41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3" name="Shape 1033"/>
          <p:cNvCxnSpPr>
            <a:stCxn id="996" idx="0"/>
          </p:cNvCxnSpPr>
          <p:nvPr/>
        </p:nvCxnSpPr>
        <p:spPr>
          <a:xfrm>
            <a:off x="7144384" y="3519272"/>
            <a:ext cx="452700" cy="26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4" name="Shape 1034"/>
          <p:cNvCxnSpPr>
            <a:stCxn id="1006" idx="0"/>
          </p:cNvCxnSpPr>
          <p:nvPr/>
        </p:nvCxnSpPr>
        <p:spPr>
          <a:xfrm flipH="1">
            <a:off x="4624803" y="4144659"/>
            <a:ext cx="281700" cy="48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5" name="Shape 1035"/>
          <p:cNvCxnSpPr>
            <a:stCxn id="1026" idx="0"/>
          </p:cNvCxnSpPr>
          <p:nvPr/>
        </p:nvCxnSpPr>
        <p:spPr>
          <a:xfrm rot="10800000">
            <a:off x="3832915" y="1648178"/>
            <a:ext cx="448200" cy="25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6" name="Shape 1036"/>
          <p:cNvSpPr txBox="1"/>
          <p:nvPr/>
        </p:nvSpPr>
        <p:spPr>
          <a:xfrm>
            <a:off x="219400" y="2044100"/>
            <a:ext cx="281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</a:t>
            </a:r>
            <a:endParaRPr b="1" sz="1200"/>
          </a:p>
        </p:txBody>
      </p:sp>
      <p:sp>
        <p:nvSpPr>
          <p:cNvPr id="1037" name="Shape 1037"/>
          <p:cNvSpPr txBox="1"/>
          <p:nvPr/>
        </p:nvSpPr>
        <p:spPr>
          <a:xfrm>
            <a:off x="219400" y="2429975"/>
            <a:ext cx="281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B</a:t>
            </a:r>
            <a:endParaRPr b="1" sz="1200"/>
          </a:p>
        </p:txBody>
      </p:sp>
      <p:sp>
        <p:nvSpPr>
          <p:cNvPr id="1038" name="Shape 1038"/>
          <p:cNvSpPr txBox="1"/>
          <p:nvPr/>
        </p:nvSpPr>
        <p:spPr>
          <a:xfrm>
            <a:off x="219400" y="2733400"/>
            <a:ext cx="281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</a:t>
            </a:r>
            <a:endParaRPr b="1" sz="1200"/>
          </a:p>
        </p:txBody>
      </p:sp>
      <p:sp>
        <p:nvSpPr>
          <p:cNvPr id="1039" name="Shape 1039"/>
          <p:cNvSpPr txBox="1"/>
          <p:nvPr/>
        </p:nvSpPr>
        <p:spPr>
          <a:xfrm>
            <a:off x="219400" y="3035175"/>
            <a:ext cx="281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</a:t>
            </a:r>
            <a:endParaRPr b="1" sz="1200"/>
          </a:p>
        </p:txBody>
      </p:sp>
      <p:pic>
        <p:nvPicPr>
          <p:cNvPr id="1040" name="Shape 1040"/>
          <p:cNvPicPr preferRelativeResize="0"/>
          <p:nvPr/>
        </p:nvPicPr>
        <p:blipFill rotWithShape="1">
          <a:blip r:embed="rId3">
            <a:alphaModFix/>
          </a:blip>
          <a:srcRect b="0" l="0" r="0" t="-90585"/>
          <a:stretch/>
        </p:blipFill>
        <p:spPr>
          <a:xfrm>
            <a:off x="501100" y="2009775"/>
            <a:ext cx="1097598" cy="385225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41" name="Shape 10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98" y="2497650"/>
            <a:ext cx="1097598" cy="20215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42" name="Shape 10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98" y="2802450"/>
            <a:ext cx="1097598" cy="20215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43" name="Shape 10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98" y="3107250"/>
            <a:ext cx="1097598" cy="202150"/>
          </a:xfrm>
          <a:prstGeom prst="rect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44" name="Shape 1044"/>
          <p:cNvSpPr/>
          <p:nvPr/>
        </p:nvSpPr>
        <p:spPr>
          <a:xfrm>
            <a:off x="3477550" y="1386875"/>
            <a:ext cx="355375" cy="261300"/>
          </a:xfrm>
          <a:prstGeom prst="flowChartMagneticDisk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Shape 1045"/>
          <p:cNvSpPr/>
          <p:nvPr/>
        </p:nvSpPr>
        <p:spPr>
          <a:xfrm>
            <a:off x="6758700" y="604900"/>
            <a:ext cx="355375" cy="261300"/>
          </a:xfrm>
          <a:prstGeom prst="flowChartMagneticDisk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Shape 1046"/>
          <p:cNvSpPr/>
          <p:nvPr/>
        </p:nvSpPr>
        <p:spPr>
          <a:xfrm>
            <a:off x="7597075" y="3780575"/>
            <a:ext cx="355375" cy="261300"/>
          </a:xfrm>
          <a:prstGeom prst="flowChartMagneticDisk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Shape 1047"/>
          <p:cNvSpPr/>
          <p:nvPr/>
        </p:nvSpPr>
        <p:spPr>
          <a:xfrm>
            <a:off x="4281125" y="4632750"/>
            <a:ext cx="355375" cy="261300"/>
          </a:xfrm>
          <a:prstGeom prst="flowChartMagneticDisk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Shape 1048"/>
          <p:cNvSpPr/>
          <p:nvPr/>
        </p:nvSpPr>
        <p:spPr>
          <a:xfrm>
            <a:off x="5854725" y="4771375"/>
            <a:ext cx="355375" cy="261300"/>
          </a:xfrm>
          <a:prstGeom prst="flowChartMagneticDisk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9" name="Shape 1049"/>
          <p:cNvCxnSpPr>
            <a:stCxn id="1002" idx="0"/>
          </p:cNvCxnSpPr>
          <p:nvPr/>
        </p:nvCxnSpPr>
        <p:spPr>
          <a:xfrm>
            <a:off x="6015088" y="4328273"/>
            <a:ext cx="118800" cy="4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0" name="Shape 1050"/>
          <p:cNvSpPr/>
          <p:nvPr/>
        </p:nvSpPr>
        <p:spPr>
          <a:xfrm>
            <a:off x="7807600" y="1906775"/>
            <a:ext cx="355375" cy="261300"/>
          </a:xfrm>
          <a:prstGeom prst="flowChartMagneticDisk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1" name="Shape 1051"/>
          <p:cNvCxnSpPr>
            <a:stCxn id="1020" idx="0"/>
          </p:cNvCxnSpPr>
          <p:nvPr/>
        </p:nvCxnSpPr>
        <p:spPr>
          <a:xfrm flipH="1" rot="10800000">
            <a:off x="7250809" y="1986422"/>
            <a:ext cx="556800" cy="14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2" name="Shape 1052"/>
          <p:cNvSpPr/>
          <p:nvPr/>
        </p:nvSpPr>
        <p:spPr>
          <a:xfrm>
            <a:off x="4683700" y="411775"/>
            <a:ext cx="355375" cy="261300"/>
          </a:xfrm>
          <a:prstGeom prst="flowChartMagneticDisk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3" name="Shape 1053"/>
          <p:cNvCxnSpPr>
            <a:stCxn id="1030" idx="0"/>
          </p:cNvCxnSpPr>
          <p:nvPr/>
        </p:nvCxnSpPr>
        <p:spPr>
          <a:xfrm rot="10800000">
            <a:off x="5000847" y="673065"/>
            <a:ext cx="134400" cy="50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4" name="Shape 1054"/>
          <p:cNvSpPr/>
          <p:nvPr/>
        </p:nvSpPr>
        <p:spPr>
          <a:xfrm>
            <a:off x="3336350" y="3418325"/>
            <a:ext cx="355375" cy="261300"/>
          </a:xfrm>
          <a:prstGeom prst="flowChartMagneticDisk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5" name="Shape 1055"/>
          <p:cNvCxnSpPr>
            <a:stCxn id="1010" idx="0"/>
          </p:cNvCxnSpPr>
          <p:nvPr/>
        </p:nvCxnSpPr>
        <p:spPr>
          <a:xfrm flipH="1">
            <a:off x="3697390" y="3290527"/>
            <a:ext cx="47730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6" name="Shape 1056"/>
          <p:cNvSpPr/>
          <p:nvPr/>
        </p:nvSpPr>
        <p:spPr>
          <a:xfrm>
            <a:off x="7981975" y="2620475"/>
            <a:ext cx="355375" cy="261300"/>
          </a:xfrm>
          <a:prstGeom prst="flowChartMagneticDisk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7" name="Shape 1057"/>
          <p:cNvCxnSpPr>
            <a:stCxn id="1021" idx="1"/>
          </p:cNvCxnSpPr>
          <p:nvPr/>
        </p:nvCxnSpPr>
        <p:spPr>
          <a:xfrm>
            <a:off x="7356167" y="2699780"/>
            <a:ext cx="62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8" name="Shape 1058"/>
          <p:cNvCxnSpPr>
            <a:stCxn id="1023" idx="0"/>
            <a:endCxn id="1059" idx="4"/>
          </p:cNvCxnSpPr>
          <p:nvPr/>
        </p:nvCxnSpPr>
        <p:spPr>
          <a:xfrm rot="10800000">
            <a:off x="3477521" y="2713173"/>
            <a:ext cx="5922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9" name="Shape 1059"/>
          <p:cNvSpPr/>
          <p:nvPr/>
        </p:nvSpPr>
        <p:spPr>
          <a:xfrm>
            <a:off x="3122175" y="2582375"/>
            <a:ext cx="355375" cy="261300"/>
          </a:xfrm>
          <a:prstGeom prst="flowChartMagneticDisk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Shape 1060"/>
          <p:cNvSpPr txBox="1"/>
          <p:nvPr/>
        </p:nvSpPr>
        <p:spPr>
          <a:xfrm>
            <a:off x="85575" y="4057650"/>
            <a:ext cx="31053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79054025255fb1a26e4bc422aef54eb4</a:t>
            </a:r>
            <a:endParaRPr/>
          </a:p>
        </p:txBody>
      </p:sp>
      <p:sp>
        <p:nvSpPr>
          <p:cNvPr id="1061" name="Shape 1061"/>
          <p:cNvSpPr/>
          <p:nvPr/>
        </p:nvSpPr>
        <p:spPr>
          <a:xfrm>
            <a:off x="4214525" y="3499950"/>
            <a:ext cx="333300" cy="3333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2" name="Shape 1062"/>
          <p:cNvCxnSpPr/>
          <p:nvPr/>
        </p:nvCxnSpPr>
        <p:spPr>
          <a:xfrm flipH="1" rot="10800000">
            <a:off x="3190875" y="3768750"/>
            <a:ext cx="1078200" cy="2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3" name="Shape 1063"/>
          <p:cNvSpPr/>
          <p:nvPr/>
        </p:nvSpPr>
        <p:spPr>
          <a:xfrm>
            <a:off x="3275388" y="3341375"/>
            <a:ext cx="477300" cy="415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4" name="Shape 1064"/>
          <p:cNvCxnSpPr>
            <a:stCxn id="1063" idx="1"/>
            <a:endCxn id="1041" idx="3"/>
          </p:cNvCxnSpPr>
          <p:nvPr/>
        </p:nvCxnSpPr>
        <p:spPr>
          <a:xfrm rot="10800000">
            <a:off x="1598688" y="2598575"/>
            <a:ext cx="1676700" cy="95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65" name="Shape 10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98" y="1998325"/>
            <a:ext cx="1097598" cy="20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6" name="Shape 1066"/>
          <p:cNvSpPr txBox="1"/>
          <p:nvPr/>
        </p:nvSpPr>
        <p:spPr>
          <a:xfrm>
            <a:off x="767800" y="1439850"/>
            <a:ext cx="6705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N 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= 3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67" name="Shape 1067"/>
          <p:cNvSpPr txBox="1"/>
          <p:nvPr/>
        </p:nvSpPr>
        <p:spPr>
          <a:xfrm>
            <a:off x="2972050" y="3067900"/>
            <a:ext cx="1097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Coordinator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068" name="Shape 1068"/>
          <p:cNvCxnSpPr>
            <a:stCxn id="1041" idx="3"/>
            <a:endCxn id="1040" idx="3"/>
          </p:cNvCxnSpPr>
          <p:nvPr/>
        </p:nvCxnSpPr>
        <p:spPr>
          <a:xfrm flipH="1" rot="10800000">
            <a:off x="1598696" y="2202425"/>
            <a:ext cx="600" cy="396300"/>
          </a:xfrm>
          <a:prstGeom prst="curvedConnector3">
            <a:avLst>
              <a:gd fmla="val 3968775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9" name="Shape 1069"/>
          <p:cNvCxnSpPr>
            <a:stCxn id="1041" idx="3"/>
            <a:endCxn id="1043" idx="3"/>
          </p:cNvCxnSpPr>
          <p:nvPr/>
        </p:nvCxnSpPr>
        <p:spPr>
          <a:xfrm>
            <a:off x="1598696" y="2598725"/>
            <a:ext cx="600" cy="6096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0" name="Shape 1070"/>
          <p:cNvSpPr/>
          <p:nvPr/>
        </p:nvSpPr>
        <p:spPr>
          <a:xfrm rot="657157">
            <a:off x="3314703" y="2914649"/>
            <a:ext cx="114302" cy="266704"/>
          </a:xfrm>
          <a:custGeom>
            <a:pathLst>
              <a:path extrusionOk="0" h="10668" w="4572">
                <a:moveTo>
                  <a:pt x="4572" y="10668"/>
                </a:moveTo>
                <a:cubicBezTo>
                  <a:pt x="4001" y="9652"/>
                  <a:pt x="1905" y="6350"/>
                  <a:pt x="1143" y="4572"/>
                </a:cubicBezTo>
                <a:cubicBezTo>
                  <a:pt x="381" y="2794"/>
                  <a:pt x="191" y="762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071" name="Shape 1071"/>
          <p:cNvSpPr/>
          <p:nvPr/>
        </p:nvSpPr>
        <p:spPr>
          <a:xfrm rot="1255413">
            <a:off x="3326801" y="1821009"/>
            <a:ext cx="114293" cy="656016"/>
          </a:xfrm>
          <a:custGeom>
            <a:pathLst>
              <a:path extrusionOk="0" h="10668" w="4572">
                <a:moveTo>
                  <a:pt x="4572" y="10668"/>
                </a:moveTo>
                <a:cubicBezTo>
                  <a:pt x="4001" y="9652"/>
                  <a:pt x="1905" y="6350"/>
                  <a:pt x="1143" y="4572"/>
                </a:cubicBezTo>
                <a:cubicBezTo>
                  <a:pt x="381" y="2794"/>
                  <a:pt x="191" y="762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Shape 107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get() &amp; put()</a:t>
            </a:r>
            <a:endParaRPr/>
          </a:p>
        </p:txBody>
      </p:sp>
      <p:sp>
        <p:nvSpPr>
          <p:cNvPr id="1077" name="Shape 107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get() and put() requests can be received by any node, but will ultimately be forwarded to one of the top N nodes in the key’s preference list.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Request Forwarding: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Generic load balancer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Partition-aware routing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Shape 108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Versioning</a:t>
            </a:r>
            <a:endParaRPr/>
          </a:p>
        </p:txBody>
      </p:sp>
      <p:graphicFrame>
        <p:nvGraphicFramePr>
          <p:cNvPr id="1083" name="Shape 1083"/>
          <p:cNvGraphicFramePr/>
          <p:nvPr/>
        </p:nvGraphicFramePr>
        <p:xfrm>
          <a:off x="2091875" y="155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{56B0EA66-F4A7-4F56-A2E7-3B7D8B2DD64A}</a:tableStyleId>
              </a:tblPr>
              <a:tblGrid>
                <a:gridCol w="1020500"/>
                <a:gridCol w="1036250"/>
                <a:gridCol w="2903500"/>
              </a:tblGrid>
              <a:tr h="250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Problem</a:t>
                      </a:r>
                      <a:endParaRPr b="1"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Technique</a:t>
                      </a:r>
                      <a:endParaRPr b="1"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Advantage</a:t>
                      </a:r>
                      <a:endParaRPr b="1"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Partitioning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Consistent Hashing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Incremental Scalability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4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Availability for writes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Vector clocks with reconciliation during reads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Version size is decoupled from update rates.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585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Handling temporary failures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Sloppy Quorum and hinted handoff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Provides high availability and durability guarantee when some of the replicas are not available.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Recovering from permanent failures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Anti-entropy using Merkle trees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Synchronizes divergent replicas in the background.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4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Membership and failure detection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Gossip-based membership protocol and failure detection.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Preserves symmetry and avoids having a centralized registry for storing membership and node liveness information.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Versioning</a:t>
            </a:r>
            <a:endParaRPr/>
          </a:p>
        </p:txBody>
      </p:sp>
      <p:sp>
        <p:nvSpPr>
          <p:cNvPr id="1089" name="Shape 10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Provides a mechanism for </a:t>
            </a:r>
            <a:r>
              <a:rPr b="1" lang="en"/>
              <a:t>eventual consistency</a:t>
            </a:r>
            <a:r>
              <a:rPr lang="en"/>
              <a:t> that increases availability for writes.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Allows multiple versions of the same data to exist simultaneously.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Uses vector clocks to capture causality between versions.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Resolves version branching via </a:t>
            </a:r>
            <a:r>
              <a:rPr b="1" lang="en"/>
              <a:t>syntactic reconciliation</a:t>
            </a:r>
            <a:r>
              <a:rPr lang="en"/>
              <a:t> (automatically) or </a:t>
            </a:r>
            <a:r>
              <a:rPr b="1" lang="en"/>
              <a:t>semantic </a:t>
            </a:r>
            <a:r>
              <a:rPr b="1" lang="en"/>
              <a:t>reconciliation</a:t>
            </a:r>
            <a:r>
              <a:rPr lang="en"/>
              <a:t> (manually by the client).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Dynamo Applications	</a:t>
            </a:r>
            <a:endParaRPr/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50" y="1790875"/>
            <a:ext cx="1775510" cy="44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1150" y="2060600"/>
            <a:ext cx="898807" cy="8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6346" y="2676031"/>
            <a:ext cx="1285875" cy="534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2675" y="1942812"/>
            <a:ext cx="1338664" cy="51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56875" y="1828300"/>
            <a:ext cx="1043210" cy="7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74671" y="3800704"/>
            <a:ext cx="1775500" cy="56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29708" y="3538492"/>
            <a:ext cx="829103" cy="9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24775" y="2938388"/>
            <a:ext cx="1494486" cy="51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Shape 29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38348" y="3800700"/>
            <a:ext cx="1941040" cy="8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Shape 30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037749" y="3875297"/>
            <a:ext cx="1690375" cy="628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Shape 30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733150" y="2944788"/>
            <a:ext cx="1690371" cy="56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4" name="Shape 10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925" y="152400"/>
            <a:ext cx="4374129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5" name="Shape 10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2825" y="3467100"/>
            <a:ext cx="1283374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6" name="Shape 1096"/>
          <p:cNvSpPr txBox="1"/>
          <p:nvPr/>
        </p:nvSpPr>
        <p:spPr>
          <a:xfrm>
            <a:off x="7362825" y="3171825"/>
            <a:ext cx="36123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Client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097" name="Shape 1097"/>
          <p:cNvCxnSpPr>
            <a:endCxn id="1095" idx="2"/>
          </p:cNvCxnSpPr>
          <p:nvPr/>
        </p:nvCxnSpPr>
        <p:spPr>
          <a:xfrm>
            <a:off x="3438512" y="3657600"/>
            <a:ext cx="4566000" cy="38100"/>
          </a:xfrm>
          <a:prstGeom prst="curvedConnector4">
            <a:avLst>
              <a:gd fmla="val 42973" name="adj1"/>
              <a:gd fmla="val 725000" name="adj2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8" name="Shape 1098"/>
          <p:cNvCxnSpPr>
            <a:endCxn id="1095" idx="2"/>
          </p:cNvCxnSpPr>
          <p:nvPr/>
        </p:nvCxnSpPr>
        <p:spPr>
          <a:xfrm>
            <a:off x="5858012" y="3648000"/>
            <a:ext cx="2146500" cy="47700"/>
          </a:xfrm>
          <a:prstGeom prst="curvedConnector4">
            <a:avLst>
              <a:gd fmla="val 35053" name="adj1"/>
              <a:gd fmla="val 599214" name="adj2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9" name="Shape 1099"/>
          <p:cNvCxnSpPr>
            <a:stCxn id="1095" idx="2"/>
          </p:cNvCxnSpPr>
          <p:nvPr/>
        </p:nvCxnSpPr>
        <p:spPr>
          <a:xfrm rot="5400000">
            <a:off x="5792912" y="2293800"/>
            <a:ext cx="809700" cy="3613500"/>
          </a:xfrm>
          <a:prstGeom prst="curvedConnector2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Shape 110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Quorum</a:t>
            </a:r>
            <a:endParaRPr/>
          </a:p>
        </p:txBody>
      </p:sp>
      <p:sp>
        <p:nvSpPr>
          <p:cNvPr id="1105" name="Shape 110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Consistency</a:t>
            </a:r>
            <a:r>
              <a:rPr lang="en"/>
              <a:t> is maintained using a quorum protocol: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 + W &gt; 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R: Number of healthy replicas that need to participate in a successful read operation.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: Number of healthy replicas that need to participate in a successful write operation.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Reduces response time when R &lt; N or W &lt; N.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Shape 111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Hinted Handoff</a:t>
            </a:r>
            <a:endParaRPr/>
          </a:p>
        </p:txBody>
      </p:sp>
      <p:graphicFrame>
        <p:nvGraphicFramePr>
          <p:cNvPr id="1111" name="Shape 1111"/>
          <p:cNvGraphicFramePr/>
          <p:nvPr/>
        </p:nvGraphicFramePr>
        <p:xfrm>
          <a:off x="2091875" y="155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{56B0EA66-F4A7-4F56-A2E7-3B7D8B2DD64A}</a:tableStyleId>
              </a:tblPr>
              <a:tblGrid>
                <a:gridCol w="1020500"/>
                <a:gridCol w="1036250"/>
                <a:gridCol w="2903500"/>
              </a:tblGrid>
              <a:tr h="250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Problem</a:t>
                      </a:r>
                      <a:endParaRPr b="1"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Technique</a:t>
                      </a:r>
                      <a:endParaRPr b="1"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Advantage</a:t>
                      </a:r>
                      <a:endParaRPr b="1"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Partitioning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Consistent Hashing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Incremental Scalability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4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Availability for writes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Vector clocks with reconciliation during reads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Version size is decoupled from update rates.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Handling temporary failures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Sloppy Quorum and hinted handoff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Provides high availability and durability guarantee when some of the replicas are not available.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585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Recovering from permanent failures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Anti-entropy using Merkle trees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Synchronizes divergent replicas in the background.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4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Membership and failure detection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Gossip-based membership protocol and failure detection.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Preserves symmetry and avoids having a centralized registry for storing membership and node liveness information.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Shape 11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Hinted Handoff</a:t>
            </a:r>
            <a:endParaRPr/>
          </a:p>
        </p:txBody>
      </p:sp>
      <p:sp>
        <p:nvSpPr>
          <p:cNvPr id="1117" name="Shape 11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Sloppy quorum</a:t>
            </a:r>
            <a:r>
              <a:rPr lang="en"/>
              <a:t> only requires the top N </a:t>
            </a:r>
            <a:r>
              <a:rPr i="1" lang="en"/>
              <a:t>healthy</a:t>
            </a:r>
            <a:r>
              <a:rPr lang="en"/>
              <a:t> nodes to participate in the operation.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the event that one or more of the top N nodes for a key are unavailable, </a:t>
            </a:r>
            <a:r>
              <a:rPr b="1" lang="en"/>
              <a:t>hinted handoff</a:t>
            </a:r>
            <a:r>
              <a:rPr lang="en"/>
              <a:t> stores temporary copies of that key’s object on nodes further down the list. These copies contain a hint to allow them to be sent back to the correct node when it becomes available.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Shape 1122"/>
          <p:cNvSpPr txBox="1"/>
          <p:nvPr>
            <p:ph idx="4294967295" type="title"/>
          </p:nvPr>
        </p:nvSpPr>
        <p:spPr>
          <a:xfrm>
            <a:off x="0" y="0"/>
            <a:ext cx="1978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Hinted Handoff</a:t>
            </a:r>
            <a:endParaRPr sz="1800"/>
          </a:p>
        </p:txBody>
      </p:sp>
      <p:grpSp>
        <p:nvGrpSpPr>
          <p:cNvPr id="1123" name="Shape 1123"/>
          <p:cNvGrpSpPr/>
          <p:nvPr/>
        </p:nvGrpSpPr>
        <p:grpSpPr>
          <a:xfrm>
            <a:off x="3336356" y="334381"/>
            <a:ext cx="4757288" cy="4757288"/>
            <a:chOff x="1857881" y="696331"/>
            <a:chExt cx="4757288" cy="4757288"/>
          </a:xfrm>
        </p:grpSpPr>
        <p:sp>
          <p:nvSpPr>
            <p:cNvPr id="1124" name="Shape 1124"/>
            <p:cNvSpPr/>
            <p:nvPr/>
          </p:nvSpPr>
          <p:spPr>
            <a:xfrm rot="124025">
              <a:off x="2552351" y="1390851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 rot="723932">
              <a:off x="2552229" y="1390958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 rot="1325539">
              <a:off x="2552091" y="1391014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 rot="1925353">
              <a:off x="2552181" y="1390978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Shape 1128"/>
            <p:cNvSpPr/>
            <p:nvPr/>
          </p:nvSpPr>
          <p:spPr>
            <a:xfrm rot="2523466">
              <a:off x="2552322" y="1390894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Shape 1129"/>
            <p:cNvSpPr/>
            <p:nvPr/>
          </p:nvSpPr>
          <p:spPr>
            <a:xfrm rot="3130912">
              <a:off x="2552464" y="139087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 rot="3722550">
              <a:off x="2552711" y="1390819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 rot="4324016">
              <a:off x="2552630" y="1390976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 rot="4926008">
              <a:off x="2552687" y="1390845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 rot="5524025">
              <a:off x="2552259" y="1390948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 rot="5524025">
              <a:off x="2552157" y="1390801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 rot="6123932">
              <a:off x="2552131" y="1390679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 rot="6725539">
              <a:off x="2551966" y="1390541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 rot="7325353">
              <a:off x="2551983" y="1390631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 rot="7923466">
              <a:off x="2552388" y="1390772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 rot="8530912">
              <a:off x="2552484" y="139091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 rot="9122550">
              <a:off x="2552839" y="1391161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 rot="9724016">
              <a:off x="2552284" y="1391080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 rot="10326008">
              <a:off x="2552692" y="1391137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 rot="-10675975">
              <a:off x="2552059" y="1390709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 rot="-5275975">
              <a:off x="2552401" y="1390656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 rot="-4676068">
              <a:off x="2552508" y="1390859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Shape 1146"/>
            <p:cNvSpPr/>
            <p:nvPr/>
          </p:nvSpPr>
          <p:spPr>
            <a:xfrm rot="-4074461">
              <a:off x="2552564" y="1390889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 rot="-3474647">
              <a:off x="2552528" y="1390779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 rot="-2876534">
              <a:off x="2552444" y="1390960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Shape 1149"/>
            <p:cNvSpPr/>
            <p:nvPr/>
          </p:nvSpPr>
          <p:spPr>
            <a:xfrm rot="-2269088">
              <a:off x="2552424" y="139089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Shape 1150"/>
            <p:cNvSpPr/>
            <p:nvPr/>
          </p:nvSpPr>
          <p:spPr>
            <a:xfrm rot="-1677450">
              <a:off x="2552369" y="1390947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 rot="-1075984">
              <a:off x="2552526" y="1390630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 rot="-473992">
              <a:off x="2552395" y="1390850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 rot="124025">
              <a:off x="2552498" y="1390749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 rot="-10675975">
              <a:off x="2552206" y="1390607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 rot="-10076068">
              <a:off x="2552409" y="1390581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 rot="-9474461">
              <a:off x="2552439" y="1390416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 rot="-8874647">
              <a:off x="2552329" y="1390433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 rot="-8276534">
              <a:off x="2552510" y="1390838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 rot="-7669088">
              <a:off x="2552444" y="139093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 rot="-7077450">
              <a:off x="2552497" y="1391289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 rot="-6475984">
              <a:off x="2552180" y="1390734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 rot="-5873992">
              <a:off x="2552400" y="1391142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 rot="-5275975">
              <a:off x="2552299" y="1390509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4" name="Shape 1164"/>
          <p:cNvGrpSpPr/>
          <p:nvPr/>
        </p:nvGrpSpPr>
        <p:grpSpPr>
          <a:xfrm>
            <a:off x="3334106" y="334381"/>
            <a:ext cx="4757288" cy="4757288"/>
            <a:chOff x="1857881" y="696331"/>
            <a:chExt cx="4757288" cy="4757288"/>
          </a:xfrm>
        </p:grpSpPr>
        <p:sp>
          <p:nvSpPr>
            <p:cNvPr id="1165" name="Shape 1165"/>
            <p:cNvSpPr/>
            <p:nvPr/>
          </p:nvSpPr>
          <p:spPr>
            <a:xfrm rot="124025">
              <a:off x="2552351" y="1390851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 rot="723932">
              <a:off x="2552229" y="1390958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 rot="1325539">
              <a:off x="2552091" y="1391014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 rot="1925353">
              <a:off x="2552181" y="1390978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 rot="2523466">
              <a:off x="2552322" y="1390894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 rot="3130912">
              <a:off x="2552464" y="139087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 rot="3722550">
              <a:off x="2552711" y="1390819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 rot="4324016">
              <a:off x="2552630" y="1390976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 rot="4926008">
              <a:off x="2552687" y="1390845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 rot="5524025">
              <a:off x="2552259" y="1390948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 rot="5524025">
              <a:off x="2552157" y="1390801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 rot="6123932">
              <a:off x="2552131" y="1390679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 rot="6725539">
              <a:off x="2551966" y="1390541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 rot="7325353">
              <a:off x="2551983" y="1390631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 rot="7923466">
              <a:off x="2552388" y="1390772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 rot="8530912">
              <a:off x="2552484" y="139091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 rot="9122550">
              <a:off x="2552839" y="1391161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 rot="9724016">
              <a:off x="2552284" y="1391080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 rot="10326008">
              <a:off x="2552692" y="1391137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 rot="-10675975">
              <a:off x="2552059" y="1390709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 rot="-5275975">
              <a:off x="2552401" y="1390656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 rot="-4676068">
              <a:off x="2552508" y="1390859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 rot="-4074461">
              <a:off x="2552564" y="1390889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 rot="-3474647">
              <a:off x="2552528" y="1390779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 rot="-2876534">
              <a:off x="2552444" y="1390960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 rot="-2269088">
              <a:off x="2552424" y="139089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 rot="-1677450">
              <a:off x="2552369" y="1390947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 rot="-1075984">
              <a:off x="2552526" y="1390630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 rot="-473992">
              <a:off x="2552395" y="1390850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 rot="124025">
              <a:off x="2552498" y="1390749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 rot="-10675975">
              <a:off x="2552206" y="1390607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 rot="-10076068">
              <a:off x="2552409" y="1390581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 rot="-9474461">
              <a:off x="2552439" y="1390416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 rot="-8874647">
              <a:off x="2552329" y="1390433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 rot="-8276534">
              <a:off x="2552510" y="1390838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 rot="-7669088">
              <a:off x="2552444" y="139093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Shape 1201"/>
            <p:cNvSpPr/>
            <p:nvPr/>
          </p:nvSpPr>
          <p:spPr>
            <a:xfrm rot="-7077450">
              <a:off x="2552497" y="1391289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 rot="-6475984">
              <a:off x="2552180" y="1390734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 rot="-5873992">
              <a:off x="2552400" y="1391142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 rot="-5275975">
              <a:off x="2552299" y="1390509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05" name="Shape 1205"/>
          <p:cNvCxnSpPr>
            <a:stCxn id="1189" idx="0"/>
          </p:cNvCxnSpPr>
          <p:nvPr/>
        </p:nvCxnSpPr>
        <p:spPr>
          <a:xfrm flipH="1" rot="10800000">
            <a:off x="6518997" y="866190"/>
            <a:ext cx="239700" cy="41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6" name="Shape 1206"/>
          <p:cNvCxnSpPr>
            <a:stCxn id="1169" idx="0"/>
          </p:cNvCxnSpPr>
          <p:nvPr/>
        </p:nvCxnSpPr>
        <p:spPr>
          <a:xfrm>
            <a:off x="7144384" y="3519272"/>
            <a:ext cx="452700" cy="26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7" name="Shape 1207"/>
          <p:cNvCxnSpPr>
            <a:stCxn id="1179" idx="0"/>
          </p:cNvCxnSpPr>
          <p:nvPr/>
        </p:nvCxnSpPr>
        <p:spPr>
          <a:xfrm flipH="1">
            <a:off x="4624803" y="4144659"/>
            <a:ext cx="281700" cy="48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8" name="Shape 1208"/>
          <p:cNvCxnSpPr>
            <a:stCxn id="1199" idx="0"/>
          </p:cNvCxnSpPr>
          <p:nvPr/>
        </p:nvCxnSpPr>
        <p:spPr>
          <a:xfrm rot="10800000">
            <a:off x="3832915" y="1648178"/>
            <a:ext cx="448200" cy="25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9" name="Shape 1209"/>
          <p:cNvSpPr txBox="1"/>
          <p:nvPr/>
        </p:nvSpPr>
        <p:spPr>
          <a:xfrm>
            <a:off x="219400" y="2044100"/>
            <a:ext cx="281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</a:t>
            </a:r>
            <a:endParaRPr b="1" sz="1200"/>
          </a:p>
        </p:txBody>
      </p:sp>
      <p:sp>
        <p:nvSpPr>
          <p:cNvPr id="1210" name="Shape 1210"/>
          <p:cNvSpPr txBox="1"/>
          <p:nvPr/>
        </p:nvSpPr>
        <p:spPr>
          <a:xfrm>
            <a:off x="219400" y="2429975"/>
            <a:ext cx="281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B</a:t>
            </a:r>
            <a:endParaRPr b="1" sz="1200"/>
          </a:p>
        </p:txBody>
      </p:sp>
      <p:sp>
        <p:nvSpPr>
          <p:cNvPr id="1211" name="Shape 1211"/>
          <p:cNvSpPr txBox="1"/>
          <p:nvPr/>
        </p:nvSpPr>
        <p:spPr>
          <a:xfrm>
            <a:off x="219400" y="2733400"/>
            <a:ext cx="281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</a:t>
            </a:r>
            <a:endParaRPr b="1" sz="1200"/>
          </a:p>
        </p:txBody>
      </p:sp>
      <p:sp>
        <p:nvSpPr>
          <p:cNvPr id="1212" name="Shape 1212"/>
          <p:cNvSpPr txBox="1"/>
          <p:nvPr/>
        </p:nvSpPr>
        <p:spPr>
          <a:xfrm>
            <a:off x="219400" y="3035175"/>
            <a:ext cx="281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</a:t>
            </a:r>
            <a:endParaRPr b="1" sz="1200"/>
          </a:p>
        </p:txBody>
      </p:sp>
      <p:pic>
        <p:nvPicPr>
          <p:cNvPr id="1213" name="Shape 1213"/>
          <p:cNvPicPr preferRelativeResize="0"/>
          <p:nvPr/>
        </p:nvPicPr>
        <p:blipFill rotWithShape="1">
          <a:blip r:embed="rId3">
            <a:alphaModFix/>
          </a:blip>
          <a:srcRect b="0" l="0" r="0" t="-90585"/>
          <a:stretch/>
        </p:blipFill>
        <p:spPr>
          <a:xfrm>
            <a:off x="501100" y="2009775"/>
            <a:ext cx="1097598" cy="385225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14" name="Shape 1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98" y="2497650"/>
            <a:ext cx="1097598" cy="20215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15" name="Shape 1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98" y="2802450"/>
            <a:ext cx="1097598" cy="20215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16" name="Shape 1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98" y="3107250"/>
            <a:ext cx="1097598" cy="202150"/>
          </a:xfrm>
          <a:prstGeom prst="rect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17" name="Shape 1217"/>
          <p:cNvSpPr/>
          <p:nvPr/>
        </p:nvSpPr>
        <p:spPr>
          <a:xfrm>
            <a:off x="3477550" y="1386875"/>
            <a:ext cx="355375" cy="261300"/>
          </a:xfrm>
          <a:prstGeom prst="flowChartMagneticDisk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Shape 1218"/>
          <p:cNvSpPr/>
          <p:nvPr/>
        </p:nvSpPr>
        <p:spPr>
          <a:xfrm>
            <a:off x="6758700" y="604900"/>
            <a:ext cx="355375" cy="261300"/>
          </a:xfrm>
          <a:prstGeom prst="flowChartMagneticDisk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Shape 1219"/>
          <p:cNvSpPr/>
          <p:nvPr/>
        </p:nvSpPr>
        <p:spPr>
          <a:xfrm>
            <a:off x="7597075" y="3780575"/>
            <a:ext cx="355375" cy="261300"/>
          </a:xfrm>
          <a:prstGeom prst="flowChartMagneticDisk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Shape 1220"/>
          <p:cNvSpPr/>
          <p:nvPr/>
        </p:nvSpPr>
        <p:spPr>
          <a:xfrm>
            <a:off x="4281125" y="4632750"/>
            <a:ext cx="355375" cy="261300"/>
          </a:xfrm>
          <a:prstGeom prst="flowChartMagneticDisk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Shape 1221"/>
          <p:cNvSpPr/>
          <p:nvPr/>
        </p:nvSpPr>
        <p:spPr>
          <a:xfrm>
            <a:off x="5854725" y="4771375"/>
            <a:ext cx="355375" cy="261300"/>
          </a:xfrm>
          <a:prstGeom prst="flowChartMagneticDisk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2" name="Shape 1222"/>
          <p:cNvCxnSpPr>
            <a:stCxn id="1175" idx="0"/>
          </p:cNvCxnSpPr>
          <p:nvPr/>
        </p:nvCxnSpPr>
        <p:spPr>
          <a:xfrm>
            <a:off x="6015088" y="4328273"/>
            <a:ext cx="118800" cy="4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3" name="Shape 1223"/>
          <p:cNvSpPr/>
          <p:nvPr/>
        </p:nvSpPr>
        <p:spPr>
          <a:xfrm>
            <a:off x="7807600" y="1906775"/>
            <a:ext cx="355375" cy="261300"/>
          </a:xfrm>
          <a:prstGeom prst="flowChartMagneticDisk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4" name="Shape 1224"/>
          <p:cNvCxnSpPr>
            <a:stCxn id="1193" idx="0"/>
          </p:cNvCxnSpPr>
          <p:nvPr/>
        </p:nvCxnSpPr>
        <p:spPr>
          <a:xfrm flipH="1" rot="10800000">
            <a:off x="7250809" y="1986422"/>
            <a:ext cx="556800" cy="14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5" name="Shape 1225"/>
          <p:cNvSpPr/>
          <p:nvPr/>
        </p:nvSpPr>
        <p:spPr>
          <a:xfrm>
            <a:off x="4683700" y="411775"/>
            <a:ext cx="355375" cy="261300"/>
          </a:xfrm>
          <a:prstGeom prst="flowChartMagneticDisk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6" name="Shape 1226"/>
          <p:cNvCxnSpPr>
            <a:stCxn id="1203" idx="0"/>
          </p:cNvCxnSpPr>
          <p:nvPr/>
        </p:nvCxnSpPr>
        <p:spPr>
          <a:xfrm rot="10800000">
            <a:off x="5000847" y="673065"/>
            <a:ext cx="134400" cy="50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7" name="Shape 1227"/>
          <p:cNvSpPr/>
          <p:nvPr/>
        </p:nvSpPr>
        <p:spPr>
          <a:xfrm>
            <a:off x="3336350" y="3418325"/>
            <a:ext cx="355375" cy="261300"/>
          </a:xfrm>
          <a:prstGeom prst="flowChartMagneticDisk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8" name="Shape 1228"/>
          <p:cNvCxnSpPr>
            <a:stCxn id="1183" idx="0"/>
          </p:cNvCxnSpPr>
          <p:nvPr/>
        </p:nvCxnSpPr>
        <p:spPr>
          <a:xfrm flipH="1">
            <a:off x="3697390" y="3290527"/>
            <a:ext cx="47730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9" name="Shape 1229"/>
          <p:cNvSpPr/>
          <p:nvPr/>
        </p:nvSpPr>
        <p:spPr>
          <a:xfrm>
            <a:off x="7981975" y="2620475"/>
            <a:ext cx="355375" cy="261300"/>
          </a:xfrm>
          <a:prstGeom prst="flowChartMagneticDisk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0" name="Shape 1230"/>
          <p:cNvCxnSpPr>
            <a:stCxn id="1194" idx="1"/>
          </p:cNvCxnSpPr>
          <p:nvPr/>
        </p:nvCxnSpPr>
        <p:spPr>
          <a:xfrm>
            <a:off x="7356167" y="2699780"/>
            <a:ext cx="62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1" name="Shape 1231"/>
          <p:cNvCxnSpPr>
            <a:stCxn id="1196" idx="0"/>
            <a:endCxn id="1232" idx="4"/>
          </p:cNvCxnSpPr>
          <p:nvPr/>
        </p:nvCxnSpPr>
        <p:spPr>
          <a:xfrm rot="10800000">
            <a:off x="3477521" y="2713173"/>
            <a:ext cx="5922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2" name="Shape 1232"/>
          <p:cNvSpPr/>
          <p:nvPr/>
        </p:nvSpPr>
        <p:spPr>
          <a:xfrm>
            <a:off x="3122175" y="2582375"/>
            <a:ext cx="355375" cy="261300"/>
          </a:xfrm>
          <a:prstGeom prst="flowChartMagneticDisk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Shape 1233"/>
          <p:cNvSpPr txBox="1"/>
          <p:nvPr/>
        </p:nvSpPr>
        <p:spPr>
          <a:xfrm>
            <a:off x="85575" y="4057650"/>
            <a:ext cx="31053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79054025255fb1a26e4bc422aef54eb4</a:t>
            </a:r>
            <a:endParaRPr/>
          </a:p>
        </p:txBody>
      </p:sp>
      <p:sp>
        <p:nvSpPr>
          <p:cNvPr id="1234" name="Shape 1234"/>
          <p:cNvSpPr/>
          <p:nvPr/>
        </p:nvSpPr>
        <p:spPr>
          <a:xfrm>
            <a:off x="4214525" y="3499950"/>
            <a:ext cx="333300" cy="3333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5" name="Shape 1235"/>
          <p:cNvCxnSpPr/>
          <p:nvPr/>
        </p:nvCxnSpPr>
        <p:spPr>
          <a:xfrm flipH="1" rot="10800000">
            <a:off x="3190875" y="3768750"/>
            <a:ext cx="1078200" cy="2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6" name="Shape 1236"/>
          <p:cNvSpPr/>
          <p:nvPr/>
        </p:nvSpPr>
        <p:spPr>
          <a:xfrm>
            <a:off x="3275388" y="3341375"/>
            <a:ext cx="477300" cy="415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7" name="Shape 1237"/>
          <p:cNvCxnSpPr>
            <a:stCxn id="1236" idx="1"/>
            <a:endCxn id="1214" idx="3"/>
          </p:cNvCxnSpPr>
          <p:nvPr/>
        </p:nvCxnSpPr>
        <p:spPr>
          <a:xfrm rot="10800000">
            <a:off x="1598688" y="2598575"/>
            <a:ext cx="1676700" cy="95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38" name="Shape 1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98" y="1998325"/>
            <a:ext cx="1097598" cy="20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9" name="Shape 1239"/>
          <p:cNvSpPr txBox="1"/>
          <p:nvPr/>
        </p:nvSpPr>
        <p:spPr>
          <a:xfrm>
            <a:off x="767800" y="1439850"/>
            <a:ext cx="6705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N 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= 3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40" name="Shape 1240"/>
          <p:cNvSpPr txBox="1"/>
          <p:nvPr/>
        </p:nvSpPr>
        <p:spPr>
          <a:xfrm>
            <a:off x="2972050" y="3067900"/>
            <a:ext cx="1097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Coordinator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241" name="Shape 1241"/>
          <p:cNvCxnSpPr>
            <a:stCxn id="1214" idx="3"/>
            <a:endCxn id="1213" idx="3"/>
          </p:cNvCxnSpPr>
          <p:nvPr/>
        </p:nvCxnSpPr>
        <p:spPr>
          <a:xfrm flipH="1" rot="10800000">
            <a:off x="1598696" y="2202425"/>
            <a:ext cx="600" cy="396300"/>
          </a:xfrm>
          <a:prstGeom prst="curvedConnector3">
            <a:avLst>
              <a:gd fmla="val 3968775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2" name="Shape 1242"/>
          <p:cNvCxnSpPr>
            <a:stCxn id="1214" idx="3"/>
            <a:endCxn id="1216" idx="3"/>
          </p:cNvCxnSpPr>
          <p:nvPr/>
        </p:nvCxnSpPr>
        <p:spPr>
          <a:xfrm>
            <a:off x="1598696" y="2598725"/>
            <a:ext cx="600" cy="6096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3" name="Shape 1243"/>
          <p:cNvSpPr/>
          <p:nvPr/>
        </p:nvSpPr>
        <p:spPr>
          <a:xfrm rot="657157">
            <a:off x="3314703" y="2914649"/>
            <a:ext cx="114302" cy="266704"/>
          </a:xfrm>
          <a:custGeom>
            <a:pathLst>
              <a:path extrusionOk="0" h="10668" w="4572">
                <a:moveTo>
                  <a:pt x="4572" y="10668"/>
                </a:moveTo>
                <a:cubicBezTo>
                  <a:pt x="4001" y="9652"/>
                  <a:pt x="1905" y="6350"/>
                  <a:pt x="1143" y="4572"/>
                </a:cubicBezTo>
                <a:cubicBezTo>
                  <a:pt x="381" y="2794"/>
                  <a:pt x="191" y="762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244" name="Shape 1244"/>
          <p:cNvSpPr/>
          <p:nvPr/>
        </p:nvSpPr>
        <p:spPr>
          <a:xfrm rot="1255413">
            <a:off x="3326801" y="1821009"/>
            <a:ext cx="114293" cy="656016"/>
          </a:xfrm>
          <a:custGeom>
            <a:pathLst>
              <a:path extrusionOk="0" h="10668" w="4572">
                <a:moveTo>
                  <a:pt x="4572" y="10668"/>
                </a:moveTo>
                <a:cubicBezTo>
                  <a:pt x="4001" y="9652"/>
                  <a:pt x="1905" y="6350"/>
                  <a:pt x="1143" y="4572"/>
                </a:cubicBezTo>
                <a:cubicBezTo>
                  <a:pt x="381" y="2794"/>
                  <a:pt x="191" y="762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245" name="Shape 1245"/>
          <p:cNvSpPr/>
          <p:nvPr/>
        </p:nvSpPr>
        <p:spPr>
          <a:xfrm>
            <a:off x="3205200" y="1994075"/>
            <a:ext cx="333300" cy="258600"/>
          </a:xfrm>
          <a:prstGeom prst="mathMultiply">
            <a:avLst>
              <a:gd fmla="val 2352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Shape 1246"/>
          <p:cNvSpPr/>
          <p:nvPr/>
        </p:nvSpPr>
        <p:spPr>
          <a:xfrm>
            <a:off x="1644988" y="2843675"/>
            <a:ext cx="333300" cy="258600"/>
          </a:xfrm>
          <a:prstGeom prst="mathMultiply">
            <a:avLst>
              <a:gd fmla="val 2352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Shape 1247"/>
          <p:cNvSpPr/>
          <p:nvPr/>
        </p:nvSpPr>
        <p:spPr>
          <a:xfrm>
            <a:off x="3477550" y="1386875"/>
            <a:ext cx="355375" cy="261300"/>
          </a:xfrm>
          <a:prstGeom prst="flowChartMagneticDisk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Shape 1248"/>
          <p:cNvSpPr/>
          <p:nvPr/>
        </p:nvSpPr>
        <p:spPr>
          <a:xfrm>
            <a:off x="3488588" y="1388225"/>
            <a:ext cx="333300" cy="258600"/>
          </a:xfrm>
          <a:prstGeom prst="mathMultiply">
            <a:avLst>
              <a:gd fmla="val 2352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Shape 1249"/>
          <p:cNvSpPr/>
          <p:nvPr/>
        </p:nvSpPr>
        <p:spPr>
          <a:xfrm>
            <a:off x="3009702" y="619125"/>
            <a:ext cx="1543250" cy="2562225"/>
          </a:xfrm>
          <a:custGeom>
            <a:pathLst>
              <a:path extrusionOk="0" h="102489" w="61730">
                <a:moveTo>
                  <a:pt x="12962" y="102489"/>
                </a:moveTo>
                <a:cubicBezTo>
                  <a:pt x="10803" y="100076"/>
                  <a:pt x="-55" y="100394"/>
                  <a:pt x="8" y="88011"/>
                </a:cubicBezTo>
                <a:cubicBezTo>
                  <a:pt x="72" y="75629"/>
                  <a:pt x="3056" y="42863"/>
                  <a:pt x="13343" y="28194"/>
                </a:cubicBezTo>
                <a:cubicBezTo>
                  <a:pt x="23630" y="13526"/>
                  <a:pt x="53666" y="4699"/>
                  <a:pt x="6173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cxnSp>
        <p:nvCxnSpPr>
          <p:cNvPr id="1250" name="Shape 1250"/>
          <p:cNvCxnSpPr>
            <a:stCxn id="1214" idx="1"/>
            <a:endCxn id="1215" idx="1"/>
          </p:cNvCxnSpPr>
          <p:nvPr/>
        </p:nvCxnSpPr>
        <p:spPr>
          <a:xfrm>
            <a:off x="501098" y="2598725"/>
            <a:ext cx="600" cy="3048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Shape 1255"/>
          <p:cNvSpPr txBox="1"/>
          <p:nvPr>
            <p:ph idx="4294967295" type="title"/>
          </p:nvPr>
        </p:nvSpPr>
        <p:spPr>
          <a:xfrm>
            <a:off x="0" y="0"/>
            <a:ext cx="1978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Hinted Handoff</a:t>
            </a:r>
            <a:endParaRPr sz="1800"/>
          </a:p>
        </p:txBody>
      </p:sp>
      <p:grpSp>
        <p:nvGrpSpPr>
          <p:cNvPr id="1256" name="Shape 1256"/>
          <p:cNvGrpSpPr/>
          <p:nvPr/>
        </p:nvGrpSpPr>
        <p:grpSpPr>
          <a:xfrm>
            <a:off x="3336356" y="334381"/>
            <a:ext cx="4757288" cy="4757288"/>
            <a:chOff x="1857881" y="696331"/>
            <a:chExt cx="4757288" cy="4757288"/>
          </a:xfrm>
        </p:grpSpPr>
        <p:sp>
          <p:nvSpPr>
            <p:cNvPr id="1257" name="Shape 1257"/>
            <p:cNvSpPr/>
            <p:nvPr/>
          </p:nvSpPr>
          <p:spPr>
            <a:xfrm rot="124025">
              <a:off x="2552351" y="1390851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 rot="723932">
              <a:off x="2552229" y="1390958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 rot="1325539">
              <a:off x="2552091" y="1391014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 rot="1925353">
              <a:off x="2552181" y="1390978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 rot="2523466">
              <a:off x="2552322" y="1390894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 rot="3130912">
              <a:off x="2552464" y="139087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Shape 1263"/>
            <p:cNvSpPr/>
            <p:nvPr/>
          </p:nvSpPr>
          <p:spPr>
            <a:xfrm rot="3722550">
              <a:off x="2552711" y="1390819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Shape 1264"/>
            <p:cNvSpPr/>
            <p:nvPr/>
          </p:nvSpPr>
          <p:spPr>
            <a:xfrm rot="4324016">
              <a:off x="2552630" y="1390976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 rot="4926008">
              <a:off x="2552687" y="1390845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 rot="5524025">
              <a:off x="2552259" y="1390948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 rot="5524025">
              <a:off x="2552157" y="1390801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 rot="6123932">
              <a:off x="2552131" y="1390679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 rot="6725539">
              <a:off x="2551966" y="1390541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 rot="7325353">
              <a:off x="2551983" y="1390631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 rot="7923466">
              <a:off x="2552388" y="1390772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 rot="8530912">
              <a:off x="2552484" y="139091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 rot="9122550">
              <a:off x="2552839" y="1391161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 rot="9724016">
              <a:off x="2552284" y="1391080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 rot="10326008">
              <a:off x="2552692" y="1391137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 rot="-10675975">
              <a:off x="2552059" y="1390709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 rot="-5275975">
              <a:off x="2552401" y="1390656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 rot="-4676068">
              <a:off x="2552508" y="1390859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 rot="-4074461">
              <a:off x="2552564" y="1390889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 rot="-3474647">
              <a:off x="2552528" y="1390779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 rot="-2876534">
              <a:off x="2552444" y="1390960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 rot="-2269088">
              <a:off x="2552424" y="139089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 rot="-1677450">
              <a:off x="2552369" y="1390947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 rot="-1075984">
              <a:off x="2552526" y="1390630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 rot="-473992">
              <a:off x="2552395" y="1390850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 rot="124025">
              <a:off x="2552498" y="1390749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 rot="-10675975">
              <a:off x="2552206" y="1390607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 rot="-10076068">
              <a:off x="2552409" y="1390581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 rot="-9474461">
              <a:off x="2552439" y="1390416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 rot="-8874647">
              <a:off x="2552329" y="1390433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 rot="-8276534">
              <a:off x="2552510" y="1390838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 rot="-7669088">
              <a:off x="2552444" y="139093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 rot="-7077450">
              <a:off x="2552497" y="1391289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 rot="-6475984">
              <a:off x="2552180" y="1390734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 rot="-5873992">
              <a:off x="2552400" y="1391142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 rot="-5275975">
              <a:off x="2552299" y="1390509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7" name="Shape 1297"/>
          <p:cNvGrpSpPr/>
          <p:nvPr/>
        </p:nvGrpSpPr>
        <p:grpSpPr>
          <a:xfrm>
            <a:off x="3334106" y="334381"/>
            <a:ext cx="4757288" cy="4757288"/>
            <a:chOff x="1857881" y="696331"/>
            <a:chExt cx="4757288" cy="4757288"/>
          </a:xfrm>
        </p:grpSpPr>
        <p:sp>
          <p:nvSpPr>
            <p:cNvPr id="1298" name="Shape 1298"/>
            <p:cNvSpPr/>
            <p:nvPr/>
          </p:nvSpPr>
          <p:spPr>
            <a:xfrm rot="124025">
              <a:off x="2552351" y="1390851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 rot="723932">
              <a:off x="2552229" y="1390958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 rot="1325539">
              <a:off x="2552091" y="1391014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 rot="1925353">
              <a:off x="2552181" y="1390978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 rot="2523466">
              <a:off x="2552322" y="1390894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 rot="3130912">
              <a:off x="2552464" y="139087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 rot="3722550">
              <a:off x="2552711" y="1390819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 rot="4324016">
              <a:off x="2552630" y="1390976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 rot="4926008">
              <a:off x="2552687" y="1390845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 rot="5524025">
              <a:off x="2552259" y="1390948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 rot="5524025">
              <a:off x="2552157" y="1390801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 rot="6123932">
              <a:off x="2552131" y="1390679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 rot="6725539">
              <a:off x="2551966" y="1390541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 rot="7325353">
              <a:off x="2551983" y="1390631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 rot="7923466">
              <a:off x="2552388" y="1390772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 rot="8530912">
              <a:off x="2552484" y="139091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Shape 1314"/>
            <p:cNvSpPr/>
            <p:nvPr/>
          </p:nvSpPr>
          <p:spPr>
            <a:xfrm rot="9122550">
              <a:off x="2552839" y="1391161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Shape 1315"/>
            <p:cNvSpPr/>
            <p:nvPr/>
          </p:nvSpPr>
          <p:spPr>
            <a:xfrm rot="9724016">
              <a:off x="2552284" y="1391080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 rot="10326008">
              <a:off x="2552692" y="1391137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Shape 1317"/>
            <p:cNvSpPr/>
            <p:nvPr/>
          </p:nvSpPr>
          <p:spPr>
            <a:xfrm rot="-10675975">
              <a:off x="2552059" y="1390709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 rot="-5275975">
              <a:off x="2552401" y="1390656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 rot="-4676068">
              <a:off x="2552508" y="1390859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 rot="-4074461">
              <a:off x="2552564" y="1390889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 rot="-3474647">
              <a:off x="2552528" y="1390779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 rot="-2876534">
              <a:off x="2552444" y="1390960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 rot="-2269088">
              <a:off x="2552424" y="139089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 rot="-1677450">
              <a:off x="2552369" y="1390947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 rot="-1075984">
              <a:off x="2552526" y="1390630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 rot="-473992">
              <a:off x="2552395" y="1390850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 rot="124025">
              <a:off x="2552498" y="1390749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 rot="-10675975">
              <a:off x="2552206" y="1390607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 rot="-10076068">
              <a:off x="2552409" y="1390581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 rot="-9474461">
              <a:off x="2552439" y="1390416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 rot="-8874647">
              <a:off x="2552329" y="1390433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A64D7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 rot="-8276534">
              <a:off x="2552510" y="1390838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 rot="-7669088">
              <a:off x="2552444" y="139093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 rot="-7077450">
              <a:off x="2552497" y="1391289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 rot="-6475984">
              <a:off x="2552180" y="1390734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 rot="-5873992">
              <a:off x="2552400" y="1391142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 rot="-5275975">
              <a:off x="2552299" y="1390509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38" name="Shape 1338"/>
          <p:cNvCxnSpPr>
            <a:stCxn id="1322" idx="0"/>
          </p:cNvCxnSpPr>
          <p:nvPr/>
        </p:nvCxnSpPr>
        <p:spPr>
          <a:xfrm flipH="1" rot="10800000">
            <a:off x="6518997" y="866190"/>
            <a:ext cx="239700" cy="41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9" name="Shape 1339"/>
          <p:cNvCxnSpPr>
            <a:stCxn id="1302" idx="0"/>
          </p:cNvCxnSpPr>
          <p:nvPr/>
        </p:nvCxnSpPr>
        <p:spPr>
          <a:xfrm>
            <a:off x="7144384" y="3519272"/>
            <a:ext cx="452700" cy="26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0" name="Shape 1340"/>
          <p:cNvCxnSpPr>
            <a:stCxn id="1312" idx="0"/>
          </p:cNvCxnSpPr>
          <p:nvPr/>
        </p:nvCxnSpPr>
        <p:spPr>
          <a:xfrm flipH="1">
            <a:off x="4624803" y="4144659"/>
            <a:ext cx="281700" cy="48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1" name="Shape 1341"/>
          <p:cNvCxnSpPr>
            <a:stCxn id="1332" idx="0"/>
          </p:cNvCxnSpPr>
          <p:nvPr/>
        </p:nvCxnSpPr>
        <p:spPr>
          <a:xfrm rot="10800000">
            <a:off x="3832915" y="1648178"/>
            <a:ext cx="448200" cy="25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2" name="Shape 1342"/>
          <p:cNvSpPr txBox="1"/>
          <p:nvPr/>
        </p:nvSpPr>
        <p:spPr>
          <a:xfrm>
            <a:off x="219400" y="2044100"/>
            <a:ext cx="281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</a:t>
            </a:r>
            <a:endParaRPr b="1" sz="1200"/>
          </a:p>
        </p:txBody>
      </p:sp>
      <p:sp>
        <p:nvSpPr>
          <p:cNvPr id="1343" name="Shape 1343"/>
          <p:cNvSpPr txBox="1"/>
          <p:nvPr/>
        </p:nvSpPr>
        <p:spPr>
          <a:xfrm>
            <a:off x="219400" y="2429975"/>
            <a:ext cx="281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B</a:t>
            </a:r>
            <a:endParaRPr b="1" sz="1200"/>
          </a:p>
        </p:txBody>
      </p:sp>
      <p:sp>
        <p:nvSpPr>
          <p:cNvPr id="1344" name="Shape 1344"/>
          <p:cNvSpPr txBox="1"/>
          <p:nvPr/>
        </p:nvSpPr>
        <p:spPr>
          <a:xfrm>
            <a:off x="219400" y="2733400"/>
            <a:ext cx="281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</a:t>
            </a:r>
            <a:endParaRPr b="1" sz="1200"/>
          </a:p>
        </p:txBody>
      </p:sp>
      <p:sp>
        <p:nvSpPr>
          <p:cNvPr id="1345" name="Shape 1345"/>
          <p:cNvSpPr txBox="1"/>
          <p:nvPr/>
        </p:nvSpPr>
        <p:spPr>
          <a:xfrm>
            <a:off x="219400" y="3035175"/>
            <a:ext cx="281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</a:t>
            </a:r>
            <a:endParaRPr b="1" sz="1200"/>
          </a:p>
        </p:txBody>
      </p:sp>
      <p:pic>
        <p:nvPicPr>
          <p:cNvPr id="1346" name="Shape 1346"/>
          <p:cNvPicPr preferRelativeResize="0"/>
          <p:nvPr/>
        </p:nvPicPr>
        <p:blipFill rotWithShape="1">
          <a:blip r:embed="rId3">
            <a:alphaModFix/>
          </a:blip>
          <a:srcRect b="0" l="0" r="0" t="-90585"/>
          <a:stretch/>
        </p:blipFill>
        <p:spPr>
          <a:xfrm>
            <a:off x="501100" y="2009775"/>
            <a:ext cx="1097598" cy="385225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47" name="Shape 13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98" y="2497650"/>
            <a:ext cx="1097598" cy="20215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48" name="Shape 13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98" y="2802450"/>
            <a:ext cx="1097598" cy="20215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49" name="Shape 13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98" y="3107250"/>
            <a:ext cx="1097598" cy="202150"/>
          </a:xfrm>
          <a:prstGeom prst="rect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50" name="Shape 1350"/>
          <p:cNvSpPr/>
          <p:nvPr/>
        </p:nvSpPr>
        <p:spPr>
          <a:xfrm>
            <a:off x="3477550" y="1386875"/>
            <a:ext cx="355375" cy="261300"/>
          </a:xfrm>
          <a:prstGeom prst="flowChartMagneticDisk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Shape 1351"/>
          <p:cNvSpPr/>
          <p:nvPr/>
        </p:nvSpPr>
        <p:spPr>
          <a:xfrm>
            <a:off x="6758700" y="604900"/>
            <a:ext cx="355375" cy="261300"/>
          </a:xfrm>
          <a:prstGeom prst="flowChartMagneticDisk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Shape 1352"/>
          <p:cNvSpPr/>
          <p:nvPr/>
        </p:nvSpPr>
        <p:spPr>
          <a:xfrm>
            <a:off x="7597075" y="3780575"/>
            <a:ext cx="355375" cy="261300"/>
          </a:xfrm>
          <a:prstGeom prst="flowChartMagneticDisk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Shape 1353"/>
          <p:cNvSpPr/>
          <p:nvPr/>
        </p:nvSpPr>
        <p:spPr>
          <a:xfrm>
            <a:off x="4281125" y="4632750"/>
            <a:ext cx="355375" cy="261300"/>
          </a:xfrm>
          <a:prstGeom prst="flowChartMagneticDisk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Shape 1354"/>
          <p:cNvSpPr/>
          <p:nvPr/>
        </p:nvSpPr>
        <p:spPr>
          <a:xfrm>
            <a:off x="5854725" y="4771375"/>
            <a:ext cx="355375" cy="261300"/>
          </a:xfrm>
          <a:prstGeom prst="flowChartMagneticDisk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5" name="Shape 1355"/>
          <p:cNvCxnSpPr>
            <a:stCxn id="1308" idx="0"/>
          </p:cNvCxnSpPr>
          <p:nvPr/>
        </p:nvCxnSpPr>
        <p:spPr>
          <a:xfrm>
            <a:off x="6015088" y="4328273"/>
            <a:ext cx="118800" cy="4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6" name="Shape 1356"/>
          <p:cNvSpPr/>
          <p:nvPr/>
        </p:nvSpPr>
        <p:spPr>
          <a:xfrm>
            <a:off x="7807600" y="1906775"/>
            <a:ext cx="355375" cy="261300"/>
          </a:xfrm>
          <a:prstGeom prst="flowChartMagneticDisk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7" name="Shape 1357"/>
          <p:cNvCxnSpPr>
            <a:stCxn id="1326" idx="0"/>
          </p:cNvCxnSpPr>
          <p:nvPr/>
        </p:nvCxnSpPr>
        <p:spPr>
          <a:xfrm flipH="1" rot="10800000">
            <a:off x="7250809" y="1986422"/>
            <a:ext cx="556800" cy="14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8" name="Shape 1358"/>
          <p:cNvSpPr/>
          <p:nvPr/>
        </p:nvSpPr>
        <p:spPr>
          <a:xfrm>
            <a:off x="4683700" y="411775"/>
            <a:ext cx="355375" cy="261300"/>
          </a:xfrm>
          <a:prstGeom prst="flowChartMagneticDisk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9" name="Shape 1359"/>
          <p:cNvCxnSpPr>
            <a:stCxn id="1336" idx="0"/>
          </p:cNvCxnSpPr>
          <p:nvPr/>
        </p:nvCxnSpPr>
        <p:spPr>
          <a:xfrm rot="10800000">
            <a:off x="5000847" y="673065"/>
            <a:ext cx="134400" cy="50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0" name="Shape 1360"/>
          <p:cNvSpPr/>
          <p:nvPr/>
        </p:nvSpPr>
        <p:spPr>
          <a:xfrm>
            <a:off x="3336350" y="3418325"/>
            <a:ext cx="355375" cy="261300"/>
          </a:xfrm>
          <a:prstGeom prst="flowChartMagneticDisk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1" name="Shape 1361"/>
          <p:cNvCxnSpPr>
            <a:stCxn id="1316" idx="0"/>
          </p:cNvCxnSpPr>
          <p:nvPr/>
        </p:nvCxnSpPr>
        <p:spPr>
          <a:xfrm flipH="1">
            <a:off x="3697390" y="3290527"/>
            <a:ext cx="47730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2" name="Shape 1362"/>
          <p:cNvSpPr/>
          <p:nvPr/>
        </p:nvSpPr>
        <p:spPr>
          <a:xfrm>
            <a:off x="7981975" y="2620475"/>
            <a:ext cx="355375" cy="261300"/>
          </a:xfrm>
          <a:prstGeom prst="flowChartMagneticDisk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3" name="Shape 1363"/>
          <p:cNvCxnSpPr>
            <a:stCxn id="1327" idx="1"/>
          </p:cNvCxnSpPr>
          <p:nvPr/>
        </p:nvCxnSpPr>
        <p:spPr>
          <a:xfrm>
            <a:off x="7356167" y="2699780"/>
            <a:ext cx="62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4" name="Shape 1364"/>
          <p:cNvCxnSpPr>
            <a:stCxn id="1329" idx="0"/>
            <a:endCxn id="1365" idx="4"/>
          </p:cNvCxnSpPr>
          <p:nvPr/>
        </p:nvCxnSpPr>
        <p:spPr>
          <a:xfrm rot="10800000">
            <a:off x="3477521" y="2713173"/>
            <a:ext cx="5922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5" name="Shape 1365"/>
          <p:cNvSpPr/>
          <p:nvPr/>
        </p:nvSpPr>
        <p:spPr>
          <a:xfrm>
            <a:off x="3122175" y="2582375"/>
            <a:ext cx="355375" cy="261300"/>
          </a:xfrm>
          <a:prstGeom prst="flowChartMagneticDisk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6" name="Shape 1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98" y="1998325"/>
            <a:ext cx="1097598" cy="20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7" name="Shape 1367"/>
          <p:cNvSpPr txBox="1"/>
          <p:nvPr/>
        </p:nvSpPr>
        <p:spPr>
          <a:xfrm>
            <a:off x="767800" y="1439850"/>
            <a:ext cx="6705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N 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= 3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68" name="Shape 1368"/>
          <p:cNvSpPr/>
          <p:nvPr/>
        </p:nvSpPr>
        <p:spPr>
          <a:xfrm>
            <a:off x="3477550" y="1386875"/>
            <a:ext cx="355375" cy="261300"/>
          </a:xfrm>
          <a:prstGeom prst="flowChartMagneticDisk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Shape 1369"/>
          <p:cNvSpPr/>
          <p:nvPr/>
        </p:nvSpPr>
        <p:spPr>
          <a:xfrm>
            <a:off x="3488588" y="1388225"/>
            <a:ext cx="333300" cy="258600"/>
          </a:xfrm>
          <a:prstGeom prst="mathMultiply">
            <a:avLst>
              <a:gd fmla="val 2352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Shape 1370"/>
          <p:cNvSpPr/>
          <p:nvPr/>
        </p:nvSpPr>
        <p:spPr>
          <a:xfrm>
            <a:off x="3800475" y="590550"/>
            <a:ext cx="809625" cy="666750"/>
          </a:xfrm>
          <a:custGeom>
            <a:pathLst>
              <a:path extrusionOk="0" h="26670" w="32385">
                <a:moveTo>
                  <a:pt x="32385" y="0"/>
                </a:moveTo>
                <a:cubicBezTo>
                  <a:pt x="29464" y="1461"/>
                  <a:pt x="20257" y="4318"/>
                  <a:pt x="14859" y="8763"/>
                </a:cubicBezTo>
                <a:cubicBezTo>
                  <a:pt x="9462" y="13208"/>
                  <a:pt x="2477" y="23686"/>
                  <a:pt x="0" y="2667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Shape 137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 Synchronization</a:t>
            </a:r>
            <a:endParaRPr/>
          </a:p>
        </p:txBody>
      </p:sp>
      <p:graphicFrame>
        <p:nvGraphicFramePr>
          <p:cNvPr id="1376" name="Shape 1376"/>
          <p:cNvGraphicFramePr/>
          <p:nvPr/>
        </p:nvGraphicFramePr>
        <p:xfrm>
          <a:off x="2091875" y="155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{56B0EA66-F4A7-4F56-A2E7-3B7D8B2DD64A}</a:tableStyleId>
              </a:tblPr>
              <a:tblGrid>
                <a:gridCol w="1020500"/>
                <a:gridCol w="1036250"/>
                <a:gridCol w="2903500"/>
              </a:tblGrid>
              <a:tr h="250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Problem</a:t>
                      </a:r>
                      <a:endParaRPr b="1"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Technique</a:t>
                      </a:r>
                      <a:endParaRPr b="1"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Advantage</a:t>
                      </a:r>
                      <a:endParaRPr b="1"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Partitioning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Consistent Hashing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Incremental Scalability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4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Availability for writes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Vector clocks with reconciliation during reads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Version size is decoupled from update rates.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Handling temporary failures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Sloppy Quorum and hinted handoff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Provides high availability and durability guarantee when some of the replicas are not available.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Recovering from permanent failures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Anti-entropy using Merkle trees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Synchronizes divergent replicas in the background.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764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Membership and failure detection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Gossip-based membership protocol and failure detection.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Preserves symmetry and avoids having a centralized registry for storing membership and node liveness information.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Shape 138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 Synchronization</a:t>
            </a:r>
            <a:endParaRPr/>
          </a:p>
        </p:txBody>
      </p:sp>
      <p:sp>
        <p:nvSpPr>
          <p:cNvPr id="1382" name="Shape 138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maintain durability replicas are kept in sync using </a:t>
            </a:r>
            <a:r>
              <a:rPr b="1" lang="en"/>
              <a:t>Merkle trees</a:t>
            </a:r>
            <a:r>
              <a:rPr lang="en"/>
              <a:t>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Shape 1387"/>
          <p:cNvSpPr/>
          <p:nvPr/>
        </p:nvSpPr>
        <p:spPr>
          <a:xfrm>
            <a:off x="5362575" y="3305175"/>
            <a:ext cx="3543300" cy="45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Shape 1388"/>
          <p:cNvSpPr/>
          <p:nvPr/>
        </p:nvSpPr>
        <p:spPr>
          <a:xfrm>
            <a:off x="104775" y="3305175"/>
            <a:ext cx="3543300" cy="45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Shape 1389"/>
          <p:cNvSpPr/>
          <p:nvPr/>
        </p:nvSpPr>
        <p:spPr>
          <a:xfrm>
            <a:off x="1668250" y="1336013"/>
            <a:ext cx="602100" cy="4013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Top Hash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0" name="Shape 1390"/>
          <p:cNvSpPr/>
          <p:nvPr/>
        </p:nvSpPr>
        <p:spPr>
          <a:xfrm>
            <a:off x="852925" y="2035013"/>
            <a:ext cx="602100" cy="4013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Hash 0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1" name="Shape 1391"/>
          <p:cNvSpPr/>
          <p:nvPr/>
        </p:nvSpPr>
        <p:spPr>
          <a:xfrm>
            <a:off x="2458500" y="2035013"/>
            <a:ext cx="602100" cy="4013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Hash 1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2" name="Shape 1392"/>
          <p:cNvSpPr/>
          <p:nvPr/>
        </p:nvSpPr>
        <p:spPr>
          <a:xfrm>
            <a:off x="385600" y="2808288"/>
            <a:ext cx="602100" cy="4013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Hash 0-0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3" name="Shape 1393"/>
          <p:cNvSpPr/>
          <p:nvPr/>
        </p:nvSpPr>
        <p:spPr>
          <a:xfrm>
            <a:off x="1197538" y="2808288"/>
            <a:ext cx="602100" cy="4013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Hash 0-1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4" name="Shape 1394"/>
          <p:cNvSpPr/>
          <p:nvPr/>
        </p:nvSpPr>
        <p:spPr>
          <a:xfrm>
            <a:off x="2078538" y="2808288"/>
            <a:ext cx="602100" cy="4013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Hash 1-0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5" name="Shape 1395"/>
          <p:cNvSpPr/>
          <p:nvPr/>
        </p:nvSpPr>
        <p:spPr>
          <a:xfrm>
            <a:off x="2854750" y="2808288"/>
            <a:ext cx="602100" cy="4013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Hash 1-1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396" name="Shape 1396"/>
          <p:cNvCxnSpPr>
            <a:stCxn id="1389" idx="2"/>
            <a:endCxn id="1390" idx="0"/>
          </p:cNvCxnSpPr>
          <p:nvPr/>
        </p:nvCxnSpPr>
        <p:spPr>
          <a:xfrm rot="5400000">
            <a:off x="1399450" y="1465309"/>
            <a:ext cx="324300" cy="815400"/>
          </a:xfrm>
          <a:prstGeom prst="bentConnector3">
            <a:avLst>
              <a:gd fmla="val 532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7" name="Shape 1397"/>
          <p:cNvCxnSpPr>
            <a:stCxn id="1389" idx="2"/>
            <a:endCxn id="1391" idx="0"/>
          </p:cNvCxnSpPr>
          <p:nvPr/>
        </p:nvCxnSpPr>
        <p:spPr>
          <a:xfrm flipH="1" rot="-5400000">
            <a:off x="2202250" y="1477909"/>
            <a:ext cx="324300" cy="790200"/>
          </a:xfrm>
          <a:prstGeom prst="bentConnector3">
            <a:avLst>
              <a:gd fmla="val 532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8" name="Shape 1398"/>
          <p:cNvCxnSpPr>
            <a:stCxn id="1390" idx="2"/>
            <a:endCxn id="1392" idx="0"/>
          </p:cNvCxnSpPr>
          <p:nvPr/>
        </p:nvCxnSpPr>
        <p:spPr>
          <a:xfrm rot="5400000">
            <a:off x="721075" y="2375359"/>
            <a:ext cx="398400" cy="467400"/>
          </a:xfrm>
          <a:prstGeom prst="bentConnector3">
            <a:avLst>
              <a:gd fmla="val 526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9" name="Shape 1399"/>
          <p:cNvCxnSpPr>
            <a:stCxn id="1390" idx="2"/>
            <a:endCxn id="1393" idx="0"/>
          </p:cNvCxnSpPr>
          <p:nvPr/>
        </p:nvCxnSpPr>
        <p:spPr>
          <a:xfrm flipH="1" rot="-5400000">
            <a:off x="1127125" y="2436709"/>
            <a:ext cx="398400" cy="344700"/>
          </a:xfrm>
          <a:prstGeom prst="bentConnector3">
            <a:avLst>
              <a:gd fmla="val 526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0" name="Shape 1400"/>
          <p:cNvCxnSpPr>
            <a:stCxn id="1391" idx="2"/>
            <a:endCxn id="1394" idx="0"/>
          </p:cNvCxnSpPr>
          <p:nvPr/>
        </p:nvCxnSpPr>
        <p:spPr>
          <a:xfrm rot="5400000">
            <a:off x="2370300" y="2419009"/>
            <a:ext cx="398400" cy="380100"/>
          </a:xfrm>
          <a:prstGeom prst="bentConnector3">
            <a:avLst>
              <a:gd fmla="val 526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1" name="Shape 1401"/>
          <p:cNvCxnSpPr>
            <a:stCxn id="1391" idx="2"/>
            <a:endCxn id="1395" idx="0"/>
          </p:cNvCxnSpPr>
          <p:nvPr/>
        </p:nvCxnSpPr>
        <p:spPr>
          <a:xfrm flipH="1" rot="-5400000">
            <a:off x="2758500" y="2410909"/>
            <a:ext cx="398400" cy="396300"/>
          </a:xfrm>
          <a:prstGeom prst="bentConnector3">
            <a:avLst>
              <a:gd fmla="val 526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2" name="Shape 1402"/>
          <p:cNvSpPr/>
          <p:nvPr/>
        </p:nvSpPr>
        <p:spPr>
          <a:xfrm>
            <a:off x="180975" y="3497838"/>
            <a:ext cx="247644" cy="16507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Shape 1403"/>
          <p:cNvSpPr/>
          <p:nvPr/>
        </p:nvSpPr>
        <p:spPr>
          <a:xfrm>
            <a:off x="495300" y="3497838"/>
            <a:ext cx="247644" cy="16507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Shape 1404"/>
          <p:cNvSpPr/>
          <p:nvPr/>
        </p:nvSpPr>
        <p:spPr>
          <a:xfrm>
            <a:off x="1969300" y="3497838"/>
            <a:ext cx="247644" cy="16507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Shape 1405"/>
          <p:cNvSpPr/>
          <p:nvPr/>
        </p:nvSpPr>
        <p:spPr>
          <a:xfrm>
            <a:off x="2312775" y="3497838"/>
            <a:ext cx="247644" cy="16507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Shape 1406"/>
          <p:cNvSpPr/>
          <p:nvPr/>
        </p:nvSpPr>
        <p:spPr>
          <a:xfrm>
            <a:off x="2656250" y="3497838"/>
            <a:ext cx="247644" cy="16507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Shape 1407"/>
          <p:cNvSpPr/>
          <p:nvPr/>
        </p:nvSpPr>
        <p:spPr>
          <a:xfrm>
            <a:off x="809625" y="3497838"/>
            <a:ext cx="247644" cy="16507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8" name="Shape 1408"/>
          <p:cNvCxnSpPr>
            <a:stCxn id="1392" idx="2"/>
            <a:endCxn id="1402" idx="0"/>
          </p:cNvCxnSpPr>
          <p:nvPr/>
        </p:nvCxnSpPr>
        <p:spPr>
          <a:xfrm rot="5400000">
            <a:off x="338350" y="3149534"/>
            <a:ext cx="314700" cy="381900"/>
          </a:xfrm>
          <a:prstGeom prst="bentConnector3">
            <a:avLst>
              <a:gd fmla="val 534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9" name="Shape 1409"/>
          <p:cNvCxnSpPr>
            <a:stCxn id="1392" idx="2"/>
            <a:endCxn id="1403" idx="0"/>
          </p:cNvCxnSpPr>
          <p:nvPr/>
        </p:nvCxnSpPr>
        <p:spPr>
          <a:xfrm rot="5400000">
            <a:off x="495550" y="3306734"/>
            <a:ext cx="314700" cy="67500"/>
          </a:xfrm>
          <a:prstGeom prst="bentConnector3">
            <a:avLst>
              <a:gd fmla="val 534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0" name="Shape 1410"/>
          <p:cNvCxnSpPr>
            <a:stCxn id="1392" idx="2"/>
            <a:endCxn id="1407" idx="0"/>
          </p:cNvCxnSpPr>
          <p:nvPr/>
        </p:nvCxnSpPr>
        <p:spPr>
          <a:xfrm flipH="1" rot="-5400000">
            <a:off x="652750" y="3217034"/>
            <a:ext cx="314700" cy="246900"/>
          </a:xfrm>
          <a:prstGeom prst="bentConnector3">
            <a:avLst>
              <a:gd fmla="val 534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1" name="Shape 1411"/>
          <p:cNvCxnSpPr>
            <a:stCxn id="1394" idx="2"/>
            <a:endCxn id="1404" idx="0"/>
          </p:cNvCxnSpPr>
          <p:nvPr/>
        </p:nvCxnSpPr>
        <p:spPr>
          <a:xfrm rot="5400000">
            <a:off x="2078988" y="3197234"/>
            <a:ext cx="314700" cy="286500"/>
          </a:xfrm>
          <a:prstGeom prst="bentConnector3">
            <a:avLst>
              <a:gd fmla="val 534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2" name="Shape 1412"/>
          <p:cNvCxnSpPr>
            <a:stCxn id="1394" idx="2"/>
            <a:endCxn id="1405" idx="0"/>
          </p:cNvCxnSpPr>
          <p:nvPr/>
        </p:nvCxnSpPr>
        <p:spPr>
          <a:xfrm flipH="1" rot="-5400000">
            <a:off x="2250738" y="3311984"/>
            <a:ext cx="314700" cy="57000"/>
          </a:xfrm>
          <a:prstGeom prst="bentConnector3">
            <a:avLst>
              <a:gd fmla="val 534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3" name="Shape 1413"/>
          <p:cNvCxnSpPr>
            <a:stCxn id="1394" idx="2"/>
            <a:endCxn id="1406" idx="0"/>
          </p:cNvCxnSpPr>
          <p:nvPr/>
        </p:nvCxnSpPr>
        <p:spPr>
          <a:xfrm flipH="1" rot="-5400000">
            <a:off x="2422488" y="3140234"/>
            <a:ext cx="314700" cy="400500"/>
          </a:xfrm>
          <a:prstGeom prst="bentConnector3">
            <a:avLst>
              <a:gd fmla="val 534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4" name="Shape 1414"/>
          <p:cNvCxnSpPr>
            <a:stCxn id="1393" idx="2"/>
          </p:cNvCxnSpPr>
          <p:nvPr/>
        </p:nvCxnSpPr>
        <p:spPr>
          <a:xfrm rot="5400000">
            <a:off x="1287238" y="3267584"/>
            <a:ext cx="295800" cy="126900"/>
          </a:xfrm>
          <a:prstGeom prst="bentConnector3">
            <a:avLst>
              <a:gd fmla="val 5362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5" name="Shape 1415"/>
          <p:cNvCxnSpPr>
            <a:stCxn id="1395" idx="2"/>
          </p:cNvCxnSpPr>
          <p:nvPr/>
        </p:nvCxnSpPr>
        <p:spPr>
          <a:xfrm flipH="1" rot="-5400000">
            <a:off x="3063550" y="3275384"/>
            <a:ext cx="295800" cy="111300"/>
          </a:xfrm>
          <a:prstGeom prst="bentConnector3">
            <a:avLst>
              <a:gd fmla="val 5362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6" name="Shape 1416"/>
          <p:cNvSpPr txBox="1"/>
          <p:nvPr/>
        </p:nvSpPr>
        <p:spPr>
          <a:xfrm>
            <a:off x="1183775" y="3353275"/>
            <a:ext cx="3447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r>
              <a:rPr lang="en"/>
              <a:t> </a:t>
            </a:r>
            <a:endParaRPr/>
          </a:p>
        </p:txBody>
      </p:sp>
      <p:sp>
        <p:nvSpPr>
          <p:cNvPr id="1417" name="Shape 1417"/>
          <p:cNvSpPr txBox="1"/>
          <p:nvPr/>
        </p:nvSpPr>
        <p:spPr>
          <a:xfrm>
            <a:off x="3088775" y="3353275"/>
            <a:ext cx="3447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</a:t>
            </a:r>
            <a:endParaRPr/>
          </a:p>
        </p:txBody>
      </p:sp>
      <p:sp>
        <p:nvSpPr>
          <p:cNvPr id="1418" name="Shape 1418"/>
          <p:cNvSpPr txBox="1"/>
          <p:nvPr>
            <p:ph idx="4294967295" type="title"/>
          </p:nvPr>
        </p:nvSpPr>
        <p:spPr>
          <a:xfrm>
            <a:off x="0" y="0"/>
            <a:ext cx="1978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Merkle Syncing</a:t>
            </a:r>
            <a:endParaRPr sz="1800"/>
          </a:p>
        </p:txBody>
      </p:sp>
      <p:sp>
        <p:nvSpPr>
          <p:cNvPr id="1419" name="Shape 1419"/>
          <p:cNvSpPr txBox="1"/>
          <p:nvPr/>
        </p:nvSpPr>
        <p:spPr>
          <a:xfrm>
            <a:off x="1543750" y="781525"/>
            <a:ext cx="10035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Replica 0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20" name="Shape 1420"/>
          <p:cNvSpPr txBox="1"/>
          <p:nvPr/>
        </p:nvSpPr>
        <p:spPr>
          <a:xfrm>
            <a:off x="2944225" y="3555125"/>
            <a:ext cx="7902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Data Hashes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21" name="Shape 1421"/>
          <p:cNvSpPr/>
          <p:nvPr/>
        </p:nvSpPr>
        <p:spPr>
          <a:xfrm>
            <a:off x="6926050" y="1336013"/>
            <a:ext cx="602100" cy="4013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Top Hash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22" name="Shape 1422"/>
          <p:cNvSpPr/>
          <p:nvPr/>
        </p:nvSpPr>
        <p:spPr>
          <a:xfrm>
            <a:off x="6110725" y="2035013"/>
            <a:ext cx="602100" cy="4013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Hash 0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23" name="Shape 1423"/>
          <p:cNvSpPr/>
          <p:nvPr/>
        </p:nvSpPr>
        <p:spPr>
          <a:xfrm>
            <a:off x="7716300" y="2035013"/>
            <a:ext cx="602100" cy="4013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Hash 1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24" name="Shape 1424"/>
          <p:cNvSpPr/>
          <p:nvPr/>
        </p:nvSpPr>
        <p:spPr>
          <a:xfrm>
            <a:off x="5643400" y="2808288"/>
            <a:ext cx="602100" cy="4013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Hash 0-0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25" name="Shape 1425"/>
          <p:cNvSpPr/>
          <p:nvPr/>
        </p:nvSpPr>
        <p:spPr>
          <a:xfrm>
            <a:off x="6455338" y="2808288"/>
            <a:ext cx="602100" cy="4013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Hash 0-1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26" name="Shape 1426"/>
          <p:cNvSpPr/>
          <p:nvPr/>
        </p:nvSpPr>
        <p:spPr>
          <a:xfrm>
            <a:off x="7336338" y="2808288"/>
            <a:ext cx="602100" cy="4013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Hash 1-0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27" name="Shape 1427"/>
          <p:cNvSpPr/>
          <p:nvPr/>
        </p:nvSpPr>
        <p:spPr>
          <a:xfrm>
            <a:off x="8112550" y="2808288"/>
            <a:ext cx="602100" cy="4013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Hash 1-1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428" name="Shape 1428"/>
          <p:cNvCxnSpPr>
            <a:stCxn id="1421" idx="2"/>
            <a:endCxn id="1422" idx="0"/>
          </p:cNvCxnSpPr>
          <p:nvPr/>
        </p:nvCxnSpPr>
        <p:spPr>
          <a:xfrm rot="5400000">
            <a:off x="6657250" y="1465309"/>
            <a:ext cx="324300" cy="815400"/>
          </a:xfrm>
          <a:prstGeom prst="bentConnector3">
            <a:avLst>
              <a:gd fmla="val 532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9" name="Shape 1429"/>
          <p:cNvCxnSpPr>
            <a:stCxn id="1421" idx="2"/>
            <a:endCxn id="1423" idx="0"/>
          </p:cNvCxnSpPr>
          <p:nvPr/>
        </p:nvCxnSpPr>
        <p:spPr>
          <a:xfrm flipH="1" rot="-5400000">
            <a:off x="7460050" y="1477909"/>
            <a:ext cx="324300" cy="790200"/>
          </a:xfrm>
          <a:prstGeom prst="bentConnector3">
            <a:avLst>
              <a:gd fmla="val 532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0" name="Shape 1430"/>
          <p:cNvCxnSpPr>
            <a:stCxn id="1422" idx="2"/>
            <a:endCxn id="1424" idx="0"/>
          </p:cNvCxnSpPr>
          <p:nvPr/>
        </p:nvCxnSpPr>
        <p:spPr>
          <a:xfrm rot="5400000">
            <a:off x="5978875" y="2375359"/>
            <a:ext cx="398400" cy="467400"/>
          </a:xfrm>
          <a:prstGeom prst="bentConnector3">
            <a:avLst>
              <a:gd fmla="val 526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1" name="Shape 1431"/>
          <p:cNvCxnSpPr>
            <a:stCxn id="1422" idx="2"/>
            <a:endCxn id="1425" idx="0"/>
          </p:cNvCxnSpPr>
          <p:nvPr/>
        </p:nvCxnSpPr>
        <p:spPr>
          <a:xfrm flipH="1" rot="-5400000">
            <a:off x="6384925" y="2436709"/>
            <a:ext cx="398400" cy="344700"/>
          </a:xfrm>
          <a:prstGeom prst="bentConnector3">
            <a:avLst>
              <a:gd fmla="val 526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2" name="Shape 1432"/>
          <p:cNvCxnSpPr>
            <a:stCxn id="1423" idx="2"/>
            <a:endCxn id="1426" idx="0"/>
          </p:cNvCxnSpPr>
          <p:nvPr/>
        </p:nvCxnSpPr>
        <p:spPr>
          <a:xfrm rot="5400000">
            <a:off x="7628100" y="2419009"/>
            <a:ext cx="398400" cy="380100"/>
          </a:xfrm>
          <a:prstGeom prst="bentConnector3">
            <a:avLst>
              <a:gd fmla="val 526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3" name="Shape 1433"/>
          <p:cNvCxnSpPr>
            <a:stCxn id="1423" idx="2"/>
            <a:endCxn id="1427" idx="0"/>
          </p:cNvCxnSpPr>
          <p:nvPr/>
        </p:nvCxnSpPr>
        <p:spPr>
          <a:xfrm flipH="1" rot="-5400000">
            <a:off x="8016300" y="2410909"/>
            <a:ext cx="398400" cy="396300"/>
          </a:xfrm>
          <a:prstGeom prst="bentConnector3">
            <a:avLst>
              <a:gd fmla="val 526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4" name="Shape 1434"/>
          <p:cNvSpPr/>
          <p:nvPr/>
        </p:nvSpPr>
        <p:spPr>
          <a:xfrm>
            <a:off x="5438775" y="3497838"/>
            <a:ext cx="247644" cy="16507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Shape 1435"/>
          <p:cNvSpPr/>
          <p:nvPr/>
        </p:nvSpPr>
        <p:spPr>
          <a:xfrm>
            <a:off x="5753100" y="3497838"/>
            <a:ext cx="247644" cy="16507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Shape 1436"/>
          <p:cNvSpPr/>
          <p:nvPr/>
        </p:nvSpPr>
        <p:spPr>
          <a:xfrm>
            <a:off x="7227100" y="3497838"/>
            <a:ext cx="247644" cy="16507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Shape 1437"/>
          <p:cNvSpPr/>
          <p:nvPr/>
        </p:nvSpPr>
        <p:spPr>
          <a:xfrm>
            <a:off x="7570575" y="3497838"/>
            <a:ext cx="247644" cy="16507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Shape 1438"/>
          <p:cNvSpPr/>
          <p:nvPr/>
        </p:nvSpPr>
        <p:spPr>
          <a:xfrm>
            <a:off x="7914050" y="3497838"/>
            <a:ext cx="247644" cy="16507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Shape 1439"/>
          <p:cNvSpPr/>
          <p:nvPr/>
        </p:nvSpPr>
        <p:spPr>
          <a:xfrm>
            <a:off x="6067425" y="3497838"/>
            <a:ext cx="247644" cy="16507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0" name="Shape 1440"/>
          <p:cNvCxnSpPr>
            <a:stCxn id="1424" idx="2"/>
            <a:endCxn id="1434" idx="0"/>
          </p:cNvCxnSpPr>
          <p:nvPr/>
        </p:nvCxnSpPr>
        <p:spPr>
          <a:xfrm rot="5400000">
            <a:off x="5596150" y="3149534"/>
            <a:ext cx="314700" cy="381900"/>
          </a:xfrm>
          <a:prstGeom prst="bentConnector3">
            <a:avLst>
              <a:gd fmla="val 534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1" name="Shape 1441"/>
          <p:cNvCxnSpPr>
            <a:stCxn id="1424" idx="2"/>
            <a:endCxn id="1435" idx="0"/>
          </p:cNvCxnSpPr>
          <p:nvPr/>
        </p:nvCxnSpPr>
        <p:spPr>
          <a:xfrm rot="5400000">
            <a:off x="5753350" y="3306734"/>
            <a:ext cx="314700" cy="67500"/>
          </a:xfrm>
          <a:prstGeom prst="bentConnector3">
            <a:avLst>
              <a:gd fmla="val 534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2" name="Shape 1442"/>
          <p:cNvCxnSpPr>
            <a:stCxn id="1424" idx="2"/>
            <a:endCxn id="1439" idx="0"/>
          </p:cNvCxnSpPr>
          <p:nvPr/>
        </p:nvCxnSpPr>
        <p:spPr>
          <a:xfrm flipH="1" rot="-5400000">
            <a:off x="5910550" y="3217034"/>
            <a:ext cx="314700" cy="246900"/>
          </a:xfrm>
          <a:prstGeom prst="bentConnector3">
            <a:avLst>
              <a:gd fmla="val 534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3" name="Shape 1443"/>
          <p:cNvCxnSpPr>
            <a:stCxn id="1426" idx="2"/>
            <a:endCxn id="1436" idx="0"/>
          </p:cNvCxnSpPr>
          <p:nvPr/>
        </p:nvCxnSpPr>
        <p:spPr>
          <a:xfrm rot="5400000">
            <a:off x="7336788" y="3197234"/>
            <a:ext cx="314700" cy="286500"/>
          </a:xfrm>
          <a:prstGeom prst="bentConnector3">
            <a:avLst>
              <a:gd fmla="val 534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4" name="Shape 1444"/>
          <p:cNvCxnSpPr>
            <a:stCxn id="1426" idx="2"/>
            <a:endCxn id="1437" idx="0"/>
          </p:cNvCxnSpPr>
          <p:nvPr/>
        </p:nvCxnSpPr>
        <p:spPr>
          <a:xfrm flipH="1" rot="-5400000">
            <a:off x="7508538" y="3311984"/>
            <a:ext cx="314700" cy="57000"/>
          </a:xfrm>
          <a:prstGeom prst="bentConnector3">
            <a:avLst>
              <a:gd fmla="val 534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5" name="Shape 1445"/>
          <p:cNvCxnSpPr>
            <a:stCxn id="1426" idx="2"/>
            <a:endCxn id="1438" idx="0"/>
          </p:cNvCxnSpPr>
          <p:nvPr/>
        </p:nvCxnSpPr>
        <p:spPr>
          <a:xfrm flipH="1" rot="-5400000">
            <a:off x="7680288" y="3140234"/>
            <a:ext cx="314700" cy="400500"/>
          </a:xfrm>
          <a:prstGeom prst="bentConnector3">
            <a:avLst>
              <a:gd fmla="val 534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6" name="Shape 1446"/>
          <p:cNvCxnSpPr>
            <a:stCxn id="1425" idx="2"/>
          </p:cNvCxnSpPr>
          <p:nvPr/>
        </p:nvCxnSpPr>
        <p:spPr>
          <a:xfrm rot="5400000">
            <a:off x="6545038" y="3267584"/>
            <a:ext cx="295800" cy="126900"/>
          </a:xfrm>
          <a:prstGeom prst="bentConnector3">
            <a:avLst>
              <a:gd fmla="val 5362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7" name="Shape 1447"/>
          <p:cNvCxnSpPr>
            <a:stCxn id="1427" idx="2"/>
          </p:cNvCxnSpPr>
          <p:nvPr/>
        </p:nvCxnSpPr>
        <p:spPr>
          <a:xfrm flipH="1" rot="-5400000">
            <a:off x="8321350" y="3275384"/>
            <a:ext cx="295800" cy="111300"/>
          </a:xfrm>
          <a:prstGeom prst="bentConnector3">
            <a:avLst>
              <a:gd fmla="val 5362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8" name="Shape 1448"/>
          <p:cNvSpPr txBox="1"/>
          <p:nvPr/>
        </p:nvSpPr>
        <p:spPr>
          <a:xfrm>
            <a:off x="6441575" y="3353275"/>
            <a:ext cx="3447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</a:t>
            </a:r>
            <a:endParaRPr/>
          </a:p>
        </p:txBody>
      </p:sp>
      <p:sp>
        <p:nvSpPr>
          <p:cNvPr id="1449" name="Shape 1449"/>
          <p:cNvSpPr txBox="1"/>
          <p:nvPr/>
        </p:nvSpPr>
        <p:spPr>
          <a:xfrm>
            <a:off x="8346575" y="3353275"/>
            <a:ext cx="3447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</a:t>
            </a:r>
            <a:endParaRPr/>
          </a:p>
        </p:txBody>
      </p:sp>
      <p:sp>
        <p:nvSpPr>
          <p:cNvPr id="1450" name="Shape 1450"/>
          <p:cNvSpPr txBox="1"/>
          <p:nvPr/>
        </p:nvSpPr>
        <p:spPr>
          <a:xfrm>
            <a:off x="6801550" y="781525"/>
            <a:ext cx="10035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Replica 1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51" name="Shape 1451"/>
          <p:cNvSpPr txBox="1"/>
          <p:nvPr/>
        </p:nvSpPr>
        <p:spPr>
          <a:xfrm>
            <a:off x="8202025" y="3555125"/>
            <a:ext cx="7902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Data Hashes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5362575" y="3305175"/>
            <a:ext cx="3543300" cy="45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Shape 1457"/>
          <p:cNvSpPr/>
          <p:nvPr/>
        </p:nvSpPr>
        <p:spPr>
          <a:xfrm>
            <a:off x="104775" y="3305175"/>
            <a:ext cx="3543300" cy="45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Shape 1458"/>
          <p:cNvSpPr/>
          <p:nvPr/>
        </p:nvSpPr>
        <p:spPr>
          <a:xfrm>
            <a:off x="1668250" y="1336013"/>
            <a:ext cx="602100" cy="4013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Top Hash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59" name="Shape 1459"/>
          <p:cNvSpPr/>
          <p:nvPr/>
        </p:nvSpPr>
        <p:spPr>
          <a:xfrm>
            <a:off x="852925" y="2035013"/>
            <a:ext cx="602100" cy="4013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Hash 0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60" name="Shape 1460"/>
          <p:cNvSpPr/>
          <p:nvPr/>
        </p:nvSpPr>
        <p:spPr>
          <a:xfrm>
            <a:off x="2458500" y="2035013"/>
            <a:ext cx="602100" cy="4013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Hash 1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61" name="Shape 1461"/>
          <p:cNvSpPr/>
          <p:nvPr/>
        </p:nvSpPr>
        <p:spPr>
          <a:xfrm>
            <a:off x="385600" y="2808288"/>
            <a:ext cx="602100" cy="4013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Hash 0-0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62" name="Shape 1462"/>
          <p:cNvSpPr/>
          <p:nvPr/>
        </p:nvSpPr>
        <p:spPr>
          <a:xfrm>
            <a:off x="1197538" y="2808288"/>
            <a:ext cx="602100" cy="4013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Hash 0-1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63" name="Shape 1463"/>
          <p:cNvSpPr/>
          <p:nvPr/>
        </p:nvSpPr>
        <p:spPr>
          <a:xfrm>
            <a:off x="2078538" y="2808288"/>
            <a:ext cx="602100" cy="4013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Hash 1-0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64" name="Shape 1464"/>
          <p:cNvSpPr/>
          <p:nvPr/>
        </p:nvSpPr>
        <p:spPr>
          <a:xfrm>
            <a:off x="2854750" y="2808288"/>
            <a:ext cx="602100" cy="4013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Hash 1-1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465" name="Shape 1465"/>
          <p:cNvCxnSpPr>
            <a:stCxn id="1458" idx="2"/>
            <a:endCxn id="1459" idx="0"/>
          </p:cNvCxnSpPr>
          <p:nvPr/>
        </p:nvCxnSpPr>
        <p:spPr>
          <a:xfrm rot="5400000">
            <a:off x="1399450" y="1465309"/>
            <a:ext cx="324300" cy="815400"/>
          </a:xfrm>
          <a:prstGeom prst="bentConnector3">
            <a:avLst>
              <a:gd fmla="val 532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6" name="Shape 1466"/>
          <p:cNvCxnSpPr>
            <a:stCxn id="1458" idx="2"/>
            <a:endCxn id="1460" idx="0"/>
          </p:cNvCxnSpPr>
          <p:nvPr/>
        </p:nvCxnSpPr>
        <p:spPr>
          <a:xfrm flipH="1" rot="-5400000">
            <a:off x="2202250" y="1477909"/>
            <a:ext cx="324300" cy="790200"/>
          </a:xfrm>
          <a:prstGeom prst="bentConnector3">
            <a:avLst>
              <a:gd fmla="val 532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7" name="Shape 1467"/>
          <p:cNvCxnSpPr>
            <a:stCxn id="1459" idx="2"/>
            <a:endCxn id="1461" idx="0"/>
          </p:cNvCxnSpPr>
          <p:nvPr/>
        </p:nvCxnSpPr>
        <p:spPr>
          <a:xfrm rot="5400000">
            <a:off x="721075" y="2375359"/>
            <a:ext cx="398400" cy="467400"/>
          </a:xfrm>
          <a:prstGeom prst="bentConnector3">
            <a:avLst>
              <a:gd fmla="val 526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8" name="Shape 1468"/>
          <p:cNvCxnSpPr>
            <a:stCxn id="1459" idx="2"/>
            <a:endCxn id="1462" idx="0"/>
          </p:cNvCxnSpPr>
          <p:nvPr/>
        </p:nvCxnSpPr>
        <p:spPr>
          <a:xfrm flipH="1" rot="-5400000">
            <a:off x="1127125" y="2436709"/>
            <a:ext cx="398400" cy="344700"/>
          </a:xfrm>
          <a:prstGeom prst="bentConnector3">
            <a:avLst>
              <a:gd fmla="val 526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9" name="Shape 1469"/>
          <p:cNvCxnSpPr>
            <a:stCxn id="1460" idx="2"/>
            <a:endCxn id="1463" idx="0"/>
          </p:cNvCxnSpPr>
          <p:nvPr/>
        </p:nvCxnSpPr>
        <p:spPr>
          <a:xfrm rot="5400000">
            <a:off x="2370300" y="2419009"/>
            <a:ext cx="398400" cy="380100"/>
          </a:xfrm>
          <a:prstGeom prst="bentConnector3">
            <a:avLst>
              <a:gd fmla="val 526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0" name="Shape 1470"/>
          <p:cNvCxnSpPr>
            <a:stCxn id="1460" idx="2"/>
            <a:endCxn id="1464" idx="0"/>
          </p:cNvCxnSpPr>
          <p:nvPr/>
        </p:nvCxnSpPr>
        <p:spPr>
          <a:xfrm flipH="1" rot="-5400000">
            <a:off x="2758500" y="2410909"/>
            <a:ext cx="398400" cy="396300"/>
          </a:xfrm>
          <a:prstGeom prst="bentConnector3">
            <a:avLst>
              <a:gd fmla="val 526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1" name="Shape 1471"/>
          <p:cNvSpPr/>
          <p:nvPr/>
        </p:nvSpPr>
        <p:spPr>
          <a:xfrm>
            <a:off x="180975" y="3497838"/>
            <a:ext cx="247644" cy="16507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Shape 1472"/>
          <p:cNvSpPr/>
          <p:nvPr/>
        </p:nvSpPr>
        <p:spPr>
          <a:xfrm>
            <a:off x="495300" y="3497838"/>
            <a:ext cx="247644" cy="16507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Shape 1473"/>
          <p:cNvSpPr/>
          <p:nvPr/>
        </p:nvSpPr>
        <p:spPr>
          <a:xfrm>
            <a:off x="1969300" y="3497838"/>
            <a:ext cx="247644" cy="16507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Shape 1474"/>
          <p:cNvSpPr/>
          <p:nvPr/>
        </p:nvSpPr>
        <p:spPr>
          <a:xfrm>
            <a:off x="2312775" y="3497838"/>
            <a:ext cx="247644" cy="165078"/>
          </a:xfrm>
          <a:prstGeom prst="flowChartDocumen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Shape 1475"/>
          <p:cNvSpPr/>
          <p:nvPr/>
        </p:nvSpPr>
        <p:spPr>
          <a:xfrm>
            <a:off x="2656250" y="3497838"/>
            <a:ext cx="247644" cy="16507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Shape 1476"/>
          <p:cNvSpPr/>
          <p:nvPr/>
        </p:nvSpPr>
        <p:spPr>
          <a:xfrm>
            <a:off x="809625" y="3497838"/>
            <a:ext cx="247644" cy="16507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7" name="Shape 1477"/>
          <p:cNvCxnSpPr>
            <a:stCxn id="1461" idx="2"/>
            <a:endCxn id="1471" idx="0"/>
          </p:cNvCxnSpPr>
          <p:nvPr/>
        </p:nvCxnSpPr>
        <p:spPr>
          <a:xfrm rot="5400000">
            <a:off x="338350" y="3149534"/>
            <a:ext cx="314700" cy="381900"/>
          </a:xfrm>
          <a:prstGeom prst="bentConnector3">
            <a:avLst>
              <a:gd fmla="val 534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8" name="Shape 1478"/>
          <p:cNvCxnSpPr>
            <a:stCxn id="1461" idx="2"/>
            <a:endCxn id="1472" idx="0"/>
          </p:cNvCxnSpPr>
          <p:nvPr/>
        </p:nvCxnSpPr>
        <p:spPr>
          <a:xfrm rot="5400000">
            <a:off x="495550" y="3306734"/>
            <a:ext cx="314700" cy="67500"/>
          </a:xfrm>
          <a:prstGeom prst="bentConnector3">
            <a:avLst>
              <a:gd fmla="val 534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9" name="Shape 1479"/>
          <p:cNvCxnSpPr>
            <a:stCxn id="1461" idx="2"/>
            <a:endCxn id="1476" idx="0"/>
          </p:cNvCxnSpPr>
          <p:nvPr/>
        </p:nvCxnSpPr>
        <p:spPr>
          <a:xfrm flipH="1" rot="-5400000">
            <a:off x="652750" y="3217034"/>
            <a:ext cx="314700" cy="246900"/>
          </a:xfrm>
          <a:prstGeom prst="bentConnector3">
            <a:avLst>
              <a:gd fmla="val 534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0" name="Shape 1480"/>
          <p:cNvCxnSpPr>
            <a:stCxn id="1463" idx="2"/>
            <a:endCxn id="1473" idx="0"/>
          </p:cNvCxnSpPr>
          <p:nvPr/>
        </p:nvCxnSpPr>
        <p:spPr>
          <a:xfrm rot="5400000">
            <a:off x="2078988" y="3197234"/>
            <a:ext cx="314700" cy="286500"/>
          </a:xfrm>
          <a:prstGeom prst="bentConnector3">
            <a:avLst>
              <a:gd fmla="val 534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1" name="Shape 1481"/>
          <p:cNvCxnSpPr>
            <a:stCxn id="1463" idx="2"/>
            <a:endCxn id="1474" idx="0"/>
          </p:cNvCxnSpPr>
          <p:nvPr/>
        </p:nvCxnSpPr>
        <p:spPr>
          <a:xfrm flipH="1" rot="-5400000">
            <a:off x="2250738" y="3311984"/>
            <a:ext cx="314700" cy="57000"/>
          </a:xfrm>
          <a:prstGeom prst="bentConnector3">
            <a:avLst>
              <a:gd fmla="val 534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2" name="Shape 1482"/>
          <p:cNvCxnSpPr>
            <a:stCxn id="1463" idx="2"/>
            <a:endCxn id="1475" idx="0"/>
          </p:cNvCxnSpPr>
          <p:nvPr/>
        </p:nvCxnSpPr>
        <p:spPr>
          <a:xfrm flipH="1" rot="-5400000">
            <a:off x="2422488" y="3140234"/>
            <a:ext cx="314700" cy="400500"/>
          </a:xfrm>
          <a:prstGeom prst="bentConnector3">
            <a:avLst>
              <a:gd fmla="val 534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3" name="Shape 1483"/>
          <p:cNvCxnSpPr>
            <a:stCxn id="1462" idx="2"/>
          </p:cNvCxnSpPr>
          <p:nvPr/>
        </p:nvCxnSpPr>
        <p:spPr>
          <a:xfrm rot="5400000">
            <a:off x="1287238" y="3267584"/>
            <a:ext cx="295800" cy="126900"/>
          </a:xfrm>
          <a:prstGeom prst="bentConnector3">
            <a:avLst>
              <a:gd fmla="val 5362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4" name="Shape 1484"/>
          <p:cNvCxnSpPr>
            <a:stCxn id="1464" idx="2"/>
          </p:cNvCxnSpPr>
          <p:nvPr/>
        </p:nvCxnSpPr>
        <p:spPr>
          <a:xfrm flipH="1" rot="-5400000">
            <a:off x="3063550" y="3275384"/>
            <a:ext cx="295800" cy="111300"/>
          </a:xfrm>
          <a:prstGeom prst="bentConnector3">
            <a:avLst>
              <a:gd fmla="val 5362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5" name="Shape 1485"/>
          <p:cNvSpPr txBox="1"/>
          <p:nvPr/>
        </p:nvSpPr>
        <p:spPr>
          <a:xfrm>
            <a:off x="1183775" y="3353275"/>
            <a:ext cx="3447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</a:t>
            </a:r>
            <a:endParaRPr/>
          </a:p>
        </p:txBody>
      </p:sp>
      <p:sp>
        <p:nvSpPr>
          <p:cNvPr id="1486" name="Shape 1486"/>
          <p:cNvSpPr txBox="1"/>
          <p:nvPr/>
        </p:nvSpPr>
        <p:spPr>
          <a:xfrm>
            <a:off x="3088775" y="3353275"/>
            <a:ext cx="3447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</a:t>
            </a:r>
            <a:endParaRPr/>
          </a:p>
        </p:txBody>
      </p:sp>
      <p:sp>
        <p:nvSpPr>
          <p:cNvPr id="1487" name="Shape 1487"/>
          <p:cNvSpPr txBox="1"/>
          <p:nvPr>
            <p:ph idx="4294967295" type="title"/>
          </p:nvPr>
        </p:nvSpPr>
        <p:spPr>
          <a:xfrm>
            <a:off x="0" y="0"/>
            <a:ext cx="1978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Merkle Syncing</a:t>
            </a:r>
            <a:endParaRPr sz="1800"/>
          </a:p>
        </p:txBody>
      </p:sp>
      <p:sp>
        <p:nvSpPr>
          <p:cNvPr id="1488" name="Shape 1488"/>
          <p:cNvSpPr txBox="1"/>
          <p:nvPr/>
        </p:nvSpPr>
        <p:spPr>
          <a:xfrm>
            <a:off x="1543750" y="781525"/>
            <a:ext cx="10035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Replica 0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9" name="Shape 1489"/>
          <p:cNvSpPr txBox="1"/>
          <p:nvPr/>
        </p:nvSpPr>
        <p:spPr>
          <a:xfrm>
            <a:off x="2944225" y="3555125"/>
            <a:ext cx="7902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Data Hashes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0" name="Shape 1490"/>
          <p:cNvSpPr/>
          <p:nvPr/>
        </p:nvSpPr>
        <p:spPr>
          <a:xfrm>
            <a:off x="6926050" y="1336013"/>
            <a:ext cx="602100" cy="4013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Top Hash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1" name="Shape 1491"/>
          <p:cNvSpPr/>
          <p:nvPr/>
        </p:nvSpPr>
        <p:spPr>
          <a:xfrm>
            <a:off x="6110725" y="2035013"/>
            <a:ext cx="602100" cy="4013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Hash 0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2" name="Shape 1492"/>
          <p:cNvSpPr/>
          <p:nvPr/>
        </p:nvSpPr>
        <p:spPr>
          <a:xfrm>
            <a:off x="7716300" y="2035013"/>
            <a:ext cx="602100" cy="4013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Hash 1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3" name="Shape 1493"/>
          <p:cNvSpPr/>
          <p:nvPr/>
        </p:nvSpPr>
        <p:spPr>
          <a:xfrm>
            <a:off x="5643400" y="2808288"/>
            <a:ext cx="602100" cy="4013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Hash 0-0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4" name="Shape 1494"/>
          <p:cNvSpPr/>
          <p:nvPr/>
        </p:nvSpPr>
        <p:spPr>
          <a:xfrm>
            <a:off x="6455338" y="2808288"/>
            <a:ext cx="602100" cy="4013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Hash 0-1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5" name="Shape 1495"/>
          <p:cNvSpPr/>
          <p:nvPr/>
        </p:nvSpPr>
        <p:spPr>
          <a:xfrm>
            <a:off x="7336338" y="2808288"/>
            <a:ext cx="602100" cy="4013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Hash 1-0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6" name="Shape 1496"/>
          <p:cNvSpPr/>
          <p:nvPr/>
        </p:nvSpPr>
        <p:spPr>
          <a:xfrm>
            <a:off x="8112550" y="2808288"/>
            <a:ext cx="602100" cy="4013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Hash 1-1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497" name="Shape 1497"/>
          <p:cNvCxnSpPr>
            <a:stCxn id="1490" idx="2"/>
            <a:endCxn id="1491" idx="0"/>
          </p:cNvCxnSpPr>
          <p:nvPr/>
        </p:nvCxnSpPr>
        <p:spPr>
          <a:xfrm rot="5400000">
            <a:off x="6657250" y="1465309"/>
            <a:ext cx="324300" cy="815400"/>
          </a:xfrm>
          <a:prstGeom prst="bentConnector3">
            <a:avLst>
              <a:gd fmla="val 532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8" name="Shape 1498"/>
          <p:cNvCxnSpPr>
            <a:stCxn id="1490" idx="2"/>
            <a:endCxn id="1492" idx="0"/>
          </p:cNvCxnSpPr>
          <p:nvPr/>
        </p:nvCxnSpPr>
        <p:spPr>
          <a:xfrm flipH="1" rot="-5400000">
            <a:off x="7460050" y="1477909"/>
            <a:ext cx="324300" cy="790200"/>
          </a:xfrm>
          <a:prstGeom prst="bentConnector3">
            <a:avLst>
              <a:gd fmla="val 532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9" name="Shape 1499"/>
          <p:cNvCxnSpPr>
            <a:stCxn id="1491" idx="2"/>
            <a:endCxn id="1493" idx="0"/>
          </p:cNvCxnSpPr>
          <p:nvPr/>
        </p:nvCxnSpPr>
        <p:spPr>
          <a:xfrm rot="5400000">
            <a:off x="5978875" y="2375359"/>
            <a:ext cx="398400" cy="467400"/>
          </a:xfrm>
          <a:prstGeom prst="bentConnector3">
            <a:avLst>
              <a:gd fmla="val 526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0" name="Shape 1500"/>
          <p:cNvCxnSpPr>
            <a:stCxn id="1491" idx="2"/>
            <a:endCxn id="1494" idx="0"/>
          </p:cNvCxnSpPr>
          <p:nvPr/>
        </p:nvCxnSpPr>
        <p:spPr>
          <a:xfrm flipH="1" rot="-5400000">
            <a:off x="6384925" y="2436709"/>
            <a:ext cx="398400" cy="344700"/>
          </a:xfrm>
          <a:prstGeom prst="bentConnector3">
            <a:avLst>
              <a:gd fmla="val 526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1" name="Shape 1501"/>
          <p:cNvCxnSpPr>
            <a:stCxn id="1492" idx="2"/>
            <a:endCxn id="1495" idx="0"/>
          </p:cNvCxnSpPr>
          <p:nvPr/>
        </p:nvCxnSpPr>
        <p:spPr>
          <a:xfrm rot="5400000">
            <a:off x="7628100" y="2419009"/>
            <a:ext cx="398400" cy="380100"/>
          </a:xfrm>
          <a:prstGeom prst="bentConnector3">
            <a:avLst>
              <a:gd fmla="val 526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2" name="Shape 1502"/>
          <p:cNvCxnSpPr>
            <a:stCxn id="1492" idx="2"/>
            <a:endCxn id="1496" idx="0"/>
          </p:cNvCxnSpPr>
          <p:nvPr/>
        </p:nvCxnSpPr>
        <p:spPr>
          <a:xfrm flipH="1" rot="-5400000">
            <a:off x="8016300" y="2410909"/>
            <a:ext cx="398400" cy="396300"/>
          </a:xfrm>
          <a:prstGeom prst="bentConnector3">
            <a:avLst>
              <a:gd fmla="val 526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3" name="Shape 1503"/>
          <p:cNvSpPr/>
          <p:nvPr/>
        </p:nvSpPr>
        <p:spPr>
          <a:xfrm>
            <a:off x="5438775" y="3497838"/>
            <a:ext cx="247644" cy="16507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Shape 1504"/>
          <p:cNvSpPr/>
          <p:nvPr/>
        </p:nvSpPr>
        <p:spPr>
          <a:xfrm>
            <a:off x="5753100" y="3497838"/>
            <a:ext cx="247644" cy="16507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Shape 1505"/>
          <p:cNvSpPr/>
          <p:nvPr/>
        </p:nvSpPr>
        <p:spPr>
          <a:xfrm>
            <a:off x="7227100" y="3497838"/>
            <a:ext cx="247644" cy="16507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Shape 1506"/>
          <p:cNvSpPr/>
          <p:nvPr/>
        </p:nvSpPr>
        <p:spPr>
          <a:xfrm>
            <a:off x="7570575" y="3497838"/>
            <a:ext cx="247644" cy="165078"/>
          </a:xfrm>
          <a:prstGeom prst="flowChartDocumen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Shape 1507"/>
          <p:cNvSpPr/>
          <p:nvPr/>
        </p:nvSpPr>
        <p:spPr>
          <a:xfrm>
            <a:off x="7914050" y="3497838"/>
            <a:ext cx="247644" cy="16507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Shape 1508"/>
          <p:cNvSpPr/>
          <p:nvPr/>
        </p:nvSpPr>
        <p:spPr>
          <a:xfrm>
            <a:off x="6067425" y="3497838"/>
            <a:ext cx="247644" cy="16507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9" name="Shape 1509"/>
          <p:cNvCxnSpPr>
            <a:stCxn id="1493" idx="2"/>
            <a:endCxn id="1503" idx="0"/>
          </p:cNvCxnSpPr>
          <p:nvPr/>
        </p:nvCxnSpPr>
        <p:spPr>
          <a:xfrm rot="5400000">
            <a:off x="5596150" y="3149534"/>
            <a:ext cx="314700" cy="381900"/>
          </a:xfrm>
          <a:prstGeom prst="bentConnector3">
            <a:avLst>
              <a:gd fmla="val 534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0" name="Shape 1510"/>
          <p:cNvCxnSpPr>
            <a:stCxn id="1493" idx="2"/>
            <a:endCxn id="1504" idx="0"/>
          </p:cNvCxnSpPr>
          <p:nvPr/>
        </p:nvCxnSpPr>
        <p:spPr>
          <a:xfrm rot="5400000">
            <a:off x="5753350" y="3306734"/>
            <a:ext cx="314700" cy="67500"/>
          </a:xfrm>
          <a:prstGeom prst="bentConnector3">
            <a:avLst>
              <a:gd fmla="val 534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1" name="Shape 1511"/>
          <p:cNvCxnSpPr>
            <a:stCxn id="1493" idx="2"/>
            <a:endCxn id="1508" idx="0"/>
          </p:cNvCxnSpPr>
          <p:nvPr/>
        </p:nvCxnSpPr>
        <p:spPr>
          <a:xfrm flipH="1" rot="-5400000">
            <a:off x="5910550" y="3217034"/>
            <a:ext cx="314700" cy="246900"/>
          </a:xfrm>
          <a:prstGeom prst="bentConnector3">
            <a:avLst>
              <a:gd fmla="val 534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2" name="Shape 1512"/>
          <p:cNvCxnSpPr>
            <a:stCxn id="1495" idx="2"/>
            <a:endCxn id="1505" idx="0"/>
          </p:cNvCxnSpPr>
          <p:nvPr/>
        </p:nvCxnSpPr>
        <p:spPr>
          <a:xfrm rot="5400000">
            <a:off x="7336788" y="3197234"/>
            <a:ext cx="314700" cy="286500"/>
          </a:xfrm>
          <a:prstGeom prst="bentConnector3">
            <a:avLst>
              <a:gd fmla="val 534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3" name="Shape 1513"/>
          <p:cNvCxnSpPr>
            <a:stCxn id="1495" idx="2"/>
            <a:endCxn id="1506" idx="0"/>
          </p:cNvCxnSpPr>
          <p:nvPr/>
        </p:nvCxnSpPr>
        <p:spPr>
          <a:xfrm flipH="1" rot="-5400000">
            <a:off x="7508538" y="3311984"/>
            <a:ext cx="314700" cy="57000"/>
          </a:xfrm>
          <a:prstGeom prst="bentConnector3">
            <a:avLst>
              <a:gd fmla="val 534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4" name="Shape 1514"/>
          <p:cNvCxnSpPr>
            <a:stCxn id="1495" idx="2"/>
            <a:endCxn id="1507" idx="0"/>
          </p:cNvCxnSpPr>
          <p:nvPr/>
        </p:nvCxnSpPr>
        <p:spPr>
          <a:xfrm flipH="1" rot="-5400000">
            <a:off x="7680288" y="3140234"/>
            <a:ext cx="314700" cy="400500"/>
          </a:xfrm>
          <a:prstGeom prst="bentConnector3">
            <a:avLst>
              <a:gd fmla="val 534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5" name="Shape 1515"/>
          <p:cNvCxnSpPr>
            <a:stCxn id="1494" idx="2"/>
          </p:cNvCxnSpPr>
          <p:nvPr/>
        </p:nvCxnSpPr>
        <p:spPr>
          <a:xfrm rot="5400000">
            <a:off x="6545038" y="3267584"/>
            <a:ext cx="295800" cy="126900"/>
          </a:xfrm>
          <a:prstGeom prst="bentConnector3">
            <a:avLst>
              <a:gd fmla="val 5362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6" name="Shape 1516"/>
          <p:cNvCxnSpPr>
            <a:stCxn id="1496" idx="2"/>
          </p:cNvCxnSpPr>
          <p:nvPr/>
        </p:nvCxnSpPr>
        <p:spPr>
          <a:xfrm flipH="1" rot="-5400000">
            <a:off x="8321350" y="3275384"/>
            <a:ext cx="295800" cy="111300"/>
          </a:xfrm>
          <a:prstGeom prst="bentConnector3">
            <a:avLst>
              <a:gd fmla="val 5362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7" name="Shape 1517"/>
          <p:cNvSpPr txBox="1"/>
          <p:nvPr/>
        </p:nvSpPr>
        <p:spPr>
          <a:xfrm>
            <a:off x="6441575" y="3353275"/>
            <a:ext cx="3447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</a:t>
            </a:r>
            <a:endParaRPr/>
          </a:p>
        </p:txBody>
      </p:sp>
      <p:sp>
        <p:nvSpPr>
          <p:cNvPr id="1518" name="Shape 1518"/>
          <p:cNvSpPr txBox="1"/>
          <p:nvPr/>
        </p:nvSpPr>
        <p:spPr>
          <a:xfrm>
            <a:off x="8346575" y="3353275"/>
            <a:ext cx="3447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</a:t>
            </a:r>
            <a:endParaRPr/>
          </a:p>
        </p:txBody>
      </p:sp>
      <p:sp>
        <p:nvSpPr>
          <p:cNvPr id="1519" name="Shape 1519"/>
          <p:cNvSpPr txBox="1"/>
          <p:nvPr/>
        </p:nvSpPr>
        <p:spPr>
          <a:xfrm>
            <a:off x="6801550" y="781525"/>
            <a:ext cx="10035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Replica 1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20" name="Shape 1520"/>
          <p:cNvSpPr txBox="1"/>
          <p:nvPr/>
        </p:nvSpPr>
        <p:spPr>
          <a:xfrm>
            <a:off x="8202025" y="3555125"/>
            <a:ext cx="7902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Data Hashes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21" name="Shape 1521"/>
          <p:cNvSpPr/>
          <p:nvPr/>
        </p:nvSpPr>
        <p:spPr>
          <a:xfrm>
            <a:off x="2078538" y="2808288"/>
            <a:ext cx="602100" cy="401382"/>
          </a:xfrm>
          <a:prstGeom prst="flowChartDocumen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Hash 1-0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22" name="Shape 1522"/>
          <p:cNvSpPr/>
          <p:nvPr/>
        </p:nvSpPr>
        <p:spPr>
          <a:xfrm>
            <a:off x="7336338" y="2808288"/>
            <a:ext cx="602100" cy="401382"/>
          </a:xfrm>
          <a:prstGeom prst="flowChartDocumen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Hash 1-0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23" name="Shape 1523"/>
          <p:cNvSpPr/>
          <p:nvPr/>
        </p:nvSpPr>
        <p:spPr>
          <a:xfrm>
            <a:off x="2458500" y="2035013"/>
            <a:ext cx="602100" cy="401382"/>
          </a:xfrm>
          <a:prstGeom prst="flowChartDocumen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Hash 1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24" name="Shape 1524"/>
          <p:cNvSpPr/>
          <p:nvPr/>
        </p:nvSpPr>
        <p:spPr>
          <a:xfrm>
            <a:off x="7716300" y="2035013"/>
            <a:ext cx="602100" cy="401382"/>
          </a:xfrm>
          <a:prstGeom prst="flowChartDocumen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Hash 1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25" name="Shape 1525"/>
          <p:cNvSpPr/>
          <p:nvPr/>
        </p:nvSpPr>
        <p:spPr>
          <a:xfrm>
            <a:off x="1668250" y="1336013"/>
            <a:ext cx="602100" cy="401382"/>
          </a:xfrm>
          <a:prstGeom prst="flowChartDocumen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Top Hash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26" name="Shape 1526"/>
          <p:cNvSpPr/>
          <p:nvPr/>
        </p:nvSpPr>
        <p:spPr>
          <a:xfrm>
            <a:off x="6926050" y="1336013"/>
            <a:ext cx="602100" cy="401382"/>
          </a:xfrm>
          <a:prstGeom prst="flowChartDocumen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Top Hash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Design Techniques of Dynamo</a:t>
            </a:r>
            <a:endParaRPr/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Consistent Hashing for data replication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Object Versioning to achieve consistency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Quorum to maintain data consistency through reads and writes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Gossiping for failure detection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Decentralized System with very little manual intervention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Shape 1531"/>
          <p:cNvSpPr/>
          <p:nvPr/>
        </p:nvSpPr>
        <p:spPr>
          <a:xfrm>
            <a:off x="5362575" y="3305175"/>
            <a:ext cx="3543300" cy="45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2" name="Shape 1532"/>
          <p:cNvCxnSpPr>
            <a:stCxn id="1533" idx="2"/>
            <a:endCxn id="1534" idx="0"/>
          </p:cNvCxnSpPr>
          <p:nvPr/>
        </p:nvCxnSpPr>
        <p:spPr>
          <a:xfrm rot="5400000">
            <a:off x="6657250" y="1465309"/>
            <a:ext cx="324300" cy="815400"/>
          </a:xfrm>
          <a:prstGeom prst="bentConnector3">
            <a:avLst>
              <a:gd fmla="val 532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5" name="Shape 1535"/>
          <p:cNvSpPr/>
          <p:nvPr/>
        </p:nvSpPr>
        <p:spPr>
          <a:xfrm>
            <a:off x="104775" y="3305175"/>
            <a:ext cx="3543300" cy="45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Shape 1536"/>
          <p:cNvSpPr/>
          <p:nvPr/>
        </p:nvSpPr>
        <p:spPr>
          <a:xfrm>
            <a:off x="1197538" y="2808288"/>
            <a:ext cx="602100" cy="4013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Hash 0-1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37" name="Shape 1537"/>
          <p:cNvSpPr/>
          <p:nvPr/>
        </p:nvSpPr>
        <p:spPr>
          <a:xfrm>
            <a:off x="180975" y="3497838"/>
            <a:ext cx="247644" cy="16507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Shape 1538"/>
          <p:cNvSpPr/>
          <p:nvPr/>
        </p:nvSpPr>
        <p:spPr>
          <a:xfrm>
            <a:off x="495300" y="3497838"/>
            <a:ext cx="247644" cy="16507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Shape 1539"/>
          <p:cNvSpPr/>
          <p:nvPr/>
        </p:nvSpPr>
        <p:spPr>
          <a:xfrm>
            <a:off x="809625" y="3497838"/>
            <a:ext cx="247644" cy="16507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0" name="Shape 1540"/>
          <p:cNvCxnSpPr>
            <a:endCxn id="1538" idx="0"/>
          </p:cNvCxnSpPr>
          <p:nvPr/>
        </p:nvCxnSpPr>
        <p:spPr>
          <a:xfrm rot="5400000">
            <a:off x="495522" y="3306738"/>
            <a:ext cx="314700" cy="67500"/>
          </a:xfrm>
          <a:prstGeom prst="bentConnector3">
            <a:avLst>
              <a:gd fmla="val 539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1" name="Shape 1541"/>
          <p:cNvCxnSpPr>
            <a:endCxn id="1539" idx="0"/>
          </p:cNvCxnSpPr>
          <p:nvPr/>
        </p:nvCxnSpPr>
        <p:spPr>
          <a:xfrm flipH="1" rot="-5400000">
            <a:off x="652647" y="3217038"/>
            <a:ext cx="314700" cy="246900"/>
          </a:xfrm>
          <a:prstGeom prst="bentConnector3">
            <a:avLst>
              <a:gd fmla="val 539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2" name="Shape 1542"/>
          <p:cNvCxnSpPr>
            <a:stCxn id="1536" idx="2"/>
          </p:cNvCxnSpPr>
          <p:nvPr/>
        </p:nvCxnSpPr>
        <p:spPr>
          <a:xfrm rot="5400000">
            <a:off x="1287238" y="3267584"/>
            <a:ext cx="295800" cy="126900"/>
          </a:xfrm>
          <a:prstGeom prst="bentConnector3">
            <a:avLst>
              <a:gd fmla="val 5362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3" name="Shape 1543"/>
          <p:cNvSpPr txBox="1"/>
          <p:nvPr/>
        </p:nvSpPr>
        <p:spPr>
          <a:xfrm>
            <a:off x="1183775" y="3353275"/>
            <a:ext cx="3447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</a:t>
            </a:r>
            <a:endParaRPr/>
          </a:p>
        </p:txBody>
      </p:sp>
      <p:cxnSp>
        <p:nvCxnSpPr>
          <p:cNvPr id="1544" name="Shape 1544"/>
          <p:cNvCxnSpPr>
            <a:stCxn id="1545" idx="2"/>
            <a:endCxn id="1537" idx="0"/>
          </p:cNvCxnSpPr>
          <p:nvPr/>
        </p:nvCxnSpPr>
        <p:spPr>
          <a:xfrm rot="5400000">
            <a:off x="338350" y="3149534"/>
            <a:ext cx="314700" cy="381900"/>
          </a:xfrm>
          <a:prstGeom prst="bentConnector3">
            <a:avLst>
              <a:gd fmla="val 534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6" name="Shape 1546"/>
          <p:cNvSpPr/>
          <p:nvPr/>
        </p:nvSpPr>
        <p:spPr>
          <a:xfrm>
            <a:off x="1668250" y="1336013"/>
            <a:ext cx="602100" cy="4013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Top Hash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47" name="Shape 1547"/>
          <p:cNvSpPr/>
          <p:nvPr/>
        </p:nvSpPr>
        <p:spPr>
          <a:xfrm>
            <a:off x="852925" y="2035013"/>
            <a:ext cx="602100" cy="4013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Hash 0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48" name="Shape 1548"/>
          <p:cNvSpPr/>
          <p:nvPr/>
        </p:nvSpPr>
        <p:spPr>
          <a:xfrm>
            <a:off x="2458500" y="2035013"/>
            <a:ext cx="602100" cy="4013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Hash 1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49" name="Shape 1549"/>
          <p:cNvSpPr/>
          <p:nvPr/>
        </p:nvSpPr>
        <p:spPr>
          <a:xfrm>
            <a:off x="385600" y="2808288"/>
            <a:ext cx="602100" cy="4013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Hash 0-0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50" name="Shape 1550"/>
          <p:cNvSpPr/>
          <p:nvPr/>
        </p:nvSpPr>
        <p:spPr>
          <a:xfrm>
            <a:off x="1197538" y="2808288"/>
            <a:ext cx="602100" cy="401382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Hash 0-1</a:t>
            </a:r>
            <a:endParaRPr sz="800">
              <a:solidFill>
                <a:srgbClr val="D9D9D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51" name="Shape 1551"/>
          <p:cNvSpPr/>
          <p:nvPr/>
        </p:nvSpPr>
        <p:spPr>
          <a:xfrm>
            <a:off x="2078538" y="2808288"/>
            <a:ext cx="602100" cy="4013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Hash 1-0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52" name="Shape 1552"/>
          <p:cNvSpPr/>
          <p:nvPr/>
        </p:nvSpPr>
        <p:spPr>
          <a:xfrm>
            <a:off x="2854750" y="2808288"/>
            <a:ext cx="602100" cy="4013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Hash 1-1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553" name="Shape 1553"/>
          <p:cNvCxnSpPr>
            <a:stCxn id="1546" idx="2"/>
            <a:endCxn id="1547" idx="0"/>
          </p:cNvCxnSpPr>
          <p:nvPr/>
        </p:nvCxnSpPr>
        <p:spPr>
          <a:xfrm rot="5400000">
            <a:off x="1399450" y="1465309"/>
            <a:ext cx="324300" cy="815400"/>
          </a:xfrm>
          <a:prstGeom prst="bentConnector3">
            <a:avLst>
              <a:gd fmla="val 532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4" name="Shape 1554"/>
          <p:cNvCxnSpPr>
            <a:stCxn id="1547" idx="2"/>
            <a:endCxn id="1549" idx="0"/>
          </p:cNvCxnSpPr>
          <p:nvPr/>
        </p:nvCxnSpPr>
        <p:spPr>
          <a:xfrm rot="5400000">
            <a:off x="721075" y="2375359"/>
            <a:ext cx="398400" cy="467400"/>
          </a:xfrm>
          <a:prstGeom prst="bentConnector3">
            <a:avLst>
              <a:gd fmla="val 526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5" name="Shape 1555"/>
          <p:cNvCxnSpPr>
            <a:stCxn id="1547" idx="2"/>
            <a:endCxn id="1550" idx="0"/>
          </p:cNvCxnSpPr>
          <p:nvPr/>
        </p:nvCxnSpPr>
        <p:spPr>
          <a:xfrm flipH="1" rot="-5400000">
            <a:off x="1127125" y="2436709"/>
            <a:ext cx="398400" cy="344700"/>
          </a:xfrm>
          <a:prstGeom prst="bentConnector3">
            <a:avLst>
              <a:gd fmla="val 526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6" name="Shape 1556"/>
          <p:cNvCxnSpPr>
            <a:stCxn id="1548" idx="2"/>
            <a:endCxn id="1552" idx="0"/>
          </p:cNvCxnSpPr>
          <p:nvPr/>
        </p:nvCxnSpPr>
        <p:spPr>
          <a:xfrm flipH="1" rot="-5400000">
            <a:off x="2758500" y="2410909"/>
            <a:ext cx="398400" cy="396300"/>
          </a:xfrm>
          <a:prstGeom prst="bentConnector3">
            <a:avLst>
              <a:gd fmla="val 526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7" name="Shape 1557"/>
          <p:cNvSpPr/>
          <p:nvPr/>
        </p:nvSpPr>
        <p:spPr>
          <a:xfrm>
            <a:off x="180975" y="3497838"/>
            <a:ext cx="247644" cy="165078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558" name="Shape 1558"/>
          <p:cNvSpPr/>
          <p:nvPr/>
        </p:nvSpPr>
        <p:spPr>
          <a:xfrm>
            <a:off x="495300" y="3497838"/>
            <a:ext cx="247644" cy="165078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559" name="Shape 1559"/>
          <p:cNvSpPr/>
          <p:nvPr/>
        </p:nvSpPr>
        <p:spPr>
          <a:xfrm>
            <a:off x="1969300" y="3497838"/>
            <a:ext cx="247644" cy="16507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Shape 1560"/>
          <p:cNvSpPr/>
          <p:nvPr/>
        </p:nvSpPr>
        <p:spPr>
          <a:xfrm>
            <a:off x="2312775" y="3497838"/>
            <a:ext cx="247644" cy="165078"/>
          </a:xfrm>
          <a:prstGeom prst="flowChartDocumen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Shape 1561"/>
          <p:cNvSpPr/>
          <p:nvPr/>
        </p:nvSpPr>
        <p:spPr>
          <a:xfrm>
            <a:off x="2656250" y="3497838"/>
            <a:ext cx="247644" cy="16507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Shape 1562"/>
          <p:cNvSpPr/>
          <p:nvPr/>
        </p:nvSpPr>
        <p:spPr>
          <a:xfrm>
            <a:off x="809625" y="3497838"/>
            <a:ext cx="247644" cy="165078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</p:txBody>
      </p:sp>
      <p:cxnSp>
        <p:nvCxnSpPr>
          <p:cNvPr id="1563" name="Shape 1563"/>
          <p:cNvCxnSpPr>
            <a:stCxn id="1549" idx="2"/>
            <a:endCxn id="1557" idx="0"/>
          </p:cNvCxnSpPr>
          <p:nvPr/>
        </p:nvCxnSpPr>
        <p:spPr>
          <a:xfrm rot="5400000">
            <a:off x="338350" y="3149534"/>
            <a:ext cx="314700" cy="381900"/>
          </a:xfrm>
          <a:prstGeom prst="bentConnector3">
            <a:avLst>
              <a:gd fmla="val 53404" name="adj1"/>
            </a:avLst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4" name="Shape 1564"/>
          <p:cNvCxnSpPr>
            <a:stCxn id="1549" idx="2"/>
            <a:endCxn id="1558" idx="0"/>
          </p:cNvCxnSpPr>
          <p:nvPr/>
        </p:nvCxnSpPr>
        <p:spPr>
          <a:xfrm rot="5400000">
            <a:off x="495550" y="3306734"/>
            <a:ext cx="314700" cy="67500"/>
          </a:xfrm>
          <a:prstGeom prst="bentConnector3">
            <a:avLst>
              <a:gd fmla="val 53404" name="adj1"/>
            </a:avLst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5" name="Shape 1565"/>
          <p:cNvCxnSpPr>
            <a:stCxn id="1549" idx="2"/>
            <a:endCxn id="1562" idx="0"/>
          </p:cNvCxnSpPr>
          <p:nvPr/>
        </p:nvCxnSpPr>
        <p:spPr>
          <a:xfrm flipH="1" rot="-5400000">
            <a:off x="652750" y="3217034"/>
            <a:ext cx="314700" cy="246900"/>
          </a:xfrm>
          <a:prstGeom prst="bentConnector3">
            <a:avLst>
              <a:gd fmla="val 53404" name="adj1"/>
            </a:avLst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6" name="Shape 1566"/>
          <p:cNvCxnSpPr>
            <a:stCxn id="1551" idx="2"/>
            <a:endCxn id="1559" idx="0"/>
          </p:cNvCxnSpPr>
          <p:nvPr/>
        </p:nvCxnSpPr>
        <p:spPr>
          <a:xfrm rot="5400000">
            <a:off x="2078988" y="3197234"/>
            <a:ext cx="314700" cy="286500"/>
          </a:xfrm>
          <a:prstGeom prst="bentConnector3">
            <a:avLst>
              <a:gd fmla="val 534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7" name="Shape 1567"/>
          <p:cNvCxnSpPr>
            <a:stCxn id="1551" idx="2"/>
            <a:endCxn id="1561" idx="0"/>
          </p:cNvCxnSpPr>
          <p:nvPr/>
        </p:nvCxnSpPr>
        <p:spPr>
          <a:xfrm flipH="1" rot="-5400000">
            <a:off x="2422488" y="3140234"/>
            <a:ext cx="314700" cy="400500"/>
          </a:xfrm>
          <a:prstGeom prst="bentConnector3">
            <a:avLst>
              <a:gd fmla="val 534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8" name="Shape 1568"/>
          <p:cNvCxnSpPr>
            <a:stCxn id="1550" idx="2"/>
          </p:cNvCxnSpPr>
          <p:nvPr/>
        </p:nvCxnSpPr>
        <p:spPr>
          <a:xfrm rot="5400000">
            <a:off x="1287238" y="3267584"/>
            <a:ext cx="295800" cy="126900"/>
          </a:xfrm>
          <a:prstGeom prst="bentConnector3">
            <a:avLst>
              <a:gd fmla="val 53621" name="adj1"/>
            </a:avLst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9" name="Shape 1569"/>
          <p:cNvCxnSpPr>
            <a:stCxn id="1552" idx="2"/>
          </p:cNvCxnSpPr>
          <p:nvPr/>
        </p:nvCxnSpPr>
        <p:spPr>
          <a:xfrm flipH="1" rot="-5400000">
            <a:off x="3063550" y="3275384"/>
            <a:ext cx="295800" cy="111300"/>
          </a:xfrm>
          <a:prstGeom prst="bentConnector3">
            <a:avLst>
              <a:gd fmla="val 5362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0" name="Shape 1570"/>
          <p:cNvSpPr txBox="1"/>
          <p:nvPr/>
        </p:nvSpPr>
        <p:spPr>
          <a:xfrm>
            <a:off x="1183775" y="3353275"/>
            <a:ext cx="3447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… 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571" name="Shape 1571"/>
          <p:cNvSpPr txBox="1"/>
          <p:nvPr/>
        </p:nvSpPr>
        <p:spPr>
          <a:xfrm>
            <a:off x="3088775" y="3353275"/>
            <a:ext cx="3447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</a:t>
            </a:r>
            <a:endParaRPr/>
          </a:p>
        </p:txBody>
      </p:sp>
      <p:sp>
        <p:nvSpPr>
          <p:cNvPr id="1572" name="Shape 1572"/>
          <p:cNvSpPr txBox="1"/>
          <p:nvPr>
            <p:ph idx="4294967295" type="title"/>
          </p:nvPr>
        </p:nvSpPr>
        <p:spPr>
          <a:xfrm>
            <a:off x="0" y="0"/>
            <a:ext cx="1978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Merkle Syncing</a:t>
            </a:r>
            <a:endParaRPr sz="1800"/>
          </a:p>
        </p:txBody>
      </p:sp>
      <p:sp>
        <p:nvSpPr>
          <p:cNvPr id="1573" name="Shape 1573"/>
          <p:cNvSpPr txBox="1"/>
          <p:nvPr/>
        </p:nvSpPr>
        <p:spPr>
          <a:xfrm>
            <a:off x="1543750" y="781525"/>
            <a:ext cx="10035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Replica 0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74" name="Shape 1574"/>
          <p:cNvSpPr txBox="1"/>
          <p:nvPr/>
        </p:nvSpPr>
        <p:spPr>
          <a:xfrm>
            <a:off x="2944225" y="3555125"/>
            <a:ext cx="7902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Data Hashes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75" name="Shape 1575"/>
          <p:cNvSpPr/>
          <p:nvPr/>
        </p:nvSpPr>
        <p:spPr>
          <a:xfrm>
            <a:off x="6926050" y="1336013"/>
            <a:ext cx="602100" cy="4013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Top Hash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76" name="Shape 1576"/>
          <p:cNvSpPr/>
          <p:nvPr/>
        </p:nvSpPr>
        <p:spPr>
          <a:xfrm>
            <a:off x="6110725" y="2035013"/>
            <a:ext cx="602100" cy="4013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Hash 0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77" name="Shape 1577"/>
          <p:cNvSpPr/>
          <p:nvPr/>
        </p:nvSpPr>
        <p:spPr>
          <a:xfrm>
            <a:off x="7716300" y="2035013"/>
            <a:ext cx="602100" cy="4013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Hash 1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78" name="Shape 1578"/>
          <p:cNvSpPr/>
          <p:nvPr/>
        </p:nvSpPr>
        <p:spPr>
          <a:xfrm>
            <a:off x="5643400" y="2808288"/>
            <a:ext cx="602100" cy="4013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Hash 0-0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79" name="Shape 1579"/>
          <p:cNvSpPr/>
          <p:nvPr/>
        </p:nvSpPr>
        <p:spPr>
          <a:xfrm>
            <a:off x="6455338" y="2808288"/>
            <a:ext cx="602100" cy="4013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Hash 0-1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80" name="Shape 1580"/>
          <p:cNvSpPr/>
          <p:nvPr/>
        </p:nvSpPr>
        <p:spPr>
          <a:xfrm>
            <a:off x="7336338" y="2808288"/>
            <a:ext cx="602100" cy="4013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Hash 1-0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81" name="Shape 1581"/>
          <p:cNvSpPr/>
          <p:nvPr/>
        </p:nvSpPr>
        <p:spPr>
          <a:xfrm>
            <a:off x="8112550" y="2808288"/>
            <a:ext cx="602100" cy="4013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Hash 1-1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582" name="Shape 1582"/>
          <p:cNvCxnSpPr>
            <a:stCxn id="1575" idx="2"/>
            <a:endCxn id="1576" idx="0"/>
          </p:cNvCxnSpPr>
          <p:nvPr/>
        </p:nvCxnSpPr>
        <p:spPr>
          <a:xfrm rot="5400000">
            <a:off x="6657250" y="1465309"/>
            <a:ext cx="324300" cy="815400"/>
          </a:xfrm>
          <a:prstGeom prst="bentConnector3">
            <a:avLst>
              <a:gd fmla="val 532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3" name="Shape 1583"/>
          <p:cNvCxnSpPr>
            <a:stCxn id="1576" idx="2"/>
            <a:endCxn id="1578" idx="0"/>
          </p:cNvCxnSpPr>
          <p:nvPr/>
        </p:nvCxnSpPr>
        <p:spPr>
          <a:xfrm rot="5400000">
            <a:off x="5978875" y="2375359"/>
            <a:ext cx="398400" cy="467400"/>
          </a:xfrm>
          <a:prstGeom prst="bentConnector3">
            <a:avLst>
              <a:gd fmla="val 526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4" name="Shape 1584"/>
          <p:cNvCxnSpPr>
            <a:stCxn id="1576" idx="2"/>
            <a:endCxn id="1579" idx="0"/>
          </p:cNvCxnSpPr>
          <p:nvPr/>
        </p:nvCxnSpPr>
        <p:spPr>
          <a:xfrm flipH="1" rot="-5400000">
            <a:off x="6384925" y="2436709"/>
            <a:ext cx="398400" cy="344700"/>
          </a:xfrm>
          <a:prstGeom prst="bentConnector3">
            <a:avLst>
              <a:gd fmla="val 526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5" name="Shape 1585"/>
          <p:cNvCxnSpPr>
            <a:stCxn id="1577" idx="2"/>
            <a:endCxn id="1581" idx="0"/>
          </p:cNvCxnSpPr>
          <p:nvPr/>
        </p:nvCxnSpPr>
        <p:spPr>
          <a:xfrm flipH="1" rot="-5400000">
            <a:off x="8016300" y="2410909"/>
            <a:ext cx="398400" cy="396300"/>
          </a:xfrm>
          <a:prstGeom prst="bentConnector3">
            <a:avLst>
              <a:gd fmla="val 526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6" name="Shape 1586"/>
          <p:cNvSpPr/>
          <p:nvPr/>
        </p:nvSpPr>
        <p:spPr>
          <a:xfrm>
            <a:off x="5438775" y="3497838"/>
            <a:ext cx="247644" cy="16507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Shape 1587"/>
          <p:cNvSpPr/>
          <p:nvPr/>
        </p:nvSpPr>
        <p:spPr>
          <a:xfrm>
            <a:off x="5753100" y="3497838"/>
            <a:ext cx="247644" cy="16507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Shape 1588"/>
          <p:cNvSpPr/>
          <p:nvPr/>
        </p:nvSpPr>
        <p:spPr>
          <a:xfrm>
            <a:off x="7227100" y="3497838"/>
            <a:ext cx="247644" cy="16507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Shape 1589"/>
          <p:cNvSpPr/>
          <p:nvPr/>
        </p:nvSpPr>
        <p:spPr>
          <a:xfrm>
            <a:off x="7570575" y="3497838"/>
            <a:ext cx="247644" cy="165078"/>
          </a:xfrm>
          <a:prstGeom prst="flowChartDocumen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Shape 1590"/>
          <p:cNvSpPr/>
          <p:nvPr/>
        </p:nvSpPr>
        <p:spPr>
          <a:xfrm>
            <a:off x="7914050" y="3497838"/>
            <a:ext cx="247644" cy="16507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Shape 1591"/>
          <p:cNvSpPr/>
          <p:nvPr/>
        </p:nvSpPr>
        <p:spPr>
          <a:xfrm>
            <a:off x="6067425" y="3497838"/>
            <a:ext cx="247644" cy="16507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2" name="Shape 1592"/>
          <p:cNvCxnSpPr>
            <a:stCxn id="1578" idx="2"/>
            <a:endCxn id="1586" idx="0"/>
          </p:cNvCxnSpPr>
          <p:nvPr/>
        </p:nvCxnSpPr>
        <p:spPr>
          <a:xfrm rot="5400000">
            <a:off x="5596150" y="3149534"/>
            <a:ext cx="314700" cy="381900"/>
          </a:xfrm>
          <a:prstGeom prst="bentConnector3">
            <a:avLst>
              <a:gd fmla="val 534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3" name="Shape 1593"/>
          <p:cNvCxnSpPr>
            <a:stCxn id="1578" idx="2"/>
            <a:endCxn id="1587" idx="0"/>
          </p:cNvCxnSpPr>
          <p:nvPr/>
        </p:nvCxnSpPr>
        <p:spPr>
          <a:xfrm rot="5400000">
            <a:off x="5753350" y="3306734"/>
            <a:ext cx="314700" cy="67500"/>
          </a:xfrm>
          <a:prstGeom prst="bentConnector3">
            <a:avLst>
              <a:gd fmla="val 534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4" name="Shape 1594"/>
          <p:cNvCxnSpPr>
            <a:stCxn id="1578" idx="2"/>
            <a:endCxn id="1591" idx="0"/>
          </p:cNvCxnSpPr>
          <p:nvPr/>
        </p:nvCxnSpPr>
        <p:spPr>
          <a:xfrm flipH="1" rot="-5400000">
            <a:off x="5910550" y="3217034"/>
            <a:ext cx="314700" cy="246900"/>
          </a:xfrm>
          <a:prstGeom prst="bentConnector3">
            <a:avLst>
              <a:gd fmla="val 534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5" name="Shape 1595"/>
          <p:cNvCxnSpPr>
            <a:stCxn id="1580" idx="2"/>
            <a:endCxn id="1588" idx="0"/>
          </p:cNvCxnSpPr>
          <p:nvPr/>
        </p:nvCxnSpPr>
        <p:spPr>
          <a:xfrm rot="5400000">
            <a:off x="7336788" y="3197234"/>
            <a:ext cx="314700" cy="286500"/>
          </a:xfrm>
          <a:prstGeom prst="bentConnector3">
            <a:avLst>
              <a:gd fmla="val 534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6" name="Shape 1596"/>
          <p:cNvCxnSpPr>
            <a:stCxn id="1580" idx="2"/>
            <a:endCxn id="1590" idx="0"/>
          </p:cNvCxnSpPr>
          <p:nvPr/>
        </p:nvCxnSpPr>
        <p:spPr>
          <a:xfrm flipH="1" rot="-5400000">
            <a:off x="7680288" y="3140234"/>
            <a:ext cx="314700" cy="400500"/>
          </a:xfrm>
          <a:prstGeom prst="bentConnector3">
            <a:avLst>
              <a:gd fmla="val 534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7" name="Shape 1597"/>
          <p:cNvCxnSpPr>
            <a:stCxn id="1579" idx="2"/>
          </p:cNvCxnSpPr>
          <p:nvPr/>
        </p:nvCxnSpPr>
        <p:spPr>
          <a:xfrm rot="5400000">
            <a:off x="6545038" y="3267584"/>
            <a:ext cx="295800" cy="126900"/>
          </a:xfrm>
          <a:prstGeom prst="bentConnector3">
            <a:avLst>
              <a:gd fmla="val 5362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8" name="Shape 1598"/>
          <p:cNvCxnSpPr>
            <a:stCxn id="1581" idx="2"/>
          </p:cNvCxnSpPr>
          <p:nvPr/>
        </p:nvCxnSpPr>
        <p:spPr>
          <a:xfrm flipH="1" rot="-5400000">
            <a:off x="8321350" y="3275384"/>
            <a:ext cx="295800" cy="111300"/>
          </a:xfrm>
          <a:prstGeom prst="bentConnector3">
            <a:avLst>
              <a:gd fmla="val 5362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9" name="Shape 1599"/>
          <p:cNvSpPr txBox="1"/>
          <p:nvPr/>
        </p:nvSpPr>
        <p:spPr>
          <a:xfrm>
            <a:off x="6441575" y="3353275"/>
            <a:ext cx="3447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</a:t>
            </a:r>
            <a:endParaRPr/>
          </a:p>
        </p:txBody>
      </p:sp>
      <p:sp>
        <p:nvSpPr>
          <p:cNvPr id="1600" name="Shape 1600"/>
          <p:cNvSpPr txBox="1"/>
          <p:nvPr/>
        </p:nvSpPr>
        <p:spPr>
          <a:xfrm>
            <a:off x="8346575" y="3353275"/>
            <a:ext cx="3447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</a:t>
            </a:r>
            <a:endParaRPr/>
          </a:p>
        </p:txBody>
      </p:sp>
      <p:sp>
        <p:nvSpPr>
          <p:cNvPr id="1601" name="Shape 1601"/>
          <p:cNvSpPr txBox="1"/>
          <p:nvPr/>
        </p:nvSpPr>
        <p:spPr>
          <a:xfrm>
            <a:off x="6801550" y="781525"/>
            <a:ext cx="10035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Replica 1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02" name="Shape 1602"/>
          <p:cNvSpPr txBox="1"/>
          <p:nvPr/>
        </p:nvSpPr>
        <p:spPr>
          <a:xfrm>
            <a:off x="8202025" y="3555125"/>
            <a:ext cx="7902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Data Hashes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03" name="Shape 1603"/>
          <p:cNvSpPr/>
          <p:nvPr/>
        </p:nvSpPr>
        <p:spPr>
          <a:xfrm>
            <a:off x="2078538" y="2808288"/>
            <a:ext cx="602100" cy="401382"/>
          </a:xfrm>
          <a:prstGeom prst="flowChartDocumen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Hash 1-0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04" name="Shape 1604"/>
          <p:cNvSpPr/>
          <p:nvPr/>
        </p:nvSpPr>
        <p:spPr>
          <a:xfrm>
            <a:off x="7336338" y="2808288"/>
            <a:ext cx="602100" cy="401382"/>
          </a:xfrm>
          <a:prstGeom prst="flowChartDocumen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Hash 1-0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05" name="Shape 1605"/>
          <p:cNvSpPr/>
          <p:nvPr/>
        </p:nvSpPr>
        <p:spPr>
          <a:xfrm>
            <a:off x="2458500" y="2035013"/>
            <a:ext cx="602100" cy="401382"/>
          </a:xfrm>
          <a:prstGeom prst="flowChartDocumen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Hash 1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06" name="Shape 1606"/>
          <p:cNvSpPr/>
          <p:nvPr/>
        </p:nvSpPr>
        <p:spPr>
          <a:xfrm>
            <a:off x="7716300" y="2035013"/>
            <a:ext cx="602100" cy="401382"/>
          </a:xfrm>
          <a:prstGeom prst="flowChartDocumen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Hash 1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07" name="Shape 1607"/>
          <p:cNvSpPr/>
          <p:nvPr/>
        </p:nvSpPr>
        <p:spPr>
          <a:xfrm>
            <a:off x="1668250" y="1336013"/>
            <a:ext cx="602100" cy="401382"/>
          </a:xfrm>
          <a:prstGeom prst="flowChartDocumen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Top Hash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33" name="Shape 1533"/>
          <p:cNvSpPr/>
          <p:nvPr/>
        </p:nvSpPr>
        <p:spPr>
          <a:xfrm>
            <a:off x="6926050" y="1336013"/>
            <a:ext cx="602100" cy="401382"/>
          </a:xfrm>
          <a:prstGeom prst="flowChartDocumen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Top Hash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08" name="Shape 1608"/>
          <p:cNvSpPr/>
          <p:nvPr/>
        </p:nvSpPr>
        <p:spPr>
          <a:xfrm>
            <a:off x="3810600" y="1482700"/>
            <a:ext cx="1370400" cy="108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Shape 1609"/>
          <p:cNvSpPr/>
          <p:nvPr/>
        </p:nvSpPr>
        <p:spPr>
          <a:xfrm>
            <a:off x="852925" y="2035013"/>
            <a:ext cx="602100" cy="401382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Hash 0</a:t>
            </a:r>
            <a:endParaRPr sz="8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610" name="Shape 1610"/>
          <p:cNvCxnSpPr/>
          <p:nvPr/>
        </p:nvCxnSpPr>
        <p:spPr>
          <a:xfrm rot="5400000">
            <a:off x="1399450" y="1465309"/>
            <a:ext cx="324300" cy="815400"/>
          </a:xfrm>
          <a:prstGeom prst="bentConnector3">
            <a:avLst>
              <a:gd fmla="val 53280" name="adj1"/>
            </a:avLst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5" name="Shape 1545"/>
          <p:cNvSpPr/>
          <p:nvPr/>
        </p:nvSpPr>
        <p:spPr>
          <a:xfrm>
            <a:off x="385600" y="2808288"/>
            <a:ext cx="602100" cy="401382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Hash 0-0</a:t>
            </a:r>
            <a:endParaRPr sz="800">
              <a:solidFill>
                <a:srgbClr val="D9D9D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611" name="Shape 1611"/>
          <p:cNvCxnSpPr/>
          <p:nvPr/>
        </p:nvCxnSpPr>
        <p:spPr>
          <a:xfrm rot="5400000">
            <a:off x="721075" y="2375359"/>
            <a:ext cx="398400" cy="467400"/>
          </a:xfrm>
          <a:prstGeom prst="bentConnector3">
            <a:avLst>
              <a:gd fmla="val 52692" name="adj1"/>
            </a:avLst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2" name="Shape 1612"/>
          <p:cNvCxnSpPr/>
          <p:nvPr/>
        </p:nvCxnSpPr>
        <p:spPr>
          <a:xfrm flipH="1" rot="-5400000">
            <a:off x="1127125" y="2436709"/>
            <a:ext cx="398400" cy="344700"/>
          </a:xfrm>
          <a:prstGeom prst="bentConnector3">
            <a:avLst>
              <a:gd fmla="val 52692" name="adj1"/>
            </a:avLst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3" name="Shape 1613"/>
          <p:cNvSpPr/>
          <p:nvPr/>
        </p:nvSpPr>
        <p:spPr>
          <a:xfrm>
            <a:off x="3810600" y="2168500"/>
            <a:ext cx="1370400" cy="108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Shape 1614"/>
          <p:cNvSpPr/>
          <p:nvPr/>
        </p:nvSpPr>
        <p:spPr>
          <a:xfrm>
            <a:off x="6455338" y="2808288"/>
            <a:ext cx="602100" cy="4013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Hash 0-1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15" name="Shape 1615"/>
          <p:cNvSpPr/>
          <p:nvPr/>
        </p:nvSpPr>
        <p:spPr>
          <a:xfrm>
            <a:off x="5438775" y="3497838"/>
            <a:ext cx="247644" cy="16507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Shape 1616"/>
          <p:cNvSpPr/>
          <p:nvPr/>
        </p:nvSpPr>
        <p:spPr>
          <a:xfrm>
            <a:off x="5753100" y="3497838"/>
            <a:ext cx="247644" cy="16507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7" name="Shape 1617"/>
          <p:cNvSpPr/>
          <p:nvPr/>
        </p:nvSpPr>
        <p:spPr>
          <a:xfrm>
            <a:off x="6067425" y="3497838"/>
            <a:ext cx="247644" cy="16507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8" name="Shape 1618"/>
          <p:cNvCxnSpPr>
            <a:endCxn id="1616" idx="0"/>
          </p:cNvCxnSpPr>
          <p:nvPr/>
        </p:nvCxnSpPr>
        <p:spPr>
          <a:xfrm rot="5400000">
            <a:off x="5753322" y="3306738"/>
            <a:ext cx="314700" cy="67500"/>
          </a:xfrm>
          <a:prstGeom prst="bentConnector3">
            <a:avLst>
              <a:gd fmla="val 539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9" name="Shape 1619"/>
          <p:cNvCxnSpPr>
            <a:endCxn id="1617" idx="0"/>
          </p:cNvCxnSpPr>
          <p:nvPr/>
        </p:nvCxnSpPr>
        <p:spPr>
          <a:xfrm flipH="1" rot="-5400000">
            <a:off x="5910447" y="3217038"/>
            <a:ext cx="314700" cy="246900"/>
          </a:xfrm>
          <a:prstGeom prst="bentConnector3">
            <a:avLst>
              <a:gd fmla="val 531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0" name="Shape 1620"/>
          <p:cNvCxnSpPr>
            <a:stCxn id="1614" idx="2"/>
          </p:cNvCxnSpPr>
          <p:nvPr/>
        </p:nvCxnSpPr>
        <p:spPr>
          <a:xfrm rot="5400000">
            <a:off x="6545038" y="3267584"/>
            <a:ext cx="295800" cy="126900"/>
          </a:xfrm>
          <a:prstGeom prst="bentConnector3">
            <a:avLst>
              <a:gd fmla="val 5362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1" name="Shape 1621"/>
          <p:cNvSpPr txBox="1"/>
          <p:nvPr/>
        </p:nvSpPr>
        <p:spPr>
          <a:xfrm>
            <a:off x="6441575" y="3353275"/>
            <a:ext cx="3447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</a:t>
            </a:r>
            <a:endParaRPr/>
          </a:p>
        </p:txBody>
      </p:sp>
      <p:cxnSp>
        <p:nvCxnSpPr>
          <p:cNvPr id="1622" name="Shape 1622"/>
          <p:cNvCxnSpPr>
            <a:stCxn id="1623" idx="2"/>
            <a:endCxn id="1615" idx="0"/>
          </p:cNvCxnSpPr>
          <p:nvPr/>
        </p:nvCxnSpPr>
        <p:spPr>
          <a:xfrm rot="5400000">
            <a:off x="5596150" y="3149534"/>
            <a:ext cx="314700" cy="381900"/>
          </a:xfrm>
          <a:prstGeom prst="bentConnector3">
            <a:avLst>
              <a:gd fmla="val 534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4" name="Shape 1624"/>
          <p:cNvSpPr/>
          <p:nvPr/>
        </p:nvSpPr>
        <p:spPr>
          <a:xfrm>
            <a:off x="6110725" y="2035013"/>
            <a:ext cx="602100" cy="4013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Hash 0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25" name="Shape 1625"/>
          <p:cNvSpPr/>
          <p:nvPr/>
        </p:nvSpPr>
        <p:spPr>
          <a:xfrm>
            <a:off x="5643400" y="2808288"/>
            <a:ext cx="602100" cy="4013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Hash 0-0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26" name="Shape 1626"/>
          <p:cNvSpPr/>
          <p:nvPr/>
        </p:nvSpPr>
        <p:spPr>
          <a:xfrm>
            <a:off x="6455338" y="2808288"/>
            <a:ext cx="602100" cy="401382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Hash 0-1</a:t>
            </a:r>
            <a:endParaRPr sz="800">
              <a:solidFill>
                <a:srgbClr val="D9D9D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627" name="Shape 1627"/>
          <p:cNvCxnSpPr>
            <a:stCxn id="1624" idx="2"/>
            <a:endCxn id="1625" idx="0"/>
          </p:cNvCxnSpPr>
          <p:nvPr/>
        </p:nvCxnSpPr>
        <p:spPr>
          <a:xfrm rot="5400000">
            <a:off x="5978875" y="2375359"/>
            <a:ext cx="398400" cy="467400"/>
          </a:xfrm>
          <a:prstGeom prst="bentConnector3">
            <a:avLst>
              <a:gd fmla="val 526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8" name="Shape 1628"/>
          <p:cNvCxnSpPr>
            <a:stCxn id="1624" idx="2"/>
            <a:endCxn id="1626" idx="0"/>
          </p:cNvCxnSpPr>
          <p:nvPr/>
        </p:nvCxnSpPr>
        <p:spPr>
          <a:xfrm flipH="1" rot="-5400000">
            <a:off x="6384925" y="2436709"/>
            <a:ext cx="398400" cy="344700"/>
          </a:xfrm>
          <a:prstGeom prst="bentConnector3">
            <a:avLst>
              <a:gd fmla="val 526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9" name="Shape 1629"/>
          <p:cNvSpPr/>
          <p:nvPr/>
        </p:nvSpPr>
        <p:spPr>
          <a:xfrm>
            <a:off x="5438775" y="3497838"/>
            <a:ext cx="247644" cy="165078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630" name="Shape 1630"/>
          <p:cNvSpPr/>
          <p:nvPr/>
        </p:nvSpPr>
        <p:spPr>
          <a:xfrm>
            <a:off x="5753100" y="3497838"/>
            <a:ext cx="247644" cy="165078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631" name="Shape 1631"/>
          <p:cNvSpPr/>
          <p:nvPr/>
        </p:nvSpPr>
        <p:spPr>
          <a:xfrm>
            <a:off x="6067425" y="3497838"/>
            <a:ext cx="247644" cy="165078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</p:txBody>
      </p:sp>
      <p:cxnSp>
        <p:nvCxnSpPr>
          <p:cNvPr id="1632" name="Shape 1632"/>
          <p:cNvCxnSpPr>
            <a:stCxn id="1625" idx="2"/>
            <a:endCxn id="1629" idx="0"/>
          </p:cNvCxnSpPr>
          <p:nvPr/>
        </p:nvCxnSpPr>
        <p:spPr>
          <a:xfrm rot="5400000">
            <a:off x="5596150" y="3149534"/>
            <a:ext cx="314700" cy="381900"/>
          </a:xfrm>
          <a:prstGeom prst="bentConnector3">
            <a:avLst>
              <a:gd fmla="val 53404" name="adj1"/>
            </a:avLst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3" name="Shape 1633"/>
          <p:cNvCxnSpPr>
            <a:stCxn id="1625" idx="2"/>
            <a:endCxn id="1630" idx="0"/>
          </p:cNvCxnSpPr>
          <p:nvPr/>
        </p:nvCxnSpPr>
        <p:spPr>
          <a:xfrm rot="5400000">
            <a:off x="5753350" y="3306734"/>
            <a:ext cx="314700" cy="67500"/>
          </a:xfrm>
          <a:prstGeom prst="bentConnector3">
            <a:avLst>
              <a:gd fmla="val 53404" name="adj1"/>
            </a:avLst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4" name="Shape 1634"/>
          <p:cNvCxnSpPr>
            <a:stCxn id="1625" idx="2"/>
            <a:endCxn id="1631" idx="0"/>
          </p:cNvCxnSpPr>
          <p:nvPr/>
        </p:nvCxnSpPr>
        <p:spPr>
          <a:xfrm flipH="1" rot="-5400000">
            <a:off x="5910550" y="3217034"/>
            <a:ext cx="314700" cy="246900"/>
          </a:xfrm>
          <a:prstGeom prst="bentConnector3">
            <a:avLst>
              <a:gd fmla="val 53404" name="adj1"/>
            </a:avLst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5" name="Shape 1635"/>
          <p:cNvCxnSpPr>
            <a:stCxn id="1626" idx="2"/>
          </p:cNvCxnSpPr>
          <p:nvPr/>
        </p:nvCxnSpPr>
        <p:spPr>
          <a:xfrm rot="5400000">
            <a:off x="6545038" y="3267584"/>
            <a:ext cx="295800" cy="126900"/>
          </a:xfrm>
          <a:prstGeom prst="bentConnector3">
            <a:avLst>
              <a:gd fmla="val 53621" name="adj1"/>
            </a:avLst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6" name="Shape 1636"/>
          <p:cNvSpPr txBox="1"/>
          <p:nvPr/>
        </p:nvSpPr>
        <p:spPr>
          <a:xfrm>
            <a:off x="6441575" y="3353275"/>
            <a:ext cx="3447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… 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534" name="Shape 1534"/>
          <p:cNvSpPr/>
          <p:nvPr/>
        </p:nvSpPr>
        <p:spPr>
          <a:xfrm>
            <a:off x="6110725" y="2035013"/>
            <a:ext cx="602100" cy="401382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Hash 0</a:t>
            </a:r>
            <a:endParaRPr sz="8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637" name="Shape 1637"/>
          <p:cNvCxnSpPr/>
          <p:nvPr/>
        </p:nvCxnSpPr>
        <p:spPr>
          <a:xfrm rot="5400000">
            <a:off x="6657250" y="1465309"/>
            <a:ext cx="324300" cy="815400"/>
          </a:xfrm>
          <a:prstGeom prst="bentConnector3">
            <a:avLst>
              <a:gd fmla="val 53280" name="adj1"/>
            </a:avLst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3" name="Shape 1623"/>
          <p:cNvSpPr/>
          <p:nvPr/>
        </p:nvSpPr>
        <p:spPr>
          <a:xfrm>
            <a:off x="5643400" y="2808288"/>
            <a:ext cx="602100" cy="401382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Hash 0-0</a:t>
            </a:r>
            <a:endParaRPr sz="800">
              <a:solidFill>
                <a:srgbClr val="D9D9D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638" name="Shape 1638"/>
          <p:cNvCxnSpPr/>
          <p:nvPr/>
        </p:nvCxnSpPr>
        <p:spPr>
          <a:xfrm rot="5400000">
            <a:off x="5978875" y="2375359"/>
            <a:ext cx="398400" cy="467400"/>
          </a:xfrm>
          <a:prstGeom prst="bentConnector3">
            <a:avLst>
              <a:gd fmla="val 52692" name="adj1"/>
            </a:avLst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9" name="Shape 1639"/>
          <p:cNvCxnSpPr/>
          <p:nvPr/>
        </p:nvCxnSpPr>
        <p:spPr>
          <a:xfrm flipH="1" rot="-5400000">
            <a:off x="6384925" y="2436709"/>
            <a:ext cx="398400" cy="344700"/>
          </a:xfrm>
          <a:prstGeom prst="bentConnector3">
            <a:avLst>
              <a:gd fmla="val 52692" name="adj1"/>
            </a:avLst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0" name="Shape 1640"/>
          <p:cNvSpPr/>
          <p:nvPr/>
        </p:nvSpPr>
        <p:spPr>
          <a:xfrm>
            <a:off x="3810600" y="2930500"/>
            <a:ext cx="1370400" cy="108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Shape 1641"/>
          <p:cNvSpPr/>
          <p:nvPr/>
        </p:nvSpPr>
        <p:spPr>
          <a:xfrm>
            <a:off x="2854750" y="2808288"/>
            <a:ext cx="602100" cy="401382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Hash 1-1</a:t>
            </a:r>
            <a:endParaRPr sz="800">
              <a:solidFill>
                <a:srgbClr val="D9D9D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42" name="Shape 1642"/>
          <p:cNvSpPr txBox="1"/>
          <p:nvPr/>
        </p:nvSpPr>
        <p:spPr>
          <a:xfrm>
            <a:off x="3088775" y="3353275"/>
            <a:ext cx="3447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… </a:t>
            </a:r>
            <a:endParaRPr>
              <a:solidFill>
                <a:srgbClr val="D9D9D9"/>
              </a:solidFill>
            </a:endParaRPr>
          </a:p>
        </p:txBody>
      </p:sp>
      <p:cxnSp>
        <p:nvCxnSpPr>
          <p:cNvPr id="1643" name="Shape 1643"/>
          <p:cNvCxnSpPr/>
          <p:nvPr/>
        </p:nvCxnSpPr>
        <p:spPr>
          <a:xfrm flipH="1" rot="-5400000">
            <a:off x="3063550" y="3275384"/>
            <a:ext cx="295800" cy="111300"/>
          </a:xfrm>
          <a:prstGeom prst="bentConnector3">
            <a:avLst>
              <a:gd fmla="val 53621" name="adj1"/>
            </a:avLst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4" name="Shape 1644"/>
          <p:cNvSpPr/>
          <p:nvPr/>
        </p:nvSpPr>
        <p:spPr>
          <a:xfrm>
            <a:off x="8112550" y="2808288"/>
            <a:ext cx="602100" cy="401382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Hash 1-1</a:t>
            </a:r>
            <a:endParaRPr sz="800">
              <a:solidFill>
                <a:srgbClr val="D9D9D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645" name="Shape 1645"/>
          <p:cNvCxnSpPr/>
          <p:nvPr/>
        </p:nvCxnSpPr>
        <p:spPr>
          <a:xfrm flipH="1" rot="-5400000">
            <a:off x="8321350" y="3275384"/>
            <a:ext cx="295800" cy="111300"/>
          </a:xfrm>
          <a:prstGeom prst="bentConnector3">
            <a:avLst>
              <a:gd fmla="val 53621" name="adj1"/>
            </a:avLst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6" name="Shape 1646"/>
          <p:cNvSpPr txBox="1"/>
          <p:nvPr/>
        </p:nvSpPr>
        <p:spPr>
          <a:xfrm>
            <a:off x="8346575" y="3353275"/>
            <a:ext cx="3447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… 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647" name="Shape 1647"/>
          <p:cNvSpPr/>
          <p:nvPr/>
        </p:nvSpPr>
        <p:spPr>
          <a:xfrm>
            <a:off x="3810600" y="3463900"/>
            <a:ext cx="1370400" cy="108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Shape 1648"/>
          <p:cNvSpPr/>
          <p:nvPr/>
        </p:nvSpPr>
        <p:spPr>
          <a:xfrm>
            <a:off x="1969300" y="3497838"/>
            <a:ext cx="247644" cy="165078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Shape 1649"/>
          <p:cNvSpPr/>
          <p:nvPr/>
        </p:nvSpPr>
        <p:spPr>
          <a:xfrm>
            <a:off x="2656250" y="3497838"/>
            <a:ext cx="247644" cy="165078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0" name="Shape 1650"/>
          <p:cNvCxnSpPr>
            <a:endCxn id="1648" idx="0"/>
          </p:cNvCxnSpPr>
          <p:nvPr/>
        </p:nvCxnSpPr>
        <p:spPr>
          <a:xfrm rot="5400000">
            <a:off x="2079022" y="3197238"/>
            <a:ext cx="314700" cy="286500"/>
          </a:xfrm>
          <a:prstGeom prst="bentConnector3">
            <a:avLst>
              <a:gd fmla="val 53531" name="adj1"/>
            </a:avLst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1" name="Shape 1651"/>
          <p:cNvCxnSpPr/>
          <p:nvPr/>
        </p:nvCxnSpPr>
        <p:spPr>
          <a:xfrm flipH="1" rot="-5400000">
            <a:off x="2422488" y="3140234"/>
            <a:ext cx="314700" cy="400500"/>
          </a:xfrm>
          <a:prstGeom prst="bentConnector3">
            <a:avLst>
              <a:gd fmla="val 53404" name="adj1"/>
            </a:avLst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2" name="Shape 1652"/>
          <p:cNvSpPr/>
          <p:nvPr/>
        </p:nvSpPr>
        <p:spPr>
          <a:xfrm>
            <a:off x="7227100" y="3497838"/>
            <a:ext cx="247644" cy="165078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Shape 1653"/>
          <p:cNvSpPr/>
          <p:nvPr/>
        </p:nvSpPr>
        <p:spPr>
          <a:xfrm>
            <a:off x="7914050" y="3497838"/>
            <a:ext cx="247644" cy="165078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4" name="Shape 1654"/>
          <p:cNvCxnSpPr/>
          <p:nvPr/>
        </p:nvCxnSpPr>
        <p:spPr>
          <a:xfrm rot="5400000">
            <a:off x="7336788" y="3197234"/>
            <a:ext cx="314700" cy="286500"/>
          </a:xfrm>
          <a:prstGeom prst="bentConnector3">
            <a:avLst>
              <a:gd fmla="val 53404" name="adj1"/>
            </a:avLst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5" name="Shape 1655"/>
          <p:cNvCxnSpPr/>
          <p:nvPr/>
        </p:nvCxnSpPr>
        <p:spPr>
          <a:xfrm flipH="1" rot="-5400000">
            <a:off x="7680288" y="3140234"/>
            <a:ext cx="314700" cy="400500"/>
          </a:xfrm>
          <a:prstGeom prst="bentConnector3">
            <a:avLst>
              <a:gd fmla="val 53404" name="adj1"/>
            </a:avLst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6" name="Shape 1656"/>
          <p:cNvCxnSpPr>
            <a:stCxn id="1580" idx="2"/>
            <a:endCxn id="1589" idx="0"/>
          </p:cNvCxnSpPr>
          <p:nvPr/>
        </p:nvCxnSpPr>
        <p:spPr>
          <a:xfrm flipH="1" rot="-5400000">
            <a:off x="7508538" y="3311984"/>
            <a:ext cx="314700" cy="57000"/>
          </a:xfrm>
          <a:prstGeom prst="bentConnector3">
            <a:avLst>
              <a:gd fmla="val 534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7" name="Shape 1657"/>
          <p:cNvCxnSpPr>
            <a:stCxn id="1551" idx="2"/>
            <a:endCxn id="1560" idx="0"/>
          </p:cNvCxnSpPr>
          <p:nvPr/>
        </p:nvCxnSpPr>
        <p:spPr>
          <a:xfrm flipH="1" rot="-5400000">
            <a:off x="2250738" y="3311984"/>
            <a:ext cx="314700" cy="57000"/>
          </a:xfrm>
          <a:prstGeom prst="bentConnector3">
            <a:avLst>
              <a:gd fmla="val 534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8" name="Shape 1658"/>
          <p:cNvCxnSpPr>
            <a:stCxn id="1546" idx="2"/>
            <a:endCxn id="1548" idx="0"/>
          </p:cNvCxnSpPr>
          <p:nvPr/>
        </p:nvCxnSpPr>
        <p:spPr>
          <a:xfrm flipH="1" rot="-5400000">
            <a:off x="2202250" y="1477909"/>
            <a:ext cx="324300" cy="790200"/>
          </a:xfrm>
          <a:prstGeom prst="bentConnector3">
            <a:avLst>
              <a:gd fmla="val 532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9" name="Shape 1659"/>
          <p:cNvCxnSpPr>
            <a:stCxn id="1575" idx="2"/>
            <a:endCxn id="1577" idx="0"/>
          </p:cNvCxnSpPr>
          <p:nvPr/>
        </p:nvCxnSpPr>
        <p:spPr>
          <a:xfrm flipH="1" rot="-5400000">
            <a:off x="7460050" y="1477909"/>
            <a:ext cx="324300" cy="790200"/>
          </a:xfrm>
          <a:prstGeom prst="bentConnector3">
            <a:avLst>
              <a:gd fmla="val 532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0" name="Shape 1660"/>
          <p:cNvCxnSpPr/>
          <p:nvPr/>
        </p:nvCxnSpPr>
        <p:spPr>
          <a:xfrm flipH="1" rot="-5400000">
            <a:off x="2758500" y="2410909"/>
            <a:ext cx="398400" cy="396300"/>
          </a:xfrm>
          <a:prstGeom prst="bentConnector3">
            <a:avLst>
              <a:gd fmla="val 52692" name="adj1"/>
            </a:avLst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1" name="Shape 1661"/>
          <p:cNvCxnSpPr/>
          <p:nvPr/>
        </p:nvCxnSpPr>
        <p:spPr>
          <a:xfrm flipH="1" rot="-5400000">
            <a:off x="8016300" y="2410909"/>
            <a:ext cx="398400" cy="396300"/>
          </a:xfrm>
          <a:prstGeom prst="bentConnector3">
            <a:avLst>
              <a:gd fmla="val 52692" name="adj1"/>
            </a:avLst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2" name="Shape 1662"/>
          <p:cNvCxnSpPr>
            <a:stCxn id="1548" idx="2"/>
            <a:endCxn id="1551" idx="0"/>
          </p:cNvCxnSpPr>
          <p:nvPr/>
        </p:nvCxnSpPr>
        <p:spPr>
          <a:xfrm rot="5400000">
            <a:off x="2370300" y="2419009"/>
            <a:ext cx="398400" cy="380100"/>
          </a:xfrm>
          <a:prstGeom prst="bentConnector3">
            <a:avLst>
              <a:gd fmla="val 526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3" name="Shape 1663"/>
          <p:cNvCxnSpPr>
            <a:stCxn id="1577" idx="2"/>
            <a:endCxn id="1580" idx="0"/>
          </p:cNvCxnSpPr>
          <p:nvPr/>
        </p:nvCxnSpPr>
        <p:spPr>
          <a:xfrm rot="5400000">
            <a:off x="7628100" y="2419009"/>
            <a:ext cx="398400" cy="380100"/>
          </a:xfrm>
          <a:prstGeom prst="bentConnector3">
            <a:avLst>
              <a:gd fmla="val 526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Shape 166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Membership &amp; Failure Detection</a:t>
            </a:r>
            <a:endParaRPr/>
          </a:p>
        </p:txBody>
      </p:sp>
      <p:graphicFrame>
        <p:nvGraphicFramePr>
          <p:cNvPr id="1669" name="Shape 1669"/>
          <p:cNvGraphicFramePr/>
          <p:nvPr/>
        </p:nvGraphicFramePr>
        <p:xfrm>
          <a:off x="2091875" y="155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{56B0EA66-F4A7-4F56-A2E7-3B7D8B2DD64A}</a:tableStyleId>
              </a:tblPr>
              <a:tblGrid>
                <a:gridCol w="1020500"/>
                <a:gridCol w="1036250"/>
                <a:gridCol w="2903500"/>
              </a:tblGrid>
              <a:tr h="250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Problem</a:t>
                      </a:r>
                      <a:endParaRPr b="1"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Technique</a:t>
                      </a:r>
                      <a:endParaRPr b="1"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Advantage</a:t>
                      </a:r>
                      <a:endParaRPr b="1"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Partitioning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Consistent Hashing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Incremental Scalability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4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Availability for writes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Vector clocks with reconciliation during reads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Version size is decoupled from update rates.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Handling temporary failures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Sloppy Quorum and hinted handoff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Provides high availability and durability guarantee when some of the replicas are not available.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Recovering from permanent failures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Anti-entropy using Merkle trees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Synchronizes divergent replicas in the background.</a:t>
                      </a:r>
                      <a:endParaRPr sz="1000">
                        <a:solidFill>
                          <a:srgbClr val="B7B7B7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4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Membership and failure detection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Gossip-based membership protocol and failure detection.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Preserves symmetry and avoids having a centralized registry for storing membership and node liveness information.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Shape 167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 Detection</a:t>
            </a:r>
            <a:endParaRPr/>
          </a:p>
        </p:txBody>
      </p:sp>
      <p:sp>
        <p:nvSpPr>
          <p:cNvPr id="1675" name="Shape 167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failures are always treated as temporary, unless manually removed.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purely </a:t>
            </a:r>
            <a:r>
              <a:rPr b="1" lang="en"/>
              <a:t>local (node-to-node) sense of failure</a:t>
            </a:r>
            <a:r>
              <a:rPr lang="en"/>
              <a:t> is sufficient; driven by client requests.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Shape 168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Adding/Removing Nodes</a:t>
            </a:r>
            <a:endParaRPr/>
          </a:p>
        </p:txBody>
      </p:sp>
      <p:sp>
        <p:nvSpPr>
          <p:cNvPr id="1681" name="Shape 168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and removing nodes are manual processes.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Addition results in the node being assigned a set of tokens and </a:t>
            </a:r>
            <a:r>
              <a:rPr lang="en"/>
              <a:t>responsibility</a:t>
            </a:r>
            <a:r>
              <a:rPr lang="en"/>
              <a:t> for key ranges.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Removal results in all other nodes gaining responsibility for additional key ranges.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Node membership histories are </a:t>
            </a:r>
            <a:r>
              <a:rPr b="1" lang="en"/>
              <a:t>gossiped</a:t>
            </a:r>
            <a:r>
              <a:rPr lang="en"/>
              <a:t> periodically between nodes.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Shape 1686"/>
          <p:cNvSpPr txBox="1"/>
          <p:nvPr>
            <p:ph idx="4294967295" type="title"/>
          </p:nvPr>
        </p:nvSpPr>
        <p:spPr>
          <a:xfrm>
            <a:off x="0" y="0"/>
            <a:ext cx="1717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Virtual Nodes</a:t>
            </a:r>
            <a:endParaRPr sz="1800"/>
          </a:p>
        </p:txBody>
      </p:sp>
      <p:grpSp>
        <p:nvGrpSpPr>
          <p:cNvPr id="1687" name="Shape 1687"/>
          <p:cNvGrpSpPr/>
          <p:nvPr/>
        </p:nvGrpSpPr>
        <p:grpSpPr>
          <a:xfrm>
            <a:off x="3336356" y="334381"/>
            <a:ext cx="4757288" cy="4757288"/>
            <a:chOff x="1857881" y="696331"/>
            <a:chExt cx="4757288" cy="4757288"/>
          </a:xfrm>
        </p:grpSpPr>
        <p:sp>
          <p:nvSpPr>
            <p:cNvPr id="1688" name="Shape 1688"/>
            <p:cNvSpPr/>
            <p:nvPr/>
          </p:nvSpPr>
          <p:spPr>
            <a:xfrm rot="124025">
              <a:off x="2552351" y="1390851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 rot="723932">
              <a:off x="2552229" y="1390958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 rot="1325539">
              <a:off x="2552091" y="1391014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 rot="1925353">
              <a:off x="2552181" y="1390978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 rot="2523466">
              <a:off x="2552322" y="1390894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 rot="3130912">
              <a:off x="2552464" y="139087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 rot="3722550">
              <a:off x="2552711" y="1390819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 rot="4324016">
              <a:off x="2552630" y="1390976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 rot="4926008">
              <a:off x="2552687" y="1390845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 rot="5524025">
              <a:off x="2552259" y="1390948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 rot="5524025">
              <a:off x="2552157" y="1390801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 rot="6123932">
              <a:off x="2552131" y="1390679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 rot="6725539">
              <a:off x="2551966" y="1390541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 rot="7325353">
              <a:off x="2551983" y="1390631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 rot="7923466">
              <a:off x="2552388" y="1390772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 rot="8530912">
              <a:off x="2552484" y="139091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 rot="9122550">
              <a:off x="2552839" y="1391161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 rot="9724016">
              <a:off x="2552284" y="1391080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 rot="10326008">
              <a:off x="2552692" y="1391137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 rot="-10675975">
              <a:off x="2552059" y="1390709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 rot="-5275975">
              <a:off x="2552401" y="1390656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 rot="-4676068">
              <a:off x="2552508" y="1390859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 rot="-4074461">
              <a:off x="2552564" y="1390889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 rot="-3474647">
              <a:off x="2552528" y="1390779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 rot="-2876534">
              <a:off x="2552444" y="1390960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 rot="-2269088">
              <a:off x="2552424" y="139089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 rot="-1677450">
              <a:off x="2552369" y="1390947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 rot="-1075984">
              <a:off x="2552526" y="1390630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 rot="-473992">
              <a:off x="2552395" y="1390850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 rot="124025">
              <a:off x="2552498" y="1390749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 rot="-10675975">
              <a:off x="2552206" y="1390607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 rot="-10076068">
              <a:off x="2552409" y="1390581"/>
              <a:ext cx="3368411" cy="336841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 rot="-9474461">
              <a:off x="2552439" y="1390416"/>
              <a:ext cx="3368520" cy="336852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 rot="-8874647">
              <a:off x="2552329" y="1390433"/>
              <a:ext cx="3368539" cy="3368539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 rot="-8276534">
              <a:off x="2552510" y="1390838"/>
              <a:ext cx="3368218" cy="3368218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 rot="-7669088">
              <a:off x="2552444" y="1390934"/>
              <a:ext cx="3368141" cy="3368141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 rot="-7077450">
              <a:off x="2552497" y="1391289"/>
              <a:ext cx="3367842" cy="336784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 rot="-6475984">
              <a:off x="2552180" y="1390734"/>
              <a:ext cx="3368240" cy="3368240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 rot="-5873992">
              <a:off x="2552400" y="1391142"/>
              <a:ext cx="3367963" cy="3367963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 rot="-5275975">
              <a:off x="2552299" y="1390509"/>
              <a:ext cx="3368492" cy="3368492"/>
            </a:xfrm>
            <a:prstGeom prst="blockArc">
              <a:avLst>
                <a:gd fmla="val 20839589" name="adj1"/>
                <a:gd fmla="val 21448224" name="adj2"/>
                <a:gd fmla="val 2434" name="adj3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8" name="Shape 1728"/>
          <p:cNvSpPr/>
          <p:nvPr/>
        </p:nvSpPr>
        <p:spPr>
          <a:xfrm rot="124025">
            <a:off x="4028576" y="1028901"/>
            <a:ext cx="3368492" cy="3368492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Shape 1729"/>
          <p:cNvSpPr/>
          <p:nvPr/>
        </p:nvSpPr>
        <p:spPr>
          <a:xfrm rot="723932">
            <a:off x="4028454" y="1029008"/>
            <a:ext cx="3368411" cy="3368411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Shape 1730"/>
          <p:cNvSpPr/>
          <p:nvPr/>
        </p:nvSpPr>
        <p:spPr>
          <a:xfrm rot="1325539">
            <a:off x="4028316" y="1029064"/>
            <a:ext cx="3368520" cy="3368520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Shape 1731"/>
          <p:cNvSpPr/>
          <p:nvPr/>
        </p:nvSpPr>
        <p:spPr>
          <a:xfrm rot="1925353">
            <a:off x="4028406" y="1029028"/>
            <a:ext cx="3368539" cy="3368539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Shape 1732"/>
          <p:cNvSpPr/>
          <p:nvPr/>
        </p:nvSpPr>
        <p:spPr>
          <a:xfrm rot="2523466">
            <a:off x="4028547" y="1028944"/>
            <a:ext cx="3368218" cy="3368218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Shape 1733"/>
          <p:cNvSpPr/>
          <p:nvPr/>
        </p:nvSpPr>
        <p:spPr>
          <a:xfrm rot="3130912">
            <a:off x="4028689" y="1028924"/>
            <a:ext cx="3368141" cy="3368141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Shape 1734"/>
          <p:cNvSpPr/>
          <p:nvPr/>
        </p:nvSpPr>
        <p:spPr>
          <a:xfrm rot="3722550">
            <a:off x="4028936" y="1028869"/>
            <a:ext cx="3367842" cy="3367842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Shape 1735"/>
          <p:cNvSpPr/>
          <p:nvPr/>
        </p:nvSpPr>
        <p:spPr>
          <a:xfrm rot="4324016">
            <a:off x="4028855" y="1029026"/>
            <a:ext cx="3368240" cy="3368240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6" name="Shape 1736"/>
          <p:cNvSpPr/>
          <p:nvPr/>
        </p:nvSpPr>
        <p:spPr>
          <a:xfrm rot="4926008">
            <a:off x="4028912" y="1028895"/>
            <a:ext cx="3367963" cy="3367963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Shape 1737"/>
          <p:cNvSpPr/>
          <p:nvPr/>
        </p:nvSpPr>
        <p:spPr>
          <a:xfrm rot="5524025">
            <a:off x="4028484" y="1028998"/>
            <a:ext cx="3368492" cy="3368492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Shape 1738"/>
          <p:cNvSpPr/>
          <p:nvPr/>
        </p:nvSpPr>
        <p:spPr>
          <a:xfrm rot="5524025">
            <a:off x="4028382" y="1028851"/>
            <a:ext cx="3368492" cy="3368492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Shape 1739"/>
          <p:cNvSpPr/>
          <p:nvPr/>
        </p:nvSpPr>
        <p:spPr>
          <a:xfrm rot="6123932">
            <a:off x="4028356" y="1028729"/>
            <a:ext cx="3368411" cy="3368411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Shape 1740"/>
          <p:cNvSpPr/>
          <p:nvPr/>
        </p:nvSpPr>
        <p:spPr>
          <a:xfrm rot="6725539">
            <a:off x="4028191" y="1028591"/>
            <a:ext cx="3368520" cy="3368520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Shape 1741"/>
          <p:cNvSpPr/>
          <p:nvPr/>
        </p:nvSpPr>
        <p:spPr>
          <a:xfrm rot="7325353">
            <a:off x="4028208" y="1028681"/>
            <a:ext cx="3368539" cy="3368539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Shape 1742"/>
          <p:cNvSpPr/>
          <p:nvPr/>
        </p:nvSpPr>
        <p:spPr>
          <a:xfrm rot="7923466">
            <a:off x="4028613" y="1028822"/>
            <a:ext cx="3368218" cy="3368218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Shape 1743"/>
          <p:cNvSpPr/>
          <p:nvPr/>
        </p:nvSpPr>
        <p:spPr>
          <a:xfrm rot="8530912">
            <a:off x="4028709" y="1028964"/>
            <a:ext cx="3368141" cy="3368141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Shape 1744"/>
          <p:cNvSpPr/>
          <p:nvPr/>
        </p:nvSpPr>
        <p:spPr>
          <a:xfrm rot="9122550">
            <a:off x="4029064" y="1029211"/>
            <a:ext cx="3367842" cy="3367842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Shape 1745"/>
          <p:cNvSpPr/>
          <p:nvPr/>
        </p:nvSpPr>
        <p:spPr>
          <a:xfrm rot="9724016">
            <a:off x="4028509" y="1029130"/>
            <a:ext cx="3368240" cy="3368240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Shape 1746"/>
          <p:cNvSpPr/>
          <p:nvPr/>
        </p:nvSpPr>
        <p:spPr>
          <a:xfrm rot="10326008">
            <a:off x="4028917" y="1029187"/>
            <a:ext cx="3367963" cy="3367963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Shape 1747"/>
          <p:cNvSpPr/>
          <p:nvPr/>
        </p:nvSpPr>
        <p:spPr>
          <a:xfrm rot="-10675975">
            <a:off x="4028284" y="1028759"/>
            <a:ext cx="3368492" cy="3368492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Shape 1748"/>
          <p:cNvSpPr/>
          <p:nvPr/>
        </p:nvSpPr>
        <p:spPr>
          <a:xfrm rot="-5275975">
            <a:off x="4028626" y="1028706"/>
            <a:ext cx="3368492" cy="3368492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Shape 1749"/>
          <p:cNvSpPr/>
          <p:nvPr/>
        </p:nvSpPr>
        <p:spPr>
          <a:xfrm rot="-4676068">
            <a:off x="4028733" y="1028909"/>
            <a:ext cx="3368411" cy="3368411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Shape 1750"/>
          <p:cNvSpPr/>
          <p:nvPr/>
        </p:nvSpPr>
        <p:spPr>
          <a:xfrm rot="-4074461">
            <a:off x="4028789" y="1028939"/>
            <a:ext cx="3368520" cy="3368520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Shape 1751"/>
          <p:cNvSpPr/>
          <p:nvPr/>
        </p:nvSpPr>
        <p:spPr>
          <a:xfrm rot="-3474647">
            <a:off x="4028753" y="1028829"/>
            <a:ext cx="3368539" cy="3368539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Shape 1752"/>
          <p:cNvSpPr/>
          <p:nvPr/>
        </p:nvSpPr>
        <p:spPr>
          <a:xfrm rot="-2876534">
            <a:off x="4028669" y="1029010"/>
            <a:ext cx="3368218" cy="3368218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A64D7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Shape 1753"/>
          <p:cNvSpPr/>
          <p:nvPr/>
        </p:nvSpPr>
        <p:spPr>
          <a:xfrm rot="-2269088">
            <a:off x="4028649" y="1028944"/>
            <a:ext cx="3368141" cy="3368141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A64D7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4" name="Shape 1754"/>
          <p:cNvSpPr/>
          <p:nvPr/>
        </p:nvSpPr>
        <p:spPr>
          <a:xfrm rot="-1677450">
            <a:off x="4028594" y="1028997"/>
            <a:ext cx="3367842" cy="3367842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A64D7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5" name="Shape 1755"/>
          <p:cNvSpPr/>
          <p:nvPr/>
        </p:nvSpPr>
        <p:spPr>
          <a:xfrm rot="-1075984">
            <a:off x="4028751" y="1028680"/>
            <a:ext cx="3368240" cy="3368240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A64D7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Shape 1756"/>
          <p:cNvSpPr/>
          <p:nvPr/>
        </p:nvSpPr>
        <p:spPr>
          <a:xfrm rot="-473992">
            <a:off x="4028620" y="1028900"/>
            <a:ext cx="3367963" cy="3367963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7" name="Shape 1757"/>
          <p:cNvSpPr/>
          <p:nvPr/>
        </p:nvSpPr>
        <p:spPr>
          <a:xfrm rot="124025">
            <a:off x="4028723" y="1028799"/>
            <a:ext cx="3368492" cy="3368492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8" name="Shape 1758"/>
          <p:cNvSpPr/>
          <p:nvPr/>
        </p:nvSpPr>
        <p:spPr>
          <a:xfrm rot="-10675975">
            <a:off x="4028431" y="1028657"/>
            <a:ext cx="3368492" cy="3368492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9" name="Shape 1759"/>
          <p:cNvSpPr/>
          <p:nvPr/>
        </p:nvSpPr>
        <p:spPr>
          <a:xfrm rot="-10076068">
            <a:off x="4028634" y="1028631"/>
            <a:ext cx="3368411" cy="3368411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A64D7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0" name="Shape 1760"/>
          <p:cNvSpPr/>
          <p:nvPr/>
        </p:nvSpPr>
        <p:spPr>
          <a:xfrm rot="-9474461">
            <a:off x="4028664" y="1028466"/>
            <a:ext cx="3368520" cy="3368520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A64D7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Shape 1761"/>
          <p:cNvSpPr/>
          <p:nvPr/>
        </p:nvSpPr>
        <p:spPr>
          <a:xfrm rot="-8874647">
            <a:off x="4028554" y="1028483"/>
            <a:ext cx="3368539" cy="3368539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A64D7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Shape 1762"/>
          <p:cNvSpPr/>
          <p:nvPr/>
        </p:nvSpPr>
        <p:spPr>
          <a:xfrm rot="-8276534">
            <a:off x="4028735" y="1028888"/>
            <a:ext cx="3368218" cy="3368218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Shape 1763"/>
          <p:cNvSpPr/>
          <p:nvPr/>
        </p:nvSpPr>
        <p:spPr>
          <a:xfrm rot="-7669088">
            <a:off x="4028669" y="1028984"/>
            <a:ext cx="3368141" cy="3368141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Shape 1764"/>
          <p:cNvSpPr/>
          <p:nvPr/>
        </p:nvSpPr>
        <p:spPr>
          <a:xfrm rot="-7077450">
            <a:off x="4028722" y="1029339"/>
            <a:ext cx="3367842" cy="3367842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5" name="Shape 1765"/>
          <p:cNvSpPr/>
          <p:nvPr/>
        </p:nvSpPr>
        <p:spPr>
          <a:xfrm rot="-6475984">
            <a:off x="4028405" y="1028784"/>
            <a:ext cx="3368240" cy="3368240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6" name="Shape 1766"/>
          <p:cNvSpPr/>
          <p:nvPr/>
        </p:nvSpPr>
        <p:spPr>
          <a:xfrm rot="-5873992">
            <a:off x="4028625" y="1029192"/>
            <a:ext cx="3367963" cy="3367963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Shape 1767"/>
          <p:cNvSpPr/>
          <p:nvPr/>
        </p:nvSpPr>
        <p:spPr>
          <a:xfrm rot="-5275975">
            <a:off x="4028524" y="1028559"/>
            <a:ext cx="3368492" cy="3368492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68" name="Shape 1768"/>
          <p:cNvCxnSpPr>
            <a:stCxn id="1752" idx="0"/>
          </p:cNvCxnSpPr>
          <p:nvPr/>
        </p:nvCxnSpPr>
        <p:spPr>
          <a:xfrm flipH="1" rot="10800000">
            <a:off x="6518997" y="866190"/>
            <a:ext cx="239700" cy="41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9" name="Shape 1769"/>
          <p:cNvCxnSpPr>
            <a:stCxn id="1732" idx="0"/>
          </p:cNvCxnSpPr>
          <p:nvPr/>
        </p:nvCxnSpPr>
        <p:spPr>
          <a:xfrm>
            <a:off x="7144384" y="3519272"/>
            <a:ext cx="452700" cy="26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0" name="Shape 1770"/>
          <p:cNvCxnSpPr>
            <a:stCxn id="1742" idx="0"/>
          </p:cNvCxnSpPr>
          <p:nvPr/>
        </p:nvCxnSpPr>
        <p:spPr>
          <a:xfrm flipH="1">
            <a:off x="4624803" y="4144659"/>
            <a:ext cx="281700" cy="48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1" name="Shape 1771"/>
          <p:cNvCxnSpPr>
            <a:stCxn id="1762" idx="0"/>
          </p:cNvCxnSpPr>
          <p:nvPr/>
        </p:nvCxnSpPr>
        <p:spPr>
          <a:xfrm rot="10800000">
            <a:off x="3832915" y="1648178"/>
            <a:ext cx="448200" cy="25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2" name="Shape 1772"/>
          <p:cNvSpPr txBox="1"/>
          <p:nvPr/>
        </p:nvSpPr>
        <p:spPr>
          <a:xfrm>
            <a:off x="219400" y="2044100"/>
            <a:ext cx="281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</a:t>
            </a:r>
            <a:endParaRPr b="1" sz="1200"/>
          </a:p>
        </p:txBody>
      </p:sp>
      <p:sp>
        <p:nvSpPr>
          <p:cNvPr id="1773" name="Shape 1773"/>
          <p:cNvSpPr txBox="1"/>
          <p:nvPr/>
        </p:nvSpPr>
        <p:spPr>
          <a:xfrm>
            <a:off x="219400" y="2429975"/>
            <a:ext cx="281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B</a:t>
            </a:r>
            <a:endParaRPr b="1" sz="1200"/>
          </a:p>
        </p:txBody>
      </p:sp>
      <p:sp>
        <p:nvSpPr>
          <p:cNvPr id="1774" name="Shape 1774"/>
          <p:cNvSpPr txBox="1"/>
          <p:nvPr/>
        </p:nvSpPr>
        <p:spPr>
          <a:xfrm>
            <a:off x="219400" y="2733400"/>
            <a:ext cx="281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</a:t>
            </a:r>
            <a:endParaRPr b="1" sz="1200"/>
          </a:p>
        </p:txBody>
      </p:sp>
      <p:sp>
        <p:nvSpPr>
          <p:cNvPr id="1775" name="Shape 1775"/>
          <p:cNvSpPr txBox="1"/>
          <p:nvPr/>
        </p:nvSpPr>
        <p:spPr>
          <a:xfrm>
            <a:off x="219400" y="3035175"/>
            <a:ext cx="281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</a:t>
            </a:r>
            <a:endParaRPr b="1" sz="1200"/>
          </a:p>
        </p:txBody>
      </p:sp>
      <p:pic>
        <p:nvPicPr>
          <p:cNvPr id="1776" name="Shape 1776"/>
          <p:cNvPicPr preferRelativeResize="0"/>
          <p:nvPr/>
        </p:nvPicPr>
        <p:blipFill rotWithShape="1">
          <a:blip r:embed="rId3">
            <a:alphaModFix/>
          </a:blip>
          <a:srcRect b="0" l="0" r="0" t="-90585"/>
          <a:stretch/>
        </p:blipFill>
        <p:spPr>
          <a:xfrm>
            <a:off x="501100" y="2009775"/>
            <a:ext cx="1097598" cy="385225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77" name="Shape 17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98" y="2497650"/>
            <a:ext cx="1097598" cy="20215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78" name="Shape 17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98" y="2802450"/>
            <a:ext cx="1097598" cy="20215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79" name="Shape 17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98" y="3107250"/>
            <a:ext cx="1097598" cy="202150"/>
          </a:xfrm>
          <a:prstGeom prst="rect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80" name="Shape 1780"/>
          <p:cNvSpPr/>
          <p:nvPr/>
        </p:nvSpPr>
        <p:spPr>
          <a:xfrm>
            <a:off x="3477550" y="1386875"/>
            <a:ext cx="355375" cy="261300"/>
          </a:xfrm>
          <a:prstGeom prst="flowChartMagneticDisk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1" name="Shape 1781"/>
          <p:cNvSpPr/>
          <p:nvPr/>
        </p:nvSpPr>
        <p:spPr>
          <a:xfrm>
            <a:off x="6758700" y="604900"/>
            <a:ext cx="355375" cy="261300"/>
          </a:xfrm>
          <a:prstGeom prst="flowChartMagneticDisk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2" name="Shape 1782"/>
          <p:cNvSpPr/>
          <p:nvPr/>
        </p:nvSpPr>
        <p:spPr>
          <a:xfrm>
            <a:off x="7597075" y="3780575"/>
            <a:ext cx="355375" cy="261300"/>
          </a:xfrm>
          <a:prstGeom prst="flowChartMagneticDisk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3" name="Shape 1783"/>
          <p:cNvSpPr/>
          <p:nvPr/>
        </p:nvSpPr>
        <p:spPr>
          <a:xfrm>
            <a:off x="4281125" y="4632750"/>
            <a:ext cx="355375" cy="261300"/>
          </a:xfrm>
          <a:prstGeom prst="flowChartMagneticDisk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4" name="Shape 1784"/>
          <p:cNvSpPr/>
          <p:nvPr/>
        </p:nvSpPr>
        <p:spPr>
          <a:xfrm>
            <a:off x="5854725" y="4771375"/>
            <a:ext cx="355375" cy="261300"/>
          </a:xfrm>
          <a:prstGeom prst="flowChartMagneticDisk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5" name="Shape 1785"/>
          <p:cNvCxnSpPr>
            <a:stCxn id="1738" idx="0"/>
          </p:cNvCxnSpPr>
          <p:nvPr/>
        </p:nvCxnSpPr>
        <p:spPr>
          <a:xfrm>
            <a:off x="6015088" y="4328273"/>
            <a:ext cx="118800" cy="4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6" name="Shape 1786"/>
          <p:cNvSpPr/>
          <p:nvPr/>
        </p:nvSpPr>
        <p:spPr>
          <a:xfrm>
            <a:off x="7807600" y="1906775"/>
            <a:ext cx="355375" cy="261300"/>
          </a:xfrm>
          <a:prstGeom prst="flowChartMagneticDisk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7" name="Shape 1787"/>
          <p:cNvCxnSpPr>
            <a:stCxn id="1756" idx="0"/>
          </p:cNvCxnSpPr>
          <p:nvPr/>
        </p:nvCxnSpPr>
        <p:spPr>
          <a:xfrm flipH="1" rot="10800000">
            <a:off x="7250809" y="1986422"/>
            <a:ext cx="556800" cy="14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8" name="Shape 1788"/>
          <p:cNvSpPr/>
          <p:nvPr/>
        </p:nvSpPr>
        <p:spPr>
          <a:xfrm>
            <a:off x="4683700" y="411775"/>
            <a:ext cx="355375" cy="261300"/>
          </a:xfrm>
          <a:prstGeom prst="flowChartMagneticDisk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9" name="Shape 1789"/>
          <p:cNvCxnSpPr>
            <a:stCxn id="1766" idx="0"/>
          </p:cNvCxnSpPr>
          <p:nvPr/>
        </p:nvCxnSpPr>
        <p:spPr>
          <a:xfrm rot="10800000">
            <a:off x="5000847" y="673065"/>
            <a:ext cx="134400" cy="50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0" name="Shape 1790"/>
          <p:cNvSpPr/>
          <p:nvPr/>
        </p:nvSpPr>
        <p:spPr>
          <a:xfrm>
            <a:off x="3336350" y="3418325"/>
            <a:ext cx="355375" cy="261300"/>
          </a:xfrm>
          <a:prstGeom prst="flowChartMagneticDisk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1" name="Shape 1791"/>
          <p:cNvCxnSpPr>
            <a:stCxn id="1746" idx="0"/>
          </p:cNvCxnSpPr>
          <p:nvPr/>
        </p:nvCxnSpPr>
        <p:spPr>
          <a:xfrm flipH="1">
            <a:off x="3697390" y="3290527"/>
            <a:ext cx="47730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2" name="Shape 1792"/>
          <p:cNvSpPr/>
          <p:nvPr/>
        </p:nvSpPr>
        <p:spPr>
          <a:xfrm>
            <a:off x="7981975" y="2620475"/>
            <a:ext cx="355375" cy="261300"/>
          </a:xfrm>
          <a:prstGeom prst="flowChartMagneticDisk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3" name="Shape 1793"/>
          <p:cNvCxnSpPr>
            <a:stCxn id="1757" idx="1"/>
          </p:cNvCxnSpPr>
          <p:nvPr/>
        </p:nvCxnSpPr>
        <p:spPr>
          <a:xfrm>
            <a:off x="7356167" y="2699780"/>
            <a:ext cx="62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4" name="Shape 1794"/>
          <p:cNvCxnSpPr>
            <a:stCxn id="1759" idx="0"/>
            <a:endCxn id="1795" idx="4"/>
          </p:cNvCxnSpPr>
          <p:nvPr/>
        </p:nvCxnSpPr>
        <p:spPr>
          <a:xfrm rot="10800000">
            <a:off x="3477521" y="2713173"/>
            <a:ext cx="5922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5" name="Shape 1795"/>
          <p:cNvSpPr/>
          <p:nvPr/>
        </p:nvSpPr>
        <p:spPr>
          <a:xfrm>
            <a:off x="3122175" y="2582375"/>
            <a:ext cx="355375" cy="261300"/>
          </a:xfrm>
          <a:prstGeom prst="flowChartMagneticDisk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6" name="Shape 17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98" y="1998325"/>
            <a:ext cx="1097598" cy="20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7" name="Shape 1797"/>
          <p:cNvSpPr txBox="1"/>
          <p:nvPr/>
        </p:nvSpPr>
        <p:spPr>
          <a:xfrm>
            <a:off x="219400" y="3339975"/>
            <a:ext cx="281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</a:t>
            </a:r>
            <a:endParaRPr b="1" sz="1200"/>
          </a:p>
        </p:txBody>
      </p:sp>
      <p:pic>
        <p:nvPicPr>
          <p:cNvPr id="1798" name="Shape 17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98" y="3412050"/>
            <a:ext cx="1097598" cy="20215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99" name="Shape 1799"/>
          <p:cNvSpPr/>
          <p:nvPr/>
        </p:nvSpPr>
        <p:spPr>
          <a:xfrm>
            <a:off x="3758363" y="4144650"/>
            <a:ext cx="355375" cy="261300"/>
          </a:xfrm>
          <a:prstGeom prst="flowChartMagneticDisk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0" name="Shape 1800"/>
          <p:cNvCxnSpPr>
            <a:stCxn id="1744" idx="0"/>
          </p:cNvCxnSpPr>
          <p:nvPr/>
        </p:nvCxnSpPr>
        <p:spPr>
          <a:xfrm flipH="1">
            <a:off x="4086331" y="3782986"/>
            <a:ext cx="379800" cy="3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1" name="Shape 1801"/>
          <p:cNvSpPr/>
          <p:nvPr/>
        </p:nvSpPr>
        <p:spPr>
          <a:xfrm rot="8530912">
            <a:off x="4028709" y="1028964"/>
            <a:ext cx="3368141" cy="3368141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Shape 1802"/>
          <p:cNvSpPr/>
          <p:nvPr/>
        </p:nvSpPr>
        <p:spPr>
          <a:xfrm rot="7923466">
            <a:off x="4028613" y="1028822"/>
            <a:ext cx="3368218" cy="3368218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Shape 1803"/>
          <p:cNvSpPr/>
          <p:nvPr/>
        </p:nvSpPr>
        <p:spPr>
          <a:xfrm rot="3130912">
            <a:off x="4028689" y="1028924"/>
            <a:ext cx="3368141" cy="3368141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4" name="Shape 1804"/>
          <p:cNvSpPr/>
          <p:nvPr/>
        </p:nvSpPr>
        <p:spPr>
          <a:xfrm rot="2523466">
            <a:off x="4028547" y="1028944"/>
            <a:ext cx="3368218" cy="3368218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Shape 1805"/>
          <p:cNvSpPr/>
          <p:nvPr/>
        </p:nvSpPr>
        <p:spPr>
          <a:xfrm>
            <a:off x="7144363" y="4390325"/>
            <a:ext cx="355375" cy="261300"/>
          </a:xfrm>
          <a:prstGeom prst="flowChartMagneticDisk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6" name="Shape 1806"/>
          <p:cNvCxnSpPr>
            <a:stCxn id="1803" idx="1"/>
          </p:cNvCxnSpPr>
          <p:nvPr/>
        </p:nvCxnSpPr>
        <p:spPr>
          <a:xfrm>
            <a:off x="6776531" y="3965234"/>
            <a:ext cx="425100" cy="4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7" name="Shape 1807"/>
          <p:cNvSpPr/>
          <p:nvPr/>
        </p:nvSpPr>
        <p:spPr>
          <a:xfrm>
            <a:off x="0" y="2736850"/>
            <a:ext cx="2133600" cy="2982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Shape 1808"/>
          <p:cNvSpPr/>
          <p:nvPr/>
        </p:nvSpPr>
        <p:spPr>
          <a:xfrm>
            <a:off x="4683700" y="411775"/>
            <a:ext cx="355375" cy="261300"/>
          </a:xfrm>
          <a:prstGeom prst="flowChartMagneticDisk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9" name="Shape 1809"/>
          <p:cNvCxnSpPr/>
          <p:nvPr/>
        </p:nvCxnSpPr>
        <p:spPr>
          <a:xfrm rot="10800000">
            <a:off x="5000847" y="673065"/>
            <a:ext cx="134400" cy="5019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0" name="Shape 1810"/>
          <p:cNvSpPr/>
          <p:nvPr/>
        </p:nvSpPr>
        <p:spPr>
          <a:xfrm>
            <a:off x="4281125" y="4632750"/>
            <a:ext cx="355375" cy="261300"/>
          </a:xfrm>
          <a:prstGeom prst="flowChartMagneticDisk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11" name="Shape 1811"/>
          <p:cNvCxnSpPr/>
          <p:nvPr/>
        </p:nvCxnSpPr>
        <p:spPr>
          <a:xfrm flipH="1">
            <a:off x="4624803" y="4144659"/>
            <a:ext cx="281700" cy="4881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2" name="Shape 1812"/>
          <p:cNvSpPr/>
          <p:nvPr/>
        </p:nvSpPr>
        <p:spPr>
          <a:xfrm rot="5524025">
            <a:off x="4028382" y="1028851"/>
            <a:ext cx="3368492" cy="3368492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Shape 1813"/>
          <p:cNvSpPr/>
          <p:nvPr/>
        </p:nvSpPr>
        <p:spPr>
          <a:xfrm rot="6123932">
            <a:off x="4028356" y="1028729"/>
            <a:ext cx="3368411" cy="3368411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Shape 1814"/>
          <p:cNvSpPr/>
          <p:nvPr/>
        </p:nvSpPr>
        <p:spPr>
          <a:xfrm rot="6725539">
            <a:off x="4028191" y="1028591"/>
            <a:ext cx="3368520" cy="3368520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Shape 1815"/>
          <p:cNvSpPr/>
          <p:nvPr/>
        </p:nvSpPr>
        <p:spPr>
          <a:xfrm rot="7325353">
            <a:off x="4028208" y="1028681"/>
            <a:ext cx="3368539" cy="3368539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6" name="Shape 1816"/>
          <p:cNvSpPr/>
          <p:nvPr/>
        </p:nvSpPr>
        <p:spPr>
          <a:xfrm rot="-8276534">
            <a:off x="4028735" y="1028888"/>
            <a:ext cx="3368218" cy="3368218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7" name="Shape 1817"/>
          <p:cNvSpPr/>
          <p:nvPr/>
        </p:nvSpPr>
        <p:spPr>
          <a:xfrm rot="-7669088">
            <a:off x="4028669" y="1028984"/>
            <a:ext cx="3368141" cy="3368141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8" name="Shape 1818"/>
          <p:cNvSpPr/>
          <p:nvPr/>
        </p:nvSpPr>
        <p:spPr>
          <a:xfrm rot="-7077450">
            <a:off x="4028722" y="1029339"/>
            <a:ext cx="3367842" cy="3367842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9" name="Shape 1819"/>
          <p:cNvSpPr/>
          <p:nvPr/>
        </p:nvSpPr>
        <p:spPr>
          <a:xfrm rot="-6475984">
            <a:off x="4028405" y="1028784"/>
            <a:ext cx="3368240" cy="3368240"/>
          </a:xfrm>
          <a:prstGeom prst="blockArc">
            <a:avLst>
              <a:gd fmla="val 20839589" name="adj1"/>
              <a:gd fmla="val 21448224" name="adj2"/>
              <a:gd fmla="val 2434" name="adj3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Shape 182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Shape 18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Components</a:t>
            </a:r>
            <a:endParaRPr/>
          </a:p>
        </p:txBody>
      </p:sp>
      <p:sp>
        <p:nvSpPr>
          <p:cNvPr id="1830" name="Shape 18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Request coordination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Membership and failure detection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Local persistence engine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1. Berkeley Database (BDB) Transactional Data Store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2. BDB Java Edition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3. MySQL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4. In-memory buffer with persistent backing store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Shape 18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Coordination</a:t>
            </a:r>
            <a:endParaRPr/>
          </a:p>
        </p:txBody>
      </p:sp>
      <p:sp>
        <p:nvSpPr>
          <p:cNvPr id="1836" name="Shape 183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Built on top of an event driven messaging substrate.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Coordinator: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 Executes read/write based on the request by the client.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client request results in creation of State Machine on the node that received the client request.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State Machine contains: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- logic for identifying nodes responsible for a key, send request, wait for response,         process reply.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Machine (Read)</a:t>
            </a:r>
            <a:endParaRPr/>
          </a:p>
        </p:txBody>
      </p:sp>
      <p:sp>
        <p:nvSpPr>
          <p:cNvPr id="1842" name="Shape 184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state machine instance handles one client request.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example, the read operation implements the following:</a:t>
            </a:r>
            <a:endParaRPr/>
          </a:p>
          <a:p>
            <a:pPr indent="-311150" lvl="0" marL="9144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Send read request to nodes</a:t>
            </a:r>
            <a:endParaRPr/>
          </a:p>
          <a:p>
            <a:pPr indent="-311150" lvl="0" marL="9144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Wait for minimum number of required requests</a:t>
            </a:r>
            <a:endParaRPr/>
          </a:p>
          <a:p>
            <a:pPr indent="-311150" lvl="0" marL="9144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If very few replies then discard/ fail the request</a:t>
            </a:r>
            <a:endParaRPr/>
          </a:p>
          <a:p>
            <a:pPr indent="-311150" lvl="0" marL="9144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Otherwise determine the data to be returned</a:t>
            </a:r>
            <a:endParaRPr/>
          </a:p>
          <a:p>
            <a:pPr indent="-311150" lvl="0" marL="9144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If versioning is enabled, perform syntactic reconciliation </a:t>
            </a:r>
            <a:endParaRPr/>
          </a:p>
          <a:p>
            <a:pPr indent="-311150" lvl="0" marL="9144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Wait for small time to receive outstanding response.</a:t>
            </a:r>
            <a:endParaRPr/>
          </a:p>
          <a:p>
            <a:pPr indent="-311150" lvl="0" marL="9144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Read repair</a:t>
            </a:r>
            <a:endParaRPr b="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Shape 184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Machine (Write)</a:t>
            </a:r>
            <a:endParaRPr/>
          </a:p>
        </p:txBody>
      </p:sp>
      <p:sp>
        <p:nvSpPr>
          <p:cNvPr id="1848" name="Shape 184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Write requests are coordinated by one of the top N nodes in the preference list.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Drawback of selecting first node to coordinate the writes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Select the node that has data that was read by preceding read [Read your writes consistency]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Consistent Hashing</a:t>
            </a:r>
            <a:endParaRPr/>
          </a:p>
        </p:txBody>
      </p:sp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825" y="1281650"/>
            <a:ext cx="3566799" cy="30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Shape 3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2575" y="1281650"/>
            <a:ext cx="3107175" cy="294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2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Shape 185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Experiences &amp; Lessons Learned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Shape 185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Patterns</a:t>
            </a:r>
            <a:endParaRPr/>
          </a:p>
        </p:txBody>
      </p:sp>
      <p:sp>
        <p:nvSpPr>
          <p:cNvPr id="1859" name="Shape 185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Client applications can tune the values of N, R and W according to the need.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 : durability of each object.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Values of W and R impact object availability, durability and consistency.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 = 1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Low values of W and R decreases durability.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Vulnerability Window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(N,R,W) : (3,2,2)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Shape 186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Patterns</a:t>
            </a:r>
            <a:endParaRPr/>
          </a:p>
        </p:txBody>
      </p:sp>
      <p:sp>
        <p:nvSpPr>
          <p:cNvPr id="1865" name="Shape 186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Business logic specific reconciliation :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Each data object is replicated across multiple nodes.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Timestamp based reconciliation: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	</a:t>
            </a:r>
            <a:r>
              <a:rPr lang="en"/>
              <a:t>In case of divergent version, dynamo performs simple timestamp - “last write wins”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High performance read engine.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	</a:t>
            </a:r>
            <a:r>
              <a:rPr lang="en"/>
              <a:t>High read request rate. R =1 and W = N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Shape 187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Balancing Performance and Durability</a:t>
            </a:r>
            <a:endParaRPr/>
          </a:p>
        </p:txBody>
      </p:sp>
      <p:sp>
        <p:nvSpPr>
          <p:cNvPr id="1871" name="Shape 187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Principle design goal: To build highly available data store.</a:t>
            </a:r>
            <a:endParaRPr b="1"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typical SLA is that 99.9% read and write execute within 300ms.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Maintaining Object Buffer for higher levels of performance.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Shape 187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performance at 99.9 percentile</a:t>
            </a:r>
            <a:endParaRPr/>
          </a:p>
        </p:txBody>
      </p:sp>
      <p:pic>
        <p:nvPicPr>
          <p:cNvPr id="1877" name="Shape 18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738" y="1713100"/>
            <a:ext cx="5490524" cy="289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Shape 188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Ensuring Uniform Load distribution</a:t>
            </a:r>
            <a:endParaRPr/>
          </a:p>
        </p:txBody>
      </p:sp>
      <p:sp>
        <p:nvSpPr>
          <p:cNvPr id="1883" name="Shape 188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Dynamo uses consistent hashing to partition its key space across it’s replicas.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Assumption: </a:t>
            </a:r>
            <a:r>
              <a:rPr lang="en"/>
              <a:t>Enough keys so that load of handling popular keys can be spread across the nodes uniformly.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Measure imbalance ?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	- </a:t>
            </a:r>
            <a:r>
              <a:rPr lang="en"/>
              <a:t>Node’s request load deviates from average by a value less than a certain threshold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load vs low load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Shape 18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of Balance: High Load vs Low Load</a:t>
            </a:r>
            <a:endParaRPr/>
          </a:p>
        </p:txBody>
      </p:sp>
      <p:pic>
        <p:nvPicPr>
          <p:cNvPr id="1889" name="Shape 18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500" y="1526075"/>
            <a:ext cx="6195935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Shape 189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Partitioning Key</a:t>
            </a:r>
            <a:endParaRPr/>
          </a:p>
        </p:txBody>
      </p:sp>
      <p:sp>
        <p:nvSpPr>
          <p:cNvPr id="1895" name="Shape 189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96" name="Shape 1896"/>
          <p:cNvSpPr txBox="1"/>
          <p:nvPr/>
        </p:nvSpPr>
        <p:spPr>
          <a:xfrm>
            <a:off x="1503475" y="3820250"/>
            <a:ext cx="6620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97" name="Shape 18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175" y="1379950"/>
            <a:ext cx="5771425" cy="30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Shape 1898"/>
          <p:cNvSpPr txBox="1"/>
          <p:nvPr/>
        </p:nvSpPr>
        <p:spPr>
          <a:xfrm>
            <a:off x="593475" y="4637950"/>
            <a:ext cx="67128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Source: Choosing the right </a:t>
            </a:r>
            <a:r>
              <a:rPr i="1" lang="en"/>
              <a:t>dynamodb</a:t>
            </a:r>
            <a:r>
              <a:rPr i="1" lang="en"/>
              <a:t> partition key (aws.amazon.com)</a:t>
            </a:r>
            <a:endParaRPr i="1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Shape 19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Partitioning Key</a:t>
            </a:r>
            <a:endParaRPr/>
          </a:p>
        </p:txBody>
      </p:sp>
      <p:sp>
        <p:nvSpPr>
          <p:cNvPr id="1904" name="Shape 190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05" name="Shape 1905"/>
          <p:cNvSpPr txBox="1"/>
          <p:nvPr/>
        </p:nvSpPr>
        <p:spPr>
          <a:xfrm>
            <a:off x="1503475" y="3820250"/>
            <a:ext cx="6620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06" name="Shape 1906"/>
          <p:cNvSpPr txBox="1"/>
          <p:nvPr/>
        </p:nvSpPr>
        <p:spPr>
          <a:xfrm>
            <a:off x="593475" y="4637950"/>
            <a:ext cx="67128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Source: Deep dive into dynamoDB solutions [shinesolutions.com]</a:t>
            </a:r>
            <a:endParaRPr i="1"/>
          </a:p>
        </p:txBody>
      </p:sp>
      <p:pic>
        <p:nvPicPr>
          <p:cNvPr id="1907" name="Shape 19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225" y="1443425"/>
            <a:ext cx="584835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Shape 191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Partitioning Key</a:t>
            </a:r>
            <a:endParaRPr/>
          </a:p>
        </p:txBody>
      </p:sp>
      <p:sp>
        <p:nvSpPr>
          <p:cNvPr id="1913" name="Shape 191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Shape 1914"/>
          <p:cNvSpPr txBox="1"/>
          <p:nvPr/>
        </p:nvSpPr>
        <p:spPr>
          <a:xfrm>
            <a:off x="1503475" y="3820250"/>
            <a:ext cx="6620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15" name="Shape 1915"/>
          <p:cNvSpPr txBox="1"/>
          <p:nvPr/>
        </p:nvSpPr>
        <p:spPr>
          <a:xfrm>
            <a:off x="593475" y="4637950"/>
            <a:ext cx="67128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Source: Deep dive into dynamoDB solutions [shinesolutions.com]</a:t>
            </a:r>
            <a:endParaRPr i="1"/>
          </a:p>
        </p:txBody>
      </p:sp>
      <p:pic>
        <p:nvPicPr>
          <p:cNvPr id="1916" name="Shape 19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625" y="1379422"/>
            <a:ext cx="6809649" cy="315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Consistent Hashing</a:t>
            </a:r>
            <a:endParaRPr/>
          </a:p>
        </p:txBody>
      </p:sp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600" y="1450475"/>
            <a:ext cx="3589012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Shape 3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2487" y="1450475"/>
            <a:ext cx="2859052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Shape 19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Partitioning Key: Strategy 1</a:t>
            </a:r>
            <a:endParaRPr/>
          </a:p>
        </p:txBody>
      </p:sp>
      <p:sp>
        <p:nvSpPr>
          <p:cNvPr id="1922" name="Shape 19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3" name="Shape 19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788" y="1597863"/>
            <a:ext cx="2676525" cy="29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4" name="Shape 1924"/>
          <p:cNvSpPr txBox="1"/>
          <p:nvPr/>
        </p:nvSpPr>
        <p:spPr>
          <a:xfrm>
            <a:off x="4299450" y="2290400"/>
            <a:ext cx="3824700" cy="20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 random tokens per node and partition by token value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Shape 19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Partitioning Key: Strategy 2</a:t>
            </a:r>
            <a:endParaRPr/>
          </a:p>
        </p:txBody>
      </p:sp>
      <p:sp>
        <p:nvSpPr>
          <p:cNvPr id="1930" name="Shape 19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31" name="Shape 1931"/>
          <p:cNvSpPr txBox="1"/>
          <p:nvPr/>
        </p:nvSpPr>
        <p:spPr>
          <a:xfrm>
            <a:off x="4299450" y="2290400"/>
            <a:ext cx="3824700" cy="20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 random tokens per node and equal sized partition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32" name="Shape 19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413" y="1597875"/>
            <a:ext cx="307657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Shape 19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Partitioning Key: Strategy 3</a:t>
            </a:r>
            <a:endParaRPr/>
          </a:p>
        </p:txBody>
      </p:sp>
      <p:sp>
        <p:nvSpPr>
          <p:cNvPr id="1938" name="Shape 193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Shape 1939"/>
          <p:cNvSpPr txBox="1"/>
          <p:nvPr/>
        </p:nvSpPr>
        <p:spPr>
          <a:xfrm>
            <a:off x="4299450" y="2290400"/>
            <a:ext cx="3824700" cy="20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Q/S tokens per node, equal sized partitions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40" name="Shape 19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713" y="1694725"/>
            <a:ext cx="284797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Shape 19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Client- driven vs Server Driven coordination</a:t>
            </a:r>
            <a:endParaRPr/>
          </a:p>
        </p:txBody>
      </p:sp>
      <p:sp>
        <p:nvSpPr>
          <p:cNvPr id="1946" name="Shape 194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47" name="Shape 1947"/>
          <p:cNvSpPr txBox="1"/>
          <p:nvPr/>
        </p:nvSpPr>
        <p:spPr>
          <a:xfrm>
            <a:off x="1358400" y="1753400"/>
            <a:ext cx="67659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948" name="Shape 1948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{1EDCC6F2-521C-4FC5-96DA-06F6383C2657}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99.9th percentile read latency (ms)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99.9th percentile write latency (ms)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 read latency (ms)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 write latency (ms)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Server - driven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68.9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Client - driven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Shape 195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Shape 1958"/>
          <p:cNvSpPr txBox="1"/>
          <p:nvPr>
            <p:ph idx="1" type="body"/>
          </p:nvPr>
        </p:nvSpPr>
        <p:spPr>
          <a:xfrm>
            <a:off x="1303800" y="1208950"/>
            <a:ext cx="7030500" cy="33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Incrementally Scalable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 users to customize their storage system to meet their desired performance.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Eventual - Consistent Storage system</a:t>
            </a:r>
            <a:r>
              <a:rPr lang="en"/>
              <a:t> can be a building block for highly available applications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Shape 196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Consistent Hashing</a:t>
            </a:r>
            <a:endParaRPr/>
          </a:p>
        </p:txBody>
      </p:sp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075" y="1525425"/>
            <a:ext cx="3305365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Shape 3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2100" y="1525425"/>
            <a:ext cx="4325249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Consistent Hashing</a:t>
            </a:r>
            <a:endParaRPr/>
          </a:p>
        </p:txBody>
      </p:sp>
      <p:pic>
        <p:nvPicPr>
          <p:cNvPr id="334" name="Shape 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150" y="1429925"/>
            <a:ext cx="3383301" cy="336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4475" y="1553525"/>
            <a:ext cx="4118650" cy="29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Versioning</a:t>
            </a:r>
            <a:endParaRPr/>
          </a:p>
        </p:txBody>
      </p:sp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422350"/>
            <a:ext cx="6382076" cy="34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