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[Book2]Sheet4!PivotTable16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Work location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1743580696280889E-2"/>
          <c:y val="8.6386016740521904E-2"/>
          <c:w val="0.92680987842321594"/>
          <c:h val="0.74211842426639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Sheet4!$A$2:$B$181</c:f>
              <c:multiLvlStrCache>
                <c:ptCount val="180"/>
                <c:lvl>
                  <c:pt idx="0">
                    <c:v>0</c:v>
                  </c:pt>
                  <c:pt idx="1">
                    <c:v>28974.03</c:v>
                  </c:pt>
                  <c:pt idx="2">
                    <c:v>37362.3</c:v>
                  </c:pt>
                  <c:pt idx="3">
                    <c:v>42161.77</c:v>
                  </c:pt>
                  <c:pt idx="4">
                    <c:v>50449.46</c:v>
                  </c:pt>
                  <c:pt idx="5">
                    <c:v>57419.35</c:v>
                  </c:pt>
                  <c:pt idx="6">
                    <c:v>61214.26</c:v>
                  </c:pt>
                  <c:pt idx="7">
                    <c:v>68008.55</c:v>
                  </c:pt>
                  <c:pt idx="8">
                    <c:v>72876.91</c:v>
                  </c:pt>
                  <c:pt idx="9">
                    <c:v>80169.42</c:v>
                  </c:pt>
                  <c:pt idx="10">
                    <c:v>81897.79</c:v>
                  </c:pt>
                  <c:pt idx="11">
                    <c:v>83396.5</c:v>
                  </c:pt>
                  <c:pt idx="12">
                    <c:v>91645.04</c:v>
                  </c:pt>
                  <c:pt idx="13">
                    <c:v>96753.78</c:v>
                  </c:pt>
                  <c:pt idx="14">
                    <c:v>100371.31</c:v>
                  </c:pt>
                  <c:pt idx="15">
                    <c:v>100424.23</c:v>
                  </c:pt>
                  <c:pt idx="16">
                    <c:v>100731.95</c:v>
                  </c:pt>
                  <c:pt idx="17">
                    <c:v>118442.54</c:v>
                  </c:pt>
                  <c:pt idx="18">
                    <c:v>119022.49</c:v>
                  </c:pt>
                  <c:pt idx="19">
                    <c:v>(blank)</c:v>
                  </c:pt>
                  <c:pt idx="20">
                    <c:v>0</c:v>
                  </c:pt>
                  <c:pt idx="21">
                    <c:v>28481.16</c:v>
                  </c:pt>
                  <c:pt idx="22">
                    <c:v>37062.1</c:v>
                  </c:pt>
                  <c:pt idx="23">
                    <c:v>37902.35</c:v>
                  </c:pt>
                  <c:pt idx="24">
                    <c:v>38438.24</c:v>
                  </c:pt>
                  <c:pt idx="25">
                    <c:v>39700.82</c:v>
                  </c:pt>
                  <c:pt idx="26">
                    <c:v>39784.24</c:v>
                  </c:pt>
                  <c:pt idx="27">
                    <c:v>40445.29</c:v>
                  </c:pt>
                  <c:pt idx="28">
                    <c:v>47646.95</c:v>
                  </c:pt>
                  <c:pt idx="29">
                    <c:v>52270.22</c:v>
                  </c:pt>
                  <c:pt idx="30">
                    <c:v>52748.63</c:v>
                  </c:pt>
                  <c:pt idx="31">
                    <c:v>61688.77</c:v>
                  </c:pt>
                  <c:pt idx="32">
                    <c:v>63555.73</c:v>
                  </c:pt>
                  <c:pt idx="33">
                    <c:v>66572.58</c:v>
                  </c:pt>
                  <c:pt idx="34">
                    <c:v>67957.9</c:v>
                  </c:pt>
                  <c:pt idx="35">
                    <c:v>71924.85</c:v>
                  </c:pt>
                  <c:pt idx="36">
                    <c:v>79567.69</c:v>
                  </c:pt>
                  <c:pt idx="37">
                    <c:v>86010.54</c:v>
                  </c:pt>
                  <c:pt idx="38">
                    <c:v>86233.83</c:v>
                  </c:pt>
                  <c:pt idx="39">
                    <c:v>89829.33</c:v>
                  </c:pt>
                  <c:pt idx="40">
                    <c:v>95677.9</c:v>
                  </c:pt>
                  <c:pt idx="41">
                    <c:v>104903.79</c:v>
                  </c:pt>
                  <c:pt idx="42">
                    <c:v>107107.6</c:v>
                  </c:pt>
                  <c:pt idx="43">
                    <c:v>116767.63</c:v>
                  </c:pt>
                  <c:pt idx="44">
                    <c:v>35943.62</c:v>
                  </c:pt>
                  <c:pt idx="45">
                    <c:v>39969.72</c:v>
                  </c:pt>
                  <c:pt idx="46">
                    <c:v>52963.65</c:v>
                  </c:pt>
                  <c:pt idx="47">
                    <c:v>53949.26</c:v>
                  </c:pt>
                  <c:pt idx="48">
                    <c:v>58744.17</c:v>
                  </c:pt>
                  <c:pt idx="49">
                    <c:v>58861.19</c:v>
                  </c:pt>
                  <c:pt idx="50">
                    <c:v>65699.02</c:v>
                  </c:pt>
                  <c:pt idx="51">
                    <c:v>67633.85</c:v>
                  </c:pt>
                  <c:pt idx="52">
                    <c:v>68860.4</c:v>
                  </c:pt>
                  <c:pt idx="53">
                    <c:v>69192.85</c:v>
                  </c:pt>
                  <c:pt idx="54">
                    <c:v>80695.74</c:v>
                  </c:pt>
                  <c:pt idx="55">
                    <c:v>85918.61</c:v>
                  </c:pt>
                  <c:pt idx="56">
                    <c:v>88511.17</c:v>
                  </c:pt>
                  <c:pt idx="57">
                    <c:v>90884.32</c:v>
                  </c:pt>
                  <c:pt idx="58">
                    <c:v>92704.48</c:v>
                  </c:pt>
                  <c:pt idx="59">
                    <c:v>97105.19</c:v>
                  </c:pt>
                  <c:pt idx="60">
                    <c:v>101187.36</c:v>
                  </c:pt>
                  <c:pt idx="61">
                    <c:v>104335.04</c:v>
                  </c:pt>
                  <c:pt idx="62">
                    <c:v>106665.67</c:v>
                  </c:pt>
                  <c:pt idx="63">
                    <c:v>110042.37</c:v>
                  </c:pt>
                  <c:pt idx="64">
                    <c:v>113747.56</c:v>
                  </c:pt>
                  <c:pt idx="65">
                    <c:v>(blank)</c:v>
                  </c:pt>
                  <c:pt idx="66">
                    <c:v>28481.16</c:v>
                  </c:pt>
                  <c:pt idx="67">
                    <c:v>32192.15</c:v>
                  </c:pt>
                  <c:pt idx="68">
                    <c:v>33031.26</c:v>
                  </c:pt>
                  <c:pt idx="69">
                    <c:v>36536.26</c:v>
                  </c:pt>
                  <c:pt idx="70">
                    <c:v>44403.77</c:v>
                  </c:pt>
                  <c:pt idx="71">
                    <c:v>50310.09</c:v>
                  </c:pt>
                  <c:pt idx="72">
                    <c:v>51165.37</c:v>
                  </c:pt>
                  <c:pt idx="73">
                    <c:v>57002.02</c:v>
                  </c:pt>
                  <c:pt idx="74">
                    <c:v>58935.92</c:v>
                  </c:pt>
                  <c:pt idx="75">
                    <c:v>61624.77</c:v>
                  </c:pt>
                  <c:pt idx="76">
                    <c:v>61994.76</c:v>
                  </c:pt>
                  <c:pt idx="77">
                    <c:v>63705.4</c:v>
                  </c:pt>
                  <c:pt idx="78">
                    <c:v>70649.46</c:v>
                  </c:pt>
                  <c:pt idx="79">
                    <c:v>70755.5</c:v>
                  </c:pt>
                  <c:pt idx="80">
                    <c:v>71371.37</c:v>
                  </c:pt>
                  <c:pt idx="81">
                    <c:v>71570.99</c:v>
                  </c:pt>
                  <c:pt idx="82">
                    <c:v>74924.65</c:v>
                  </c:pt>
                  <c:pt idx="83">
                    <c:v>75733.74</c:v>
                  </c:pt>
                  <c:pt idx="84">
                    <c:v>76303.82</c:v>
                  </c:pt>
                  <c:pt idx="85">
                    <c:v>76932.6</c:v>
                  </c:pt>
                  <c:pt idx="86">
                    <c:v>78443.78</c:v>
                  </c:pt>
                  <c:pt idx="87">
                    <c:v>84762.76</c:v>
                  </c:pt>
                  <c:pt idx="88">
                    <c:v>86556.96</c:v>
                  </c:pt>
                  <c:pt idx="89">
                    <c:v>88425.08</c:v>
                  </c:pt>
                  <c:pt idx="90">
                    <c:v>89690.38</c:v>
                  </c:pt>
                  <c:pt idx="91">
                    <c:v>92336.08</c:v>
                  </c:pt>
                  <c:pt idx="92">
                    <c:v>95954.02</c:v>
                  </c:pt>
                  <c:pt idx="93">
                    <c:v>96555.53</c:v>
                  </c:pt>
                  <c:pt idx="94">
                    <c:v>102934.09</c:v>
                  </c:pt>
                  <c:pt idx="95">
                    <c:v>104802.63</c:v>
                  </c:pt>
                  <c:pt idx="96">
                    <c:v>106775.14</c:v>
                  </c:pt>
                  <c:pt idx="97">
                    <c:v>115191.38</c:v>
                  </c:pt>
                  <c:pt idx="98">
                    <c:v>0</c:v>
                  </c:pt>
                  <c:pt idx="99">
                    <c:v>28160.79</c:v>
                  </c:pt>
                  <c:pt idx="100">
                    <c:v>31042.51</c:v>
                  </c:pt>
                  <c:pt idx="101">
                    <c:v>31172.77</c:v>
                  </c:pt>
                  <c:pt idx="102">
                    <c:v>31241.24</c:v>
                  </c:pt>
                  <c:pt idx="103">
                    <c:v>31816.57</c:v>
                  </c:pt>
                  <c:pt idx="104">
                    <c:v>32496.88</c:v>
                  </c:pt>
                  <c:pt idx="105">
                    <c:v>36547.58</c:v>
                  </c:pt>
                  <c:pt idx="106">
                    <c:v>39535.49</c:v>
                  </c:pt>
                  <c:pt idx="107">
                    <c:v>41934.71</c:v>
                  </c:pt>
                  <c:pt idx="108">
                    <c:v>42314.39</c:v>
                  </c:pt>
                  <c:pt idx="109">
                    <c:v>43329.22</c:v>
                  </c:pt>
                  <c:pt idx="110">
                    <c:v>47362.62</c:v>
                  </c:pt>
                  <c:pt idx="111">
                    <c:v>49915.14</c:v>
                  </c:pt>
                  <c:pt idx="112">
                    <c:v>54137.05</c:v>
                  </c:pt>
                  <c:pt idx="113">
                    <c:v>62195.47</c:v>
                  </c:pt>
                  <c:pt idx="114">
                    <c:v>66017.18</c:v>
                  </c:pt>
                  <c:pt idx="115">
                    <c:v>67818.14</c:v>
                  </c:pt>
                  <c:pt idx="116">
                    <c:v>68887.84</c:v>
                  </c:pt>
                  <c:pt idx="117">
                    <c:v>68980.52</c:v>
                  </c:pt>
                  <c:pt idx="118">
                    <c:v>69163.39</c:v>
                  </c:pt>
                  <c:pt idx="119">
                    <c:v>69913.39</c:v>
                  </c:pt>
                  <c:pt idx="120">
                    <c:v>71823.56</c:v>
                  </c:pt>
                  <c:pt idx="121">
                    <c:v>73360.38</c:v>
                  </c:pt>
                  <c:pt idx="122">
                    <c:v>75475.93</c:v>
                  </c:pt>
                  <c:pt idx="123">
                    <c:v>75974.99</c:v>
                  </c:pt>
                  <c:pt idx="124">
                    <c:v>76320.44</c:v>
                  </c:pt>
                  <c:pt idx="125">
                    <c:v>78840.23</c:v>
                  </c:pt>
                  <c:pt idx="126">
                    <c:v>83191.95</c:v>
                  </c:pt>
                  <c:pt idx="127">
                    <c:v>84309.95</c:v>
                  </c:pt>
                  <c:pt idx="128">
                    <c:v>85879.23</c:v>
                  </c:pt>
                  <c:pt idx="129">
                    <c:v>86558.58</c:v>
                  </c:pt>
                  <c:pt idx="130">
                    <c:v>88034.67</c:v>
                  </c:pt>
                  <c:pt idx="131">
                    <c:v>89838.77</c:v>
                  </c:pt>
                  <c:pt idx="132">
                    <c:v>99460.78</c:v>
                  </c:pt>
                  <c:pt idx="133">
                    <c:v>104038.9</c:v>
                  </c:pt>
                  <c:pt idx="134">
                    <c:v>105468.7</c:v>
                  </c:pt>
                  <c:pt idx="135">
                    <c:v>108872.77</c:v>
                  </c:pt>
                  <c:pt idx="136">
                    <c:v>111229.47</c:v>
                  </c:pt>
                  <c:pt idx="137">
                    <c:v>111815.49</c:v>
                  </c:pt>
                  <c:pt idx="138">
                    <c:v>112778.28</c:v>
                  </c:pt>
                  <c:pt idx="139">
                    <c:v>113616.23</c:v>
                  </c:pt>
                  <c:pt idx="140">
                    <c:v>(blank)</c:v>
                  </c:pt>
                  <c:pt idx="141">
                    <c:v>44447.26</c:v>
                  </c:pt>
                  <c:pt idx="142">
                    <c:v>44845.33</c:v>
                  </c:pt>
                  <c:pt idx="143">
                    <c:v>59258.19</c:v>
                  </c:pt>
                  <c:pt idx="144">
                    <c:v>59434.18</c:v>
                  </c:pt>
                  <c:pt idx="145">
                    <c:v>66865.49</c:v>
                  </c:pt>
                  <c:pt idx="146">
                    <c:v>69764.1</c:v>
                  </c:pt>
                  <c:pt idx="147">
                    <c:v>73488.68</c:v>
                  </c:pt>
                  <c:pt idx="148">
                    <c:v>84598.88</c:v>
                  </c:pt>
                  <c:pt idx="149">
                    <c:v>88360.79</c:v>
                  </c:pt>
                  <c:pt idx="150">
                    <c:v>88689.09</c:v>
                  </c:pt>
                  <c:pt idx="151">
                    <c:v>89605.13</c:v>
                  </c:pt>
                  <c:pt idx="152">
                    <c:v>90697.67</c:v>
                  </c:pt>
                  <c:pt idx="153">
                    <c:v>93128.34</c:v>
                  </c:pt>
                  <c:pt idx="154">
                    <c:v>95017.1</c:v>
                  </c:pt>
                  <c:pt idx="155">
                    <c:v>99683.67</c:v>
                  </c:pt>
                  <c:pt idx="156">
                    <c:v>109163.39</c:v>
                  </c:pt>
                  <c:pt idx="157">
                    <c:v>112645.99</c:v>
                  </c:pt>
                  <c:pt idx="158">
                    <c:v>(blank)</c:v>
                  </c:pt>
                  <c:pt idx="159">
                    <c:v>0</c:v>
                  </c:pt>
                  <c:pt idx="160">
                    <c:v>40753.54</c:v>
                  </c:pt>
                  <c:pt idx="161">
                    <c:v>50855.53</c:v>
                  </c:pt>
                  <c:pt idx="162">
                    <c:v>52246.29</c:v>
                  </c:pt>
                  <c:pt idx="163">
                    <c:v>63447.07</c:v>
                  </c:pt>
                  <c:pt idx="164">
                    <c:v>69057.32</c:v>
                  </c:pt>
                  <c:pt idx="165">
                    <c:v>72843.23</c:v>
                  </c:pt>
                  <c:pt idx="166">
                    <c:v>74279.01</c:v>
                  </c:pt>
                  <c:pt idx="167">
                    <c:v>84745.93</c:v>
                  </c:pt>
                  <c:pt idx="168">
                    <c:v>85455.53</c:v>
                  </c:pt>
                  <c:pt idx="169">
                    <c:v>89690.38</c:v>
                  </c:pt>
                  <c:pt idx="170">
                    <c:v>99448.78</c:v>
                  </c:pt>
                  <c:pt idx="171">
                    <c:v>109143.17</c:v>
                  </c:pt>
                  <c:pt idx="172">
                    <c:v>110906.35</c:v>
                  </c:pt>
                  <c:pt idx="173">
                    <c:v>111049.84</c:v>
                  </c:pt>
                  <c:pt idx="174">
                    <c:v>114177.23</c:v>
                  </c:pt>
                  <c:pt idx="175">
                    <c:v>114425.19</c:v>
                  </c:pt>
                  <c:pt idx="176">
                    <c:v>114465.93</c:v>
                  </c:pt>
                  <c:pt idx="177">
                    <c:v>114691.03</c:v>
                  </c:pt>
                  <c:pt idx="178">
                    <c:v>118976.16</c:v>
                  </c:pt>
                  <c:pt idx="179">
                    <c:v>(blank)</c:v>
                  </c:pt>
                </c:lvl>
                <c:lvl>
                  <c:pt idx="0">
                    <c:v>Auckland</c:v>
                  </c:pt>
                  <c:pt idx="20">
                    <c:v>Chennai</c:v>
                  </c:pt>
                  <c:pt idx="44">
                    <c:v>Columbus</c:v>
                  </c:pt>
                  <c:pt idx="66">
                    <c:v>Hyderabad</c:v>
                  </c:pt>
                  <c:pt idx="98">
                    <c:v>Remote</c:v>
                  </c:pt>
                  <c:pt idx="141">
                    <c:v>Seattle</c:v>
                  </c:pt>
                  <c:pt idx="159">
                    <c:v>Wellington</c:v>
                  </c:pt>
                </c:lvl>
              </c:multiLvlStrCache>
            </c:multiLvlStrRef>
          </c:cat>
          <c:val>
            <c:numRef>
              <c:f>Sheet4!$C$2:$C$181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2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A-4602-8144-B0D61802E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933088"/>
        <c:axId val="1322933504"/>
      </c:barChart>
      <c:catAx>
        <c:axId val="132293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933504"/>
        <c:crosses val="autoZero"/>
        <c:auto val="1"/>
        <c:lblAlgn val="ctr"/>
        <c:lblOffset val="100"/>
        <c:noMultiLvlLbl val="0"/>
      </c:catAx>
      <c:valAx>
        <c:axId val="132293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93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40845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SWATHI .V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312203478</a:t>
            </a:r>
            <a:r>
              <a:rPr lang="en-US" sz="2400" dirty="0"/>
              <a:t>/ 724474F29B0336DB7F942E0CED088745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smtClean="0"/>
              <a:t>DEPARTMENT OF MANAGEMENT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cap="all" dirty="0" smtClean="0"/>
              <a:t>Hindustan college of arts and science</a:t>
            </a:r>
            <a:endParaRPr lang="en-US" sz="2400" cap="all" dirty="0"/>
          </a:p>
          <a:p>
            <a:r>
              <a:rPr lang="en-US" sz="2400" cap="all" dirty="0"/>
              <a:t>           </a:t>
            </a:r>
            <a:r>
              <a:rPr lang="en-US" sz="2400" cap="all" dirty="0" smtClean="0"/>
              <a:t> </a:t>
            </a:r>
            <a:endParaRPr lang="en-IN" sz="2400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371600"/>
            <a:ext cx="67278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Collection</a:t>
            </a:r>
            <a:r>
              <a:rPr lang="en-US"/>
              <a:t>:</a:t>
            </a:r>
          </a:p>
          <a:p>
            <a:pPr lvl="1"/>
            <a:r>
              <a:rPr lang="en-US"/>
              <a:t>Gather data on employee salaries, job titles, experience, education, performance ratings, and other relevant factors.</a:t>
            </a:r>
          </a:p>
          <a:p>
            <a:pPr lvl="1"/>
            <a:r>
              <a:rPr lang="en-US"/>
              <a:t>Include external data for benchmarking, such as industry standards and regional salary data.</a:t>
            </a:r>
          </a:p>
          <a:p>
            <a:r>
              <a:rPr lang="en-US" b="1"/>
              <a:t>Data Cleaning</a:t>
            </a:r>
            <a:r>
              <a:rPr lang="en-US"/>
              <a:t>:</a:t>
            </a:r>
          </a:p>
          <a:p>
            <a:pPr lvl="1"/>
            <a:r>
              <a:rPr lang="en-US"/>
              <a:t>Handle missing values, outliers, and inconsistencies in the data.</a:t>
            </a:r>
          </a:p>
          <a:p>
            <a:pPr lvl="1"/>
            <a:r>
              <a:rPr lang="en-US"/>
              <a:t>Normalize or standardize data if necessary.</a:t>
            </a:r>
          </a:p>
          <a:p>
            <a:r>
              <a:rPr lang="en-US" b="1"/>
              <a:t>Exploratory Data Analysis (EDA)</a:t>
            </a:r>
            <a:r>
              <a:rPr lang="en-US"/>
              <a:t>:</a:t>
            </a:r>
          </a:p>
          <a:p>
            <a:pPr lvl="1"/>
            <a:r>
              <a:rPr lang="en-US"/>
              <a:t>Visualize the data to understand distributions, correlations, and patterns.</a:t>
            </a:r>
          </a:p>
          <a:p>
            <a:pPr lvl="1"/>
            <a:r>
              <a:rPr lang="en-US"/>
              <a:t>Use plots like histograms, box plots, and scatter plots.</a:t>
            </a:r>
          </a:p>
          <a:p>
            <a:r>
              <a:rPr lang="en-US" b="1"/>
              <a:t>Feature Engineering</a:t>
            </a:r>
            <a:r>
              <a:rPr lang="en-US"/>
              <a:t>:</a:t>
            </a:r>
          </a:p>
          <a:p>
            <a:pPr lvl="1"/>
            <a:r>
              <a:rPr lang="en-US"/>
              <a:t>Create new features that might be relevant, such as years of experience, education level, or performance scores.</a:t>
            </a:r>
          </a:p>
          <a:p>
            <a:pPr lvl="1"/>
            <a:r>
              <a:rPr lang="en-US"/>
              <a:t>Encode categorical variables (e.g., job titles, departments).</a:t>
            </a:r>
          </a:p>
          <a:p>
            <a:r>
              <a:rPr lang="en-US"/>
              <a:t/>
            </a:r>
            <a:br>
              <a:rPr lang="en-US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438" y="128340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710616"/>
              </p:ext>
            </p:extLst>
          </p:nvPr>
        </p:nvGraphicFramePr>
        <p:xfrm>
          <a:off x="990600" y="1066800"/>
          <a:ext cx="6461760" cy="515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01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Fairness and Equity</a:t>
            </a:r>
            <a:r>
              <a:rPr lang="en-US"/>
              <a:t>:</a:t>
            </a:r>
          </a:p>
          <a:p>
            <a:pPr lvl="1"/>
            <a:r>
              <a:rPr lang="en-US"/>
              <a:t>Ensuring that salaries are fair and equitable across different roles, departments, and demographics helps in maintaining employee satisfaction and reducing turnover.</a:t>
            </a:r>
          </a:p>
          <a:p>
            <a:r>
              <a:rPr lang="en-US" b="1"/>
              <a:t>Market Competitiveness</a:t>
            </a:r>
            <a:r>
              <a:rPr lang="en-US"/>
              <a:t>:</a:t>
            </a:r>
          </a:p>
          <a:p>
            <a:pPr lvl="1"/>
            <a:r>
              <a:rPr lang="en-US"/>
              <a:t>Benchmarking salaries against industry standards ensures that the organization remains competitive in attracting and retaining talent.</a:t>
            </a:r>
          </a:p>
          <a:p>
            <a:r>
              <a:rPr lang="en-US" b="1"/>
              <a:t>Data-Driven Decisions</a:t>
            </a:r>
            <a:r>
              <a:rPr lang="en-US"/>
              <a:t>:</a:t>
            </a:r>
          </a:p>
          <a:p>
            <a:pPr lvl="1"/>
            <a:r>
              <a:rPr lang="en-US"/>
              <a:t>Using statistical and machine learning models allows for data-driven decisions in salary planning, helping to identify patterns and predict future salary trends.</a:t>
            </a:r>
          </a:p>
          <a:p>
            <a:r>
              <a:rPr lang="en-US" b="1"/>
              <a:t>Transparency</a:t>
            </a:r>
            <a:r>
              <a:rPr lang="en-US"/>
              <a:t>:</a:t>
            </a:r>
          </a:p>
          <a:p>
            <a:pPr lvl="1"/>
            <a:r>
              <a:rPr lang="en-US"/>
              <a:t>Clear and transparent salary structures foster trust and motivation among employees, as they understand how their compensation is determined.</a:t>
            </a:r>
          </a:p>
          <a:p>
            <a:r>
              <a:rPr lang="en-US"/>
              <a:t/>
            </a:r>
            <a:br>
              <a:rPr lang="en-US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PROBLEM	STATEMENT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460" y="1524000"/>
            <a:ext cx="6153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External competitiveness</a:t>
            </a:r>
            <a:r>
              <a:rPr lang="en-US" dirty="0"/>
              <a:t> – Employers compare their compensation data and practices to external companies. For example, Salesforce found that their engineer salaries were comparable to engineers at Microsoft. It was a fair comparison because of the size and geographical spread of both organizations. On the other hand, engineers at Slack were paid much less, but they are a much smaller organization.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Internal equity </a:t>
            </a:r>
            <a:r>
              <a:rPr lang="en-US" dirty="0"/>
              <a:t>– Employers compare employees’ salary and indirect </a:t>
            </a:r>
            <a:r>
              <a:rPr lang="en-US" dirty="0" smtClean="0"/>
              <a:t>compensation</a:t>
            </a:r>
            <a:r>
              <a:rPr lang="en-US" dirty="0"/>
              <a:t> data to ensure fair compensation for the level and type of work </a:t>
            </a:r>
            <a:r>
              <a:rPr lang="en-US" dirty="0" smtClean="0"/>
              <a:t>done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Region</a:t>
            </a:r>
            <a:r>
              <a:rPr lang="en-US" dirty="0"/>
              <a:t> – Employers compare compensation data of people doing similar work within a particular region.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Level </a:t>
            </a:r>
            <a:r>
              <a:rPr lang="en-US" dirty="0"/>
              <a:t>– Employers compare employees’ levels and the level at which they are compensated.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275" y="1589574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  </a:t>
            </a:r>
          </a:p>
          <a:p>
            <a:pPr fontAlgn="ctr"/>
            <a:r>
              <a:rPr lang="en-US" dirty="0"/>
              <a:t>Conducting market research: Review market research that is relevant to the organization.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Validating data: Review the data gathered and ensure that roles match survey descriptions.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Considering equity: Consider factors like age, gender, tenure, and race when creating salary structures.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Comparing to market average: Compare the salaries to the market average.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Making pay structure decisions: Use the data to make decisions about pay structure. 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523875" y="1600200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usually determined by taking an employee's designation &amp; industry of work into account. There is no exact formula for calculating the basic salary. It is completely up to the employer to decide the exact amount of basic </a:t>
            </a:r>
            <a:r>
              <a:rPr lang="en-US" dirty="0" smtClean="0"/>
              <a:t>salary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SAP End Users are responsible for operating day-to-day transactions after the SAP project Go Live. In the case of Finance, an SAP FICO End User does activities like posting an invoice, collections, Purchase orders, Goods receipts, </a:t>
            </a:r>
            <a:r>
              <a:rPr lang="en-US" dirty="0" smtClean="0"/>
              <a:t>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/>
              <a:t>Putting invoices into the system.</a:t>
            </a:r>
          </a:p>
          <a:p>
            <a:r>
              <a:rPr lang="en-US" dirty="0" smtClean="0"/>
              <a:t>           Adding </a:t>
            </a:r>
            <a:r>
              <a:rPr lang="en-US" dirty="0"/>
              <a:t>customer payments.</a:t>
            </a:r>
          </a:p>
          <a:p>
            <a:r>
              <a:rPr lang="en-US" dirty="0" smtClean="0"/>
              <a:t>           Keeping </a:t>
            </a:r>
            <a:r>
              <a:rPr lang="en-US" dirty="0"/>
              <a:t>track of customer payments.</a:t>
            </a:r>
          </a:p>
          <a:p>
            <a:r>
              <a:rPr lang="en-US" dirty="0" smtClean="0"/>
              <a:t>           Making </a:t>
            </a:r>
            <a:r>
              <a:rPr lang="en-US" dirty="0"/>
              <a:t>purchase orders.</a:t>
            </a:r>
          </a:p>
          <a:p>
            <a:r>
              <a:rPr lang="en-US" dirty="0" smtClean="0"/>
              <a:t>           Confirming </a:t>
            </a:r>
            <a:r>
              <a:rPr lang="en-US" dirty="0"/>
              <a:t>goods received.</a:t>
            </a:r>
          </a:p>
          <a:p>
            <a:r>
              <a:rPr lang="en-US" dirty="0" smtClean="0"/>
              <a:t>           Reporting </a:t>
            </a:r>
            <a:r>
              <a:rPr lang="en-US" dirty="0"/>
              <a:t>errors and asking for help.</a:t>
            </a:r>
          </a:p>
          <a:p>
            <a:r>
              <a:rPr lang="en-US" dirty="0" smtClean="0"/>
              <a:t>           Paying </a:t>
            </a:r>
            <a:r>
              <a:rPr lang="en-US" dirty="0"/>
              <a:t>vendors.</a:t>
            </a:r>
          </a:p>
          <a:p>
            <a:r>
              <a:rPr lang="en-US" dirty="0" smtClean="0"/>
              <a:t>           Recording </a:t>
            </a:r>
            <a:r>
              <a:rPr lang="en-US" dirty="0"/>
              <a:t>depreciation.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1489174"/>
            <a:ext cx="556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salary analysis solution leverages advanced data analytics and machine learning algorithms to provide comprehensive insights into salary trends, disparities, and benchmarks across various industries and roles</a:t>
            </a:r>
            <a:r>
              <a:rPr lang="en-US" dirty="0" smtClean="0"/>
              <a:t>.</a:t>
            </a:r>
          </a:p>
          <a:p>
            <a:r>
              <a:rPr lang="en-US" b="1" dirty="0"/>
              <a:t>Data-Driven Insights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Accurate Benchmarking</a:t>
            </a:r>
            <a:r>
              <a:rPr lang="en-US" dirty="0"/>
              <a:t>: Our solution uses real-time data to provide accurate salary benchmarks, helping organizations stay competitive in the job market.</a:t>
            </a:r>
          </a:p>
          <a:p>
            <a:pPr lvl="1"/>
            <a:r>
              <a:rPr lang="en-US" b="1" dirty="0"/>
              <a:t>Trend Analysis</a:t>
            </a:r>
            <a:r>
              <a:rPr lang="en-US" dirty="0"/>
              <a:t>: Identify and analyze salary trends over time to make informed compensation decisions.</a:t>
            </a:r>
          </a:p>
          <a:p>
            <a:r>
              <a:rPr lang="en-US" b="1" dirty="0"/>
              <a:t>Customization and Flexibility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Tailored Reports</a:t>
            </a:r>
            <a:r>
              <a:rPr lang="en-US" dirty="0"/>
              <a:t>: Generate customized reports based on specific criteria such as industry, location, job role, and experience level.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: The age of the employees.</a:t>
            </a:r>
          </a:p>
          <a:p>
            <a:r>
              <a:rPr lang="en-US" b="1" dirty="0"/>
              <a:t>Gender</a:t>
            </a:r>
            <a:r>
              <a:rPr lang="en-US" dirty="0"/>
              <a:t>: The gender of the employees.</a:t>
            </a:r>
          </a:p>
          <a:p>
            <a:r>
              <a:rPr lang="en-US" b="1" dirty="0"/>
              <a:t>Education Level</a:t>
            </a:r>
            <a:r>
              <a:rPr lang="en-US" dirty="0"/>
              <a:t>: The highest educational qualification of the employees.</a:t>
            </a:r>
          </a:p>
          <a:p>
            <a:r>
              <a:rPr lang="en-US" b="1" dirty="0"/>
              <a:t>Job Title</a:t>
            </a:r>
            <a:r>
              <a:rPr lang="en-US" dirty="0"/>
              <a:t>: The designation or role of the employees within the organization.</a:t>
            </a:r>
          </a:p>
          <a:p>
            <a:r>
              <a:rPr lang="en-US" b="1" dirty="0"/>
              <a:t>Years of Experience</a:t>
            </a:r>
            <a:r>
              <a:rPr lang="en-US" dirty="0"/>
              <a:t>: The total working experience of the employees.</a:t>
            </a:r>
          </a:p>
          <a:p>
            <a:r>
              <a:rPr lang="en-US" b="1" dirty="0"/>
              <a:t>Department</a:t>
            </a:r>
            <a:r>
              <a:rPr lang="en-US" dirty="0"/>
              <a:t>: The department or division where the employees work.</a:t>
            </a:r>
          </a:p>
          <a:p>
            <a:r>
              <a:rPr lang="en-US" b="1" dirty="0"/>
              <a:t>Location</a:t>
            </a:r>
            <a:r>
              <a:rPr lang="en-US" dirty="0"/>
              <a:t>: The geographical location of the employees, which can influence salary due to cost of living differences.</a:t>
            </a:r>
          </a:p>
          <a:p>
            <a:r>
              <a:rPr lang="en-US" b="1" dirty="0"/>
              <a:t>Salary</a:t>
            </a:r>
            <a:r>
              <a:rPr lang="en-US" dirty="0"/>
              <a:t>: The annual salary of the employees, which is the target variable for analysis.</a:t>
            </a:r>
          </a:p>
          <a:p>
            <a:r>
              <a:rPr lang="en-US" b="1" dirty="0"/>
              <a:t>Bonus</a:t>
            </a:r>
            <a:r>
              <a:rPr lang="en-US" dirty="0"/>
              <a:t>: Any additional compensation received by the employees.</a:t>
            </a:r>
          </a:p>
          <a:p>
            <a:r>
              <a:rPr lang="en-US" b="1" dirty="0"/>
              <a:t>Employment Type</a:t>
            </a:r>
            <a:r>
              <a:rPr lang="en-US" dirty="0"/>
              <a:t>: Whether the employee is full-time, part-time, or contract-based.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2524" y="1566238"/>
            <a:ext cx="7021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Data </a:t>
            </a:r>
            <a:r>
              <a:rPr lang="en-US" b="1" dirty="0"/>
              <a:t>Integration</a:t>
            </a:r>
          </a:p>
          <a:p>
            <a:r>
              <a:rPr lang="en-US" dirty="0"/>
              <a:t>Our solution integrates with real-time data sources, ensuring that the salary benchmarks and trends are always up-to-date. This allows organizations to make timely and informed decisions based on the latest market conditions.</a:t>
            </a:r>
          </a:p>
          <a:p>
            <a:r>
              <a:rPr lang="en-US" b="1" dirty="0"/>
              <a:t>2. Advanced Machine Learning Algorithms</a:t>
            </a:r>
          </a:p>
          <a:p>
            <a:r>
              <a:rPr lang="en-US" dirty="0"/>
              <a:t>We utilize cutting-edge machine learning algorithms to not only analyze current salary data but also predict future trends. This predictive capability helps organizations plan their compensation strategies proactively.</a:t>
            </a:r>
          </a:p>
          <a:p>
            <a:r>
              <a:rPr lang="en-US" b="1" dirty="0"/>
              <a:t>3. Comprehensive Equity Analysis</a:t>
            </a:r>
          </a:p>
          <a:p>
            <a:r>
              <a:rPr lang="en-US" dirty="0"/>
              <a:t>Our solution includes robust tools for equity analysis, enabling organizations to identify and address pay disparities across different demographics. This promotes fairness and helps in building a more inclusive workplace.</a:t>
            </a:r>
          </a:p>
          <a:p>
            <a:r>
              <a:rPr lang="en-US" b="1" dirty="0"/>
              <a:t>4. Customizable Dashboards and Reports</a:t>
            </a:r>
          </a:p>
          <a:p>
            <a:r>
              <a:rPr lang="en-US" dirty="0"/>
              <a:t>Users can create highly customizable dashboards and reports tailored to their specific needs.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734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28</cp:revision>
  <dcterms:created xsi:type="dcterms:W3CDTF">2024-03-29T15:07:22Z</dcterms:created>
  <dcterms:modified xsi:type="dcterms:W3CDTF">2024-09-10T06:12:12Z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