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 id="266" r:id="rId15"/>
    <p:sldId id="268" r:id="rId16"/>
  </p:sldIdLst>
  <p:sldSz cx="12192000" cy="6858000"/>
  <p:notesSz cx="12192000" cy="6858000"/>
  <p:embeddedFontLst>
    <p:embeddedFont>
      <p:font typeface="Calibri" panose="020F0502020204030204"/>
      <p:regular r:id="rId20"/>
    </p:embeddedFont>
    <p:embeddedFont>
      <p:font typeface="Trebuchet MS" panose="020B0603020202020204"/>
      <p:regular r:id="rId21"/>
      <p:bold r:id="rId22"/>
      <p:italic r:id="rId23"/>
      <p:boldItalic r:id="rId24"/>
    </p:embeddedFont>
    <p:embeddedFont>
      <p:font typeface="Roboto" panose="0200000000000000000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61A6830-41F7-4D16-840B-C9C1AB82BBCD}"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bts\Documents\excel\NA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MUDHALVAN.xlsx]Sheet6!PivotTable5</c:name>
    <c:fmtId val="-1"/>
  </c:pivotSource>
  <c:chart>
    <c:title>
      <c:tx>
        <c:rich>
          <a:bodyPr rot="0" spcFirstLastPara="0" vertOverflow="ellipsis" vert="horz" wrap="square" anchor="ctr" anchorCtr="1"/>
          <a:lstStyle/>
          <a:p>
            <a:pPr defTabSz="914400">
              <a:defRPr lang="en-GB" sz="1400" b="1" i="0" u="none" strike="noStrike" kern="1200" baseline="0">
                <a:solidFill>
                  <a:schemeClr val="tx1">
                    <a:lumMod val="75000"/>
                    <a:lumOff val="25000"/>
                  </a:schemeClr>
                </a:solidFill>
                <a:latin typeface="+mn-lt"/>
                <a:ea typeface="+mn-ea"/>
                <a:cs typeface="+mn-cs"/>
              </a:defRPr>
            </a:pPr>
            <a:r>
              <a:rPr lang="en-IN" altLang="en-GB"/>
              <a:t>EMPLOYEE PERFORMANCE ANALYSIS</a:t>
            </a:r>
            <a:endParaRPr lang="en-IN" altLang="en-GB"/>
          </a:p>
        </c:rich>
      </c:tx>
      <c:layout>
        <c:manualLayout>
          <c:xMode val="edge"/>
          <c:yMode val="edge"/>
          <c:x val="0.317415948443202"/>
          <c:y val="0.0440528634361234"/>
        </c:manualLayout>
      </c:layout>
      <c:overlay val="0"/>
      <c:spPr>
        <a:noFill/>
        <a:ln>
          <a:noFill/>
        </a:ln>
        <a:effectLst/>
      </c:spPr>
    </c:title>
    <c:autoTitleDeleted val="0"/>
    <c:plotArea>
      <c:layout>
        <c:manualLayout>
          <c:layoutTarget val="inner"/>
          <c:xMode val="edge"/>
          <c:yMode val="edge"/>
          <c:x val="0.0363803568144197"/>
          <c:y val="0.138389886892881"/>
          <c:w val="0.761578076144933"/>
          <c:h val="0.793147039254824"/>
        </c:manualLayout>
      </c:layout>
      <c:barChart>
        <c:barDir val="col"/>
        <c:grouping val="clustered"/>
        <c:varyColors val="0"/>
        <c:ser>
          <c:idx val="0"/>
          <c:order val="0"/>
          <c:tx>
            <c:strRef>
              <c:f>'[NAAN MUDHALVAN.xlsx]Sheet6'!$B$3:$B$4</c:f>
              <c:strCache>
                <c:ptCount val="1"/>
                <c:pt idx="0">
                  <c:v>HIGH</c:v>
                </c:pt>
              </c:strCache>
            </c:strRef>
          </c:tx>
          <c:spPr>
            <a:solidFill>
              <a:schemeClr val="accent1"/>
            </a:solidFill>
            <a:ln>
              <a:noFill/>
            </a:ln>
            <a:effectLst/>
          </c:spPr>
          <c:invertIfNegative val="0"/>
          <c:dLbls>
            <c:delete val="1"/>
          </c:dLbls>
          <c:cat>
            <c:strRef>
              <c:f>'[NAAN MUDHALVAN.xlsx]Sheet6'!$A$5:$A$15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MUDHALVAN.xlsx]Sheet6'!$B$5:$B$15</c:f>
              <c:numCache>
                <c:formatCode>General</c:formatCode>
                <c:ptCount val="10"/>
                <c:pt idx="0">
                  <c:v>22</c:v>
                </c:pt>
                <c:pt idx="1">
                  <c:v>17</c:v>
                </c:pt>
                <c:pt idx="2">
                  <c:v>19</c:v>
                </c:pt>
                <c:pt idx="3">
                  <c:v>19</c:v>
                </c:pt>
                <c:pt idx="4">
                  <c:v>29</c:v>
                </c:pt>
                <c:pt idx="5">
                  <c:v>20</c:v>
                </c:pt>
                <c:pt idx="6">
                  <c:v>16</c:v>
                </c:pt>
                <c:pt idx="7">
                  <c:v>28</c:v>
                </c:pt>
                <c:pt idx="8">
                  <c:v>30</c:v>
                </c:pt>
                <c:pt idx="9">
                  <c:v>20</c:v>
                </c:pt>
              </c:numCache>
            </c:numRef>
          </c:val>
        </c:ser>
        <c:ser>
          <c:idx val="1"/>
          <c:order val="1"/>
          <c:tx>
            <c:strRef>
              <c:f>'[NAAN MUDHALVAN.xlsx]Sheet6'!$C$3:$C$4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'[NAAN MUDHALVAN.xlsx]Sheet6'!$A$5:$A$15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MUDHALVAN.xlsx]Sheet6'!$C$5:$C$15</c:f>
              <c:numCache>
                <c:formatCode>General</c:formatCode>
                <c:ptCount val="10"/>
                <c:pt idx="0">
                  <c:v>35</c:v>
                </c:pt>
                <c:pt idx="1">
                  <c:v>44</c:v>
                </c:pt>
                <c:pt idx="2">
                  <c:v>43</c:v>
                </c:pt>
                <c:pt idx="3">
                  <c:v>49</c:v>
                </c:pt>
                <c:pt idx="4">
                  <c:v>26</c:v>
                </c:pt>
                <c:pt idx="5">
                  <c:v>40</c:v>
                </c:pt>
                <c:pt idx="6">
                  <c:v>44</c:v>
                </c:pt>
                <c:pt idx="7">
                  <c:v>34</c:v>
                </c:pt>
                <c:pt idx="8">
                  <c:v>39</c:v>
                </c:pt>
                <c:pt idx="9">
                  <c:v>44</c:v>
                </c:pt>
              </c:numCache>
            </c:numRef>
          </c:val>
        </c:ser>
        <c:ser>
          <c:idx val="2"/>
          <c:order val="2"/>
          <c:tx>
            <c:strRef>
              <c:f>'[NAAN MUDHALVAN.xlsx]Sheet6'!$D$3:$D$4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'[NAAN MUDHALVAN.xlsx]Sheet6'!$A$5:$A$15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MUDHALVAN.xlsx]Sheet6'!$D$5:$D$15</c:f>
              <c:numCache>
                <c:formatCode>General</c:formatCode>
                <c:ptCount val="10"/>
                <c:pt idx="0">
                  <c:v>79</c:v>
                </c:pt>
                <c:pt idx="1">
                  <c:v>80</c:v>
                </c:pt>
                <c:pt idx="2">
                  <c:v>79</c:v>
                </c:pt>
                <c:pt idx="3">
                  <c:v>72</c:v>
                </c:pt>
                <c:pt idx="4">
                  <c:v>85</c:v>
                </c:pt>
                <c:pt idx="5">
                  <c:v>76</c:v>
                </c:pt>
                <c:pt idx="6">
                  <c:v>80</c:v>
                </c:pt>
                <c:pt idx="7">
                  <c:v>73</c:v>
                </c:pt>
                <c:pt idx="8">
                  <c:v>73</c:v>
                </c:pt>
                <c:pt idx="9">
                  <c:v>81</c:v>
                </c:pt>
              </c:numCache>
            </c:numRef>
          </c:val>
        </c:ser>
        <c:ser>
          <c:idx val="3"/>
          <c:order val="3"/>
          <c:tx>
            <c:strRef>
              <c:f>'[NAAN MUDHALVAN.xlsx]Sheet6'!$E$3:$E$4</c:f>
              <c:strCache>
                <c:ptCount val="1"/>
                <c:pt idx="0">
                  <c:v>VERY HIGH</c:v>
                </c:pt>
              </c:strCache>
            </c:strRef>
          </c:tx>
          <c:spPr>
            <a:solidFill>
              <a:schemeClr val="accent4"/>
            </a:solidFill>
            <a:ln>
              <a:noFill/>
            </a:ln>
            <a:effectLst/>
          </c:spPr>
          <c:invertIfNegative val="0"/>
          <c:dLbls>
            <c:delete val="1"/>
          </c:dLbls>
          <c:cat>
            <c:strRef>
              <c:f>'[NAAN MUDHALVAN.xlsx]Sheet6'!$A$5:$A$15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MUDHALVAN.xlsx]Sheet6'!$E$5:$E$15</c:f>
              <c:numCache>
                <c:formatCode>General</c:formatCode>
                <c:ptCount val="10"/>
                <c:pt idx="0">
                  <c:v>17</c:v>
                </c:pt>
                <c:pt idx="1">
                  <c:v>9</c:v>
                </c:pt>
                <c:pt idx="2">
                  <c:v>16</c:v>
                </c:pt>
                <c:pt idx="3">
                  <c:v>18</c:v>
                </c:pt>
                <c:pt idx="4">
                  <c:v>12</c:v>
                </c:pt>
                <c:pt idx="5">
                  <c:v>11</c:v>
                </c:pt>
                <c:pt idx="6">
                  <c:v>12</c:v>
                </c:pt>
                <c:pt idx="7">
                  <c:v>15</c:v>
                </c:pt>
                <c:pt idx="8">
                  <c:v>17</c:v>
                </c:pt>
                <c:pt idx="9">
                  <c:v>10</c:v>
                </c:pt>
              </c:numCache>
            </c:numRef>
          </c:val>
        </c:ser>
        <c:dLbls>
          <c:showLegendKey val="0"/>
          <c:showVal val="0"/>
          <c:showCatName val="0"/>
          <c:showSerName val="0"/>
          <c:showPercent val="0"/>
          <c:showBubbleSize val="0"/>
        </c:dLbls>
        <c:gapWidth val="246"/>
        <c:overlap val="-28"/>
        <c:axId val="460057074"/>
        <c:axId val="200448878"/>
      </c:barChart>
      <c:catAx>
        <c:axId val="46005707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200448878"/>
        <c:crosses val="autoZero"/>
        <c:auto val="1"/>
        <c:lblAlgn val="ctr"/>
        <c:lblOffset val="100"/>
        <c:noMultiLvlLbl val="0"/>
      </c:catAx>
      <c:valAx>
        <c:axId val="20044887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460057074"/>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GB"/>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 name="Google Shape;56;p1:notes"/>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0: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0: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1: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4" name="Google Shape;214;p1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p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4: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4: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5: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5: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6: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6: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7: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p7: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8: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8: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9: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p9: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49" name="Shape 49"/>
        <p:cNvGrpSpPr/>
        <p:nvPr/>
      </p:nvGrpSpPr>
      <p:grpSpPr>
        <a:xfrm>
          <a:off x="0" y="0"/>
          <a:ext cx="0" cy="0"/>
          <a:chOff x="0" y="0"/>
          <a:chExt cx="0" cy="0"/>
        </a:xfrm>
      </p:grpSpPr>
      <p:sp>
        <p:nvSpPr>
          <p:cNvPr id="50" name="Google Shape;50;p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22" name="Google Shape;22;p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Google Shape;23;p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7"/>
          <p:cNvSpPr txBox="1"/>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panose="02020603050405020304"/>
              <a:buNone/>
            </a:pPr>
            <a:r>
              <a:rPr lang="en-IN"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lang="en-IN" b="1" i="0">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lang="en-IN" b="1" i="0">
                <a:solidFill>
                  <a:srgbClr val="0F0F0F"/>
                </a:solidFill>
                <a:latin typeface="Roboto" panose="02000000000000000000"/>
                <a:ea typeface="Roboto" panose="02000000000000000000"/>
                <a:cs typeface="Roboto" panose="02000000000000000000"/>
                <a:sym typeface="Roboto" panose="02000000000000000000"/>
              </a:rPr>
            </a:br>
            <a:endParaRPr lang="en-IN" b="1" i="0">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64" name="Google Shape;64;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65" name="Google Shape;65;p7"/>
          <p:cNvSpPr txBox="1"/>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IN"/>
            </a:fld>
            <a:endParaRPr lang="en-IN"/>
          </a:p>
        </p:txBody>
      </p:sp>
      <p:sp>
        <p:nvSpPr>
          <p:cNvPr id="66" name="Google Shape;66;p7"/>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panose="020F050202020403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STUDENT NAME: V SAI LAKSHMI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400"/>
              <a:buFont typeface="Calibri" panose="020F050202020403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REGISTER NO: 122201225</a:t>
            </a:r>
            <a:r>
              <a:rPr lang="en-IN" sz="2400" b="1">
                <a:solidFill>
                  <a:schemeClr val="dk1"/>
                </a:solidFill>
                <a:latin typeface="Arial" panose="020B0604020202020204"/>
                <a:ea typeface="Arial" panose="020B0604020202020204"/>
                <a:cs typeface="Arial" panose="020B0604020202020204"/>
                <a:sym typeface="Arial" panose="020B0604020202020204"/>
              </a:rPr>
              <a:t> ; </a:t>
            </a:r>
            <a:r>
              <a:rPr lang="en-IN" sz="2400">
                <a:solidFill>
                  <a:schemeClr val="dk1"/>
                </a:solidFill>
              </a:rPr>
              <a:t>unm1301222561</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400"/>
              <a:buFont typeface="Calibri" panose="020F050202020403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DEPARTMENT: B.COM CORPORATE SECRETARYSHIP</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400"/>
              <a:buFont typeface="Calibri" panose="020F050202020403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COLLEGE: AGURCHUND MANMULL JAIN COLLEGE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400"/>
              <a:buFont typeface="Calibri" panose="020F050202020403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2" name="Google Shape;192;p16"/>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IN"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4" name="Google Shape;194;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800"/>
              <a:buFont typeface="Trebuchet MS" panose="020B0603020202020204"/>
              <a:buNone/>
            </a:pPr>
            <a:r>
              <a:rPr lang="en-IN"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 name="Google Shape;196;p16"/>
          <p:cNvSpPr txBox="1"/>
          <p:nvPr/>
        </p:nvSpPr>
        <p:spPr>
          <a:xfrm>
            <a:off x="491975" y="722525"/>
            <a:ext cx="9814200" cy="4613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000"/>
              <a:buFont typeface="Arial" panose="020B0604020202020204"/>
              <a:buNone/>
            </a:pPr>
            <a:r>
              <a:rPr lang="en-IN" sz="2000">
                <a:solidFill>
                  <a:schemeClr val="dk1"/>
                </a:solidFill>
                <a:latin typeface="Arial" panose="020B0604020202020204"/>
                <a:ea typeface="Arial" panose="020B0604020202020204"/>
                <a:cs typeface="Arial" panose="020B0604020202020204"/>
                <a:sym typeface="Arial" panose="020B0604020202020204"/>
              </a:rPr>
              <a:t>1)</a:t>
            </a:r>
            <a:r>
              <a:rPr lang="en-IN" sz="2000" u="sng">
                <a:solidFill>
                  <a:schemeClr val="dk1"/>
                </a:solidFill>
                <a:latin typeface="Arial" panose="020B0604020202020204"/>
                <a:ea typeface="Arial" panose="020B0604020202020204"/>
                <a:cs typeface="Arial" panose="020B0604020202020204"/>
                <a:sym typeface="Arial" panose="020B0604020202020204"/>
              </a:rPr>
              <a:t>Data Collection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Arial" panose="020B0604020202020204"/>
                <a:ea typeface="Arial" panose="020B0604020202020204"/>
                <a:cs typeface="Arial" panose="020B0604020202020204"/>
                <a:sym typeface="Arial" panose="020B0604020202020204"/>
              </a:rPr>
              <a:t>Download employee data from  Edunet Dashboard</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000"/>
              <a:buFont typeface="Calibri" panose="020F0502020204030204"/>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2000"/>
              <a:buFont typeface="Arial" panose="020B0604020202020204"/>
              <a:buNone/>
            </a:pPr>
            <a:r>
              <a:rPr lang="en-IN" sz="2000">
                <a:solidFill>
                  <a:schemeClr val="dk1"/>
                </a:solidFill>
                <a:latin typeface="Arial" panose="020B0604020202020204"/>
                <a:ea typeface="Arial" panose="020B0604020202020204"/>
                <a:cs typeface="Arial" panose="020B0604020202020204"/>
                <a:sym typeface="Arial" panose="020B0604020202020204"/>
              </a:rPr>
              <a:t>2) </a:t>
            </a:r>
            <a:r>
              <a:rPr lang="en-IN" sz="2000" u="sng">
                <a:solidFill>
                  <a:schemeClr val="dk1"/>
                </a:solidFill>
                <a:latin typeface="Arial" panose="020B0604020202020204"/>
                <a:ea typeface="Arial" panose="020B0604020202020204"/>
                <a:cs typeface="Arial" panose="020B0604020202020204"/>
                <a:sym typeface="Arial" panose="020B0604020202020204"/>
              </a:rPr>
              <a:t>Features Collection</a:t>
            </a:r>
            <a:endParaRPr sz="2000" u="sng">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2000"/>
              <a:buFont typeface="Calibri" panose="020F0502020204030204"/>
              <a:buNone/>
            </a:pPr>
            <a:r>
              <a:rPr lang="en-IN" sz="2000" u="sng">
                <a:solidFill>
                  <a:schemeClr val="dk1"/>
                </a:solidFill>
                <a:latin typeface="Calibri" panose="020F0502020204030204"/>
                <a:ea typeface="Calibri" panose="020F0502020204030204"/>
                <a:cs typeface="Calibri" panose="020F0502020204030204"/>
                <a:sym typeface="Calibri" panose="020F0502020204030204"/>
              </a:rPr>
              <a:t>There were 26 features in the data and </a:t>
            </a:r>
            <a:r>
              <a:rPr lang="en-IN" sz="2000">
                <a:solidFill>
                  <a:schemeClr val="dk1"/>
                </a:solidFill>
                <a:latin typeface="Arial" panose="020B0604020202020204"/>
                <a:ea typeface="Arial" panose="020B0604020202020204"/>
                <a:cs typeface="Arial" panose="020B0604020202020204"/>
                <a:sym typeface="Arial" panose="020B0604020202020204"/>
              </a:rPr>
              <a:t>9 Features </a:t>
            </a:r>
            <a:r>
              <a:rPr lang="en-IN" sz="2000">
                <a:solidFill>
                  <a:schemeClr val="dk1"/>
                </a:solidFill>
                <a:latin typeface="Calibri" panose="020F0502020204030204"/>
                <a:ea typeface="Calibri" panose="020F0502020204030204"/>
                <a:cs typeface="Calibri" panose="020F0502020204030204"/>
                <a:sym typeface="Calibri" panose="020F0502020204030204"/>
              </a:rPr>
              <a:t>were taken into consideration.</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Employee ID</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Employee First Name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Employee Last Name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Employee Status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Employee Performance Level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Current Employee Ratings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Department Type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Division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Courier New" panose="02070309020205020404"/>
              <a:buChar char="o"/>
            </a:pPr>
            <a:r>
              <a:rPr lang="en-IN" sz="2000">
                <a:solidFill>
                  <a:schemeClr val="dk1"/>
                </a:solidFill>
                <a:latin typeface="Arial" panose="020B0604020202020204"/>
                <a:ea typeface="Arial" panose="020B0604020202020204"/>
                <a:cs typeface="Arial" panose="020B0604020202020204"/>
                <a:sym typeface="Arial" panose="020B0604020202020204"/>
              </a:rPr>
              <a:t>Job Function</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 name="Google Shape;197;p16"/>
          <p:cNvSpPr txBox="1"/>
          <p:nvPr/>
        </p:nvSpPr>
        <p:spPr>
          <a:xfrm>
            <a:off x="739775" y="5336200"/>
            <a:ext cx="7507200" cy="157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3) PERFORMANCE LEVEL:</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Performance level was converted from numerical value to alphabetical values by using this formula,</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•Performance level =IFS(Z8&gt;=5,"VERY HIGH", Z8&gt;=4,"HIGH",Z8&gt;=3,"MED", TRUE, "LOW")</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1" name="Google Shape;211;p18"/>
          <p:cNvSpPr txBox="1"/>
          <p:nvPr/>
        </p:nvSpPr>
        <p:spPr>
          <a:xfrm>
            <a:off x="755015" y="385445"/>
            <a:ext cx="2963545" cy="751205"/>
          </a:xfrm>
          <a:prstGeom prst="rect">
            <a:avLst/>
          </a:prstGeom>
          <a:noFill/>
          <a:ln>
            <a:noFill/>
          </a:ln>
        </p:spPr>
        <p:txBody>
          <a:bodyPr spcFirstLastPara="1" wrap="square" lIns="0" tIns="13325" rIns="0" bIns="0" anchor="t" anchorCtr="0">
            <a:spAutoFit/>
          </a:bodyPr>
          <a:lstStyle/>
          <a:p>
            <a:pPr marL="12700" marR="0" lvl="0" indent="0" algn="l" rtl="0">
              <a:spcBef>
                <a:spcPts val="0"/>
              </a:spcBef>
              <a:spcAft>
                <a:spcPts val="0"/>
              </a:spcAft>
              <a:buNone/>
            </a:pPr>
            <a:r>
              <a:rPr lang="en-IN" sz="4800" b="1" i="0">
                <a:solidFill>
                  <a:schemeClr val="dk1"/>
                </a:solidFill>
                <a:latin typeface="Trebuchet MS" panose="020B0603020202020204"/>
                <a:ea typeface="Trebuchet MS" panose="020B0603020202020204"/>
                <a:cs typeface="Trebuchet MS" panose="020B0603020202020204"/>
                <a:sym typeface="Trebuchet MS" panose="020B0603020202020204"/>
              </a:rPr>
              <a:t>RESULTS</a:t>
            </a:r>
            <a:endParaRPr lang="en-IN" sz="4800" b="1" i="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5" name="Chart 4"/>
          <p:cNvGraphicFramePr/>
          <p:nvPr/>
        </p:nvGraphicFramePr>
        <p:xfrm>
          <a:off x="437515" y="1289685"/>
          <a:ext cx="8178165" cy="44684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7"/>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800"/>
              <a:buFont typeface="Trebuchet MS" panose="020B0603020202020204"/>
              <a:buNone/>
            </a:pPr>
            <a:r>
              <a:rPr lang="en-IN"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3" name="Google Shape;203;p17"/>
          <p:cNvSpPr txBox="1"/>
          <p:nvPr/>
        </p:nvSpPr>
        <p:spPr>
          <a:xfrm>
            <a:off x="739775" y="1049325"/>
            <a:ext cx="5850600" cy="141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IN" sz="1800">
                <a:solidFill>
                  <a:schemeClr val="dk1"/>
                </a:solidFill>
                <a:latin typeface="Arial" panose="020B0604020202020204"/>
                <a:ea typeface="Arial" panose="020B0604020202020204"/>
                <a:cs typeface="Arial" panose="020B0604020202020204"/>
                <a:sym typeface="Arial" panose="020B0604020202020204"/>
              </a:rPr>
              <a:t>5) </a:t>
            </a:r>
            <a:r>
              <a:rPr lang="en-IN" sz="1800" u="sng">
                <a:solidFill>
                  <a:schemeClr val="dk1"/>
                </a:solidFill>
                <a:latin typeface="Arial" panose="020B0604020202020204"/>
                <a:ea typeface="Arial" panose="020B0604020202020204"/>
                <a:cs typeface="Arial" panose="020B0604020202020204"/>
                <a:sym typeface="Arial" panose="020B0604020202020204"/>
              </a:rPr>
              <a:t>Summary/Pivot Table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1800"/>
              <a:buFont typeface="Arial" panose="020B0604020202020204"/>
              <a:buChar char="•"/>
            </a:pPr>
            <a:r>
              <a:rPr lang="en-IN" sz="1800" u="sng">
                <a:solidFill>
                  <a:schemeClr val="dk1"/>
                </a:solidFill>
                <a:latin typeface="Arial" panose="020B0604020202020204"/>
                <a:ea typeface="Arial" panose="020B0604020202020204"/>
                <a:cs typeface="Arial" panose="020B0604020202020204"/>
                <a:sym typeface="Arial" panose="020B0604020202020204"/>
              </a:rPr>
              <a:t>Features/Techniques Used</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04" name="Google Shape;204;p17"/>
          <p:cNvGraphicFramePr/>
          <p:nvPr/>
        </p:nvGraphicFramePr>
        <p:xfrm>
          <a:off x="1994243" y="2283848"/>
          <a:ext cx="5850600" cy="3000000"/>
        </p:xfrm>
        <a:graphic>
          <a:graphicData uri="http://schemas.openxmlformats.org/drawingml/2006/table">
            <a:tbl>
              <a:tblPr firstRow="1" bandRow="1">
                <a:noFill/>
                <a:tableStyleId>{861A6830-41F7-4D16-840B-C9C1AB82BBCD}</a:tableStyleId>
              </a:tblPr>
              <a:tblGrid>
                <a:gridCol w="3268450"/>
                <a:gridCol w="2582150"/>
              </a:tblGrid>
              <a:tr h="487700">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TECHNIQUES USED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EXPLANATION (WHY)</a:t>
                      </a:r>
                      <a:endParaRPr sz="1800" u="none" strike="noStrike" cap="none"/>
                    </a:p>
                  </a:txBody>
                  <a:tcPr marL="91450" marR="91450" marT="45725" marB="45725"/>
                </a:tc>
              </a:tr>
              <a:tr h="827200">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Formula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Calculate Employee Performance Level</a:t>
                      </a:r>
                      <a:endParaRPr sz="1800" u="none" strike="noStrike" cap="none"/>
                    </a:p>
                  </a:txBody>
                  <a:tcPr marL="91450" marR="91450" marT="45725" marB="45725"/>
                </a:tc>
              </a:tr>
              <a:tr h="487700">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Pivot Table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Summarise</a:t>
                      </a:r>
                      <a:endParaRPr sz="1800" u="none" strike="noStrike" cap="none"/>
                    </a:p>
                  </a:txBody>
                  <a:tcPr marL="91450" marR="91450" marT="45725" marB="45725"/>
                </a:tc>
              </a:tr>
              <a:tr h="487700">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Graph</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panose="020B0604020202020204"/>
                        <a:buNone/>
                      </a:pPr>
                      <a:r>
                        <a:rPr lang="en-IN" sz="1400" u="none" strike="noStrike" cap="none">
                          <a:latin typeface="Arial" panose="020B0604020202020204"/>
                          <a:ea typeface="Arial" panose="020B0604020202020204"/>
                          <a:cs typeface="Arial" panose="020B0604020202020204"/>
                          <a:sym typeface="Arial" panose="020B0604020202020204"/>
                        </a:rPr>
                        <a:t>Data Visualisation</a:t>
                      </a:r>
                      <a:endParaRPr sz="1800" u="none" strike="noStrike" cap="none"/>
                    </a:p>
                  </a:txBody>
                  <a:tcPr marL="91450" marR="91450" marT="45725" marB="45725"/>
                </a:tc>
              </a:tr>
            </a:tbl>
          </a:graphicData>
        </a:graphic>
      </p:graphicFrame>
      <p:sp>
        <p:nvSpPr>
          <p:cNvPr id="205" name="Google Shape;205;p17"/>
          <p:cNvSpPr txBox="1"/>
          <p:nvPr/>
        </p:nvSpPr>
        <p:spPr>
          <a:xfrm>
            <a:off x="739776" y="4925550"/>
            <a:ext cx="5850600" cy="119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6</a:t>
            </a:r>
            <a:r>
              <a:rPr lang="en-IN"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Graph representation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Grap is used for visualisation of the data.</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19"/>
          <p:cNvSpPr txBox="1"/>
          <p:nvPr/>
        </p:nvSpPr>
        <p:spPr>
          <a:xfrm>
            <a:off x="838200" y="1371600"/>
            <a:ext cx="75438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Arial" panose="020B0604020202020204"/>
                <a:ea typeface="Arial" panose="020B0604020202020204"/>
                <a:cs typeface="Arial" panose="020B0604020202020204"/>
                <a:sym typeface="Arial" panose="020B0604020202020204"/>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chemeClr val="dk1"/>
                </a:solidFill>
                <a:latin typeface="Arial" panose="020B0604020202020204"/>
                <a:ea typeface="Arial" panose="020B0604020202020204"/>
                <a:cs typeface="Arial" panose="020B0604020202020204"/>
                <a:sym typeface="Arial" panose="020B0604020202020204"/>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lang="en-IN"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8"/>
          <p:cNvSpPr txBox="1"/>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90" name="Google Shape;90;p8"/>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IN"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IN"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lang="en-IN"/>
          </a:p>
        </p:txBody>
      </p:sp>
      <p:sp>
        <p:nvSpPr>
          <p:cNvPr id="116" name="Google Shape;116;p9"/>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5" name="Google Shape;125;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10"/>
          <p:cNvSpPr txBox="1"/>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pic>
        <p:nvPicPr>
          <p:cNvPr id="128" name="Google Shape;128;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29" name="Google Shape;129;p10"/>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sp>
        <p:nvSpPr>
          <p:cNvPr id="130" name="Google Shape;130;p10"/>
          <p:cNvSpPr txBox="1"/>
          <p:nvPr/>
        </p:nvSpPr>
        <p:spPr>
          <a:xfrm>
            <a:off x="990600" y="2418100"/>
            <a:ext cx="5781675" cy="3477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Arial" panose="020B0604020202020204"/>
                <a:ea typeface="Arial" panose="020B0604020202020204"/>
                <a:cs typeface="Arial" panose="020B0604020202020204"/>
                <a:sym typeface="Arial" panose="020B0604020202020204"/>
              </a:rPr>
              <a:t>For the growth of an organisation, employee’s performance is crucial.</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Arial" panose="020B0604020202020204"/>
                <a:ea typeface="Arial" panose="020B0604020202020204"/>
                <a:cs typeface="Arial" panose="020B0604020202020204"/>
                <a:sym typeface="Arial" panose="020B0604020202020204"/>
              </a:rPr>
              <a:t>For better performance; promotion, increments and appreciation are received.</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Arial" panose="020B0604020202020204"/>
                <a:ea typeface="Arial" panose="020B0604020202020204"/>
                <a:cs typeface="Arial" panose="020B0604020202020204"/>
                <a:sym typeface="Arial" panose="020B0604020202020204"/>
              </a:rPr>
              <a:t>For lesser performance, employees are motivated to do in a better and effective manner.</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Arial" panose="020B0604020202020204"/>
                <a:ea typeface="Arial" panose="020B0604020202020204"/>
                <a:cs typeface="Arial" panose="020B0604020202020204"/>
                <a:sym typeface="Arial" panose="020B0604020202020204"/>
              </a:rPr>
              <a:t>To find out the better and lesser performers, it is required to do Employee Data Analysis on the performance of the employees.</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8" name="Google Shape;138;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11"/>
          <p:cNvSpPr txBox="1"/>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41" name="Google Shape;141;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2" name="Google Shape;142;p11"/>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sp>
        <p:nvSpPr>
          <p:cNvPr id="143" name="Google Shape;143;p11"/>
          <p:cNvSpPr txBox="1"/>
          <p:nvPr/>
        </p:nvSpPr>
        <p:spPr>
          <a:xfrm>
            <a:off x="739775" y="2286000"/>
            <a:ext cx="5737225" cy="31700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Calibri" panose="020F0502020204030204"/>
                <a:ea typeface="Calibri" panose="020F0502020204030204"/>
                <a:cs typeface="Calibri" panose="020F0502020204030204"/>
                <a:sym typeface="Calibri" panose="020F0502020204030204"/>
              </a:rPr>
              <a:t>                                             </a:t>
            </a:r>
            <a:r>
              <a:rPr lang="en-IN" sz="2000">
                <a:solidFill>
                  <a:schemeClr val="dk1"/>
                </a:solidFill>
                <a:latin typeface="Arial" panose="020B0604020202020204"/>
                <a:ea typeface="Arial" panose="020B0604020202020204"/>
                <a:cs typeface="Arial" panose="020B0604020202020204"/>
                <a:sym typeface="Arial" panose="020B0604020202020204"/>
              </a:rPr>
              <a:t>Analysing the performance of the employee by considering various factors like gender, rating, performance core, achievements is called </a:t>
            </a:r>
            <a:r>
              <a:rPr lang="en-IN" sz="2000" b="1">
                <a:solidFill>
                  <a:schemeClr val="dk1"/>
                </a:solidFill>
                <a:latin typeface="Arial" panose="020B0604020202020204"/>
                <a:ea typeface="Arial" panose="020B0604020202020204"/>
                <a:cs typeface="Arial" panose="020B0604020202020204"/>
                <a:sym typeface="Arial" panose="020B0604020202020204"/>
              </a:rPr>
              <a:t>Employee Data (Performance) Analysis.</a:t>
            </a:r>
            <a:r>
              <a:rPr lang="en-IN" sz="2000">
                <a:solidFill>
                  <a:schemeClr val="dk1"/>
                </a:solidFill>
                <a:latin typeface="Arial" panose="020B0604020202020204"/>
                <a:ea typeface="Arial" panose="020B0604020202020204"/>
                <a:cs typeface="Arial" panose="020B0604020202020204"/>
                <a:sym typeface="Arial" panose="020B0604020202020204"/>
              </a:rPr>
              <a:t> It is helpful in identifying the trends and patterns of different categories of employees like high, medium and low. Employee Performance Analysis helps in identifying weak performers and motivating them to become great performers by focusing on them.</a:t>
            </a:r>
            <a:endParaRPr lang="en-IN"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12"/>
          <p:cNvSpPr/>
          <p:nvPr/>
        </p:nvSpPr>
        <p:spPr>
          <a:xfrm>
            <a:off x="9286874" y="199643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 name="Google Shape;151;p12"/>
          <p:cNvSpPr txBox="1"/>
          <p:nvPr>
            <p:ph type="title"/>
          </p:nvPr>
        </p:nvSpPr>
        <p:spPr>
          <a:xfrm>
            <a:off x="699452" y="832368"/>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panose="020B0603020202020204"/>
              <a:buNone/>
            </a:pPr>
            <a:r>
              <a:rPr lang="en-IN" sz="3200"/>
              <a:t>WHO ARE THE END USERS?</a:t>
            </a:r>
            <a:endParaRPr sz="3200"/>
          </a:p>
        </p:txBody>
      </p:sp>
      <p:pic>
        <p:nvPicPr>
          <p:cNvPr id="152" name="Google Shape;152;p12"/>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53" name="Google Shape;153;p12"/>
          <p:cNvSpPr txBox="1"/>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IN"/>
            </a:fld>
            <a:endParaRPr lang="en-IN"/>
          </a:p>
        </p:txBody>
      </p:sp>
      <p:pic>
        <p:nvPicPr>
          <p:cNvPr id="154" name="Google Shape;154;p12"/>
          <p:cNvPicPr preferRelativeResize="0"/>
          <p:nvPr/>
        </p:nvPicPr>
        <p:blipFill rotWithShape="1">
          <a:blip r:embed="rId2"/>
          <a:srcRect l="5554" t="6663" r="5555" b="7777"/>
          <a:stretch>
            <a:fillRect/>
          </a:stretch>
        </p:blipFill>
        <p:spPr>
          <a:xfrm>
            <a:off x="699450" y="1745200"/>
            <a:ext cx="7367525" cy="442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3"/>
          <p:cNvSpPr/>
          <p:nvPr/>
        </p:nvSpPr>
        <p:spPr>
          <a:xfrm>
            <a:off x="0" y="2362200"/>
            <a:ext cx="1312379" cy="2763520"/>
          </a:xfrm>
          <a:prstGeom prst="rect">
            <a:avLst/>
          </a:prstGeom>
          <a:noFill/>
          <a:ln>
            <a:noFill/>
          </a:ln>
        </p:spPr>
      </p:sp>
      <p:sp>
        <p:nvSpPr>
          <p:cNvPr id="160" name="Google Shape;160;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13"/>
          <p:cNvSpPr/>
          <p:nvPr/>
        </p:nvSpPr>
        <p:spPr>
          <a:xfrm>
            <a:off x="9377362" y="171615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13"/>
          <p:cNvSpPr txBox="1"/>
          <p:nvPr>
            <p:ph type="title"/>
          </p:nvPr>
        </p:nvSpPr>
        <p:spPr>
          <a:xfrm>
            <a:off x="558165" y="857885"/>
            <a:ext cx="9763200" cy="50580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Clr>
                <a:schemeClr val="dk1"/>
              </a:buClr>
              <a:buSzPts val="3200"/>
              <a:buFont typeface="Trebuchet MS" panose="020B0603020202020204"/>
              <a:buNone/>
            </a:pPr>
            <a:r>
              <a:rPr lang="en-IN" sz="3200"/>
              <a:t>OUR SOLUTION AND ITS VALUE PROPOSITION</a:t>
            </a:r>
            <a:endParaRPr lang="en-IN" sz="3200"/>
          </a:p>
        </p:txBody>
      </p:sp>
      <p:pic>
        <p:nvPicPr>
          <p:cNvPr id="164" name="Google Shape;164;p13"/>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65" name="Google Shape;165;p13"/>
          <p:cNvSpPr txBox="1"/>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IN"/>
            </a:fld>
            <a:endParaRPr lang="en-IN"/>
          </a:p>
        </p:txBody>
      </p:sp>
      <p:graphicFrame>
        <p:nvGraphicFramePr>
          <p:cNvPr id="166" name="Google Shape;166;p13"/>
          <p:cNvGraphicFramePr/>
          <p:nvPr/>
        </p:nvGraphicFramePr>
        <p:xfrm>
          <a:off x="1872968" y="2179310"/>
          <a:ext cx="6003175" cy="3000000"/>
        </p:xfrm>
        <a:graphic>
          <a:graphicData uri="http://schemas.openxmlformats.org/drawingml/2006/table">
            <a:tbl>
              <a:tblPr firstRow="1" bandRow="1">
                <a:noFill/>
                <a:tableStyleId>{861A6830-41F7-4D16-840B-C9C1AB82BBCD}</a:tableStyleId>
              </a:tblPr>
              <a:tblGrid>
                <a:gridCol w="2314075"/>
                <a:gridCol w="3689100"/>
              </a:tblGrid>
              <a:tr h="370850">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TECHNIQUES USED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EXPLANATION ( WHY )</a:t>
                      </a:r>
                      <a:endParaRPr sz="1800" u="none" strike="noStrike" cap="none"/>
                    </a:p>
                  </a:txBody>
                  <a:tcPr marL="91450" marR="91450" marT="45725" marB="45725"/>
                </a:tc>
              </a:tr>
              <a:tr h="370850">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Formula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To calculate Employee Performance Level</a:t>
                      </a:r>
                      <a:endParaRPr sz="1800" u="none" strike="noStrike" cap="none"/>
                    </a:p>
                  </a:txBody>
                  <a:tcPr marL="91450" marR="91450" marT="45725" marB="45725"/>
                </a:tc>
              </a:tr>
              <a:tr h="370850">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Pivot Table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To summarise</a:t>
                      </a:r>
                      <a:endParaRPr sz="1800" u="none" strike="noStrike" cap="none"/>
                    </a:p>
                  </a:txBody>
                  <a:tcPr marL="91450" marR="91450" marT="45725" marB="45725"/>
                </a:tc>
              </a:tr>
              <a:tr h="370850">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Graph</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2000"/>
                        <a:buFont typeface="Arial" panose="020B0604020202020204"/>
                        <a:buNone/>
                      </a:pPr>
                      <a:r>
                        <a:rPr lang="en-IN" sz="2000" u="none" strike="noStrike" cap="none">
                          <a:latin typeface="Arial" panose="020B0604020202020204"/>
                          <a:ea typeface="Arial" panose="020B0604020202020204"/>
                          <a:cs typeface="Arial" panose="020B0604020202020204"/>
                          <a:sym typeface="Arial" panose="020B0604020202020204"/>
                        </a:rPr>
                        <a:t>To present the data visually (Data Visualisation)</a:t>
                      </a:r>
                      <a:endParaRPr sz="1800" u="none" strike="noStrike" cap="none"/>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panose="020B0603020202020204"/>
              <a:buNone/>
            </a:pPr>
            <a:r>
              <a:rPr lang="en-IN"/>
              <a:t>Dataset Description</a:t>
            </a:r>
            <a:endParaRPr lang="en-IN"/>
          </a:p>
        </p:txBody>
      </p:sp>
      <p:sp>
        <p:nvSpPr>
          <p:cNvPr id="172" name="Google Shape;172;p14"/>
          <p:cNvSpPr txBox="1"/>
          <p:nvPr/>
        </p:nvSpPr>
        <p:spPr>
          <a:xfrm>
            <a:off x="838200" y="1600200"/>
            <a:ext cx="5943600" cy="553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panose="020F0502020204030204"/>
              <a:buNone/>
            </a:pPr>
            <a:r>
              <a:rPr lang="en-IN" sz="2000" b="1">
                <a:solidFill>
                  <a:schemeClr val="dk1"/>
                </a:solidFill>
                <a:latin typeface="Calibri" panose="020F0502020204030204"/>
                <a:ea typeface="Calibri" panose="020F0502020204030204"/>
                <a:cs typeface="Calibri" panose="020F0502020204030204"/>
                <a:sym typeface="Calibri" panose="020F0502020204030204"/>
              </a:rPr>
              <a:t>Employee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000"/>
              <a:buFont typeface="Calibri" panose="020F0502020204030204"/>
              <a:buNone/>
            </a:pPr>
            <a:endParaRPr sz="20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2000"/>
              <a:buFont typeface="Calibri" panose="020F0502020204030204"/>
              <a:buNone/>
            </a:pPr>
            <a:r>
              <a:rPr lang="en-IN" sz="2000">
                <a:solidFill>
                  <a:schemeClr val="dk1"/>
                </a:solidFill>
                <a:latin typeface="Calibri" panose="020F0502020204030204"/>
                <a:ea typeface="Calibri" panose="020F0502020204030204"/>
                <a:cs typeface="Calibri" panose="020F0502020204030204"/>
                <a:sym typeface="Calibri" panose="020F0502020204030204"/>
              </a:rPr>
              <a:t>There were a total of 2</a:t>
            </a:r>
            <a:r>
              <a:rPr lang="en-IN" sz="2000">
                <a:solidFill>
                  <a:schemeClr val="dk1"/>
                </a:solidFill>
                <a:latin typeface="Arial" panose="020B0604020202020204"/>
                <a:ea typeface="Arial" panose="020B0604020202020204"/>
                <a:cs typeface="Arial" panose="020B0604020202020204"/>
                <a:sym typeface="Arial" panose="020B0604020202020204"/>
              </a:rPr>
              <a:t>6 features in the employee dataset. And 9 features </a:t>
            </a:r>
            <a:r>
              <a:rPr lang="en-IN" sz="2000">
                <a:solidFill>
                  <a:schemeClr val="dk1"/>
                </a:solidFill>
                <a:latin typeface="Calibri" panose="020F0502020204030204"/>
                <a:ea typeface="Calibri" panose="020F0502020204030204"/>
                <a:cs typeface="Calibri" panose="020F0502020204030204"/>
                <a:sym typeface="Calibri" panose="020F0502020204030204"/>
              </a:rPr>
              <a:t>we're taken into consideration</a:t>
            </a:r>
            <a:r>
              <a:rPr lang="en-IN" sz="2000">
                <a:solidFill>
                  <a:schemeClr val="dk1"/>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Employee ID</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Employee First Name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Employee Last Name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Employee Status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Employee Performance Level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Current Employee Ratings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Department Type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Division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Arial" panose="020B0604020202020204"/>
              <a:buAutoNum type="arabicPeriod"/>
            </a:pPr>
            <a:r>
              <a:rPr lang="en-IN" sz="2000">
                <a:solidFill>
                  <a:schemeClr val="dk1"/>
                </a:solidFill>
                <a:latin typeface="Arial" panose="020B0604020202020204"/>
                <a:ea typeface="Arial" panose="020B0604020202020204"/>
                <a:cs typeface="Arial" panose="020B0604020202020204"/>
                <a:sym typeface="Arial" panose="020B0604020202020204"/>
              </a:rPr>
              <a:t>Job Function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215900" algn="l" rtl="0">
              <a:spcBef>
                <a:spcPts val="0"/>
              </a:spcBef>
              <a:spcAft>
                <a:spcPts val="0"/>
              </a:spcAft>
              <a:buClr>
                <a:schemeClr val="dk1"/>
              </a:buClr>
              <a:buSzPts val="2000"/>
              <a:buFont typeface="Calibri" panose="020F0502020204030204"/>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215900" algn="l" rtl="0">
              <a:spcBef>
                <a:spcPts val="0"/>
              </a:spcBef>
              <a:spcAft>
                <a:spcPts val="0"/>
              </a:spcAft>
              <a:buClr>
                <a:schemeClr val="dk1"/>
              </a:buClr>
              <a:buSzPts val="2000"/>
              <a:buFont typeface="Calibri" panose="020F0502020204030204"/>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215900" algn="l" rtl="0">
              <a:spcBef>
                <a:spcPts val="0"/>
              </a:spcBef>
              <a:spcAft>
                <a:spcPts val="0"/>
              </a:spcAft>
              <a:buClr>
                <a:schemeClr val="dk1"/>
              </a:buClr>
              <a:buSzPts val="2000"/>
              <a:buFont typeface="Calibri" panose="020F0502020204030204"/>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173" name="Google Shape;173;p14" descr="DataSet Type | Different Dataset Types and Examples"/>
          <p:cNvPicPr preferRelativeResize="0"/>
          <p:nvPr/>
        </p:nvPicPr>
        <p:blipFill rotWithShape="1">
          <a:blip r:embed="rId1"/>
          <a:srcRect l="48221" t="9995" b="8404"/>
          <a:stretch>
            <a:fillRect/>
          </a:stretch>
        </p:blipFill>
        <p:spPr>
          <a:xfrm>
            <a:off x="6324600" y="1752600"/>
            <a:ext cx="3276601" cy="2868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Clr>
                <a:srgbClr val="2D83C3"/>
              </a:buClr>
              <a:buSzPts val="1100"/>
              <a:buFont typeface="Trebuchet MS" panose="020B0603020202020204"/>
              <a:buNone/>
            </a:pPr>
            <a:r>
              <a:rPr lang="en-IN"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IN"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15"/>
          <p:cNvSpPr/>
          <p:nvPr/>
        </p:nvSpPr>
        <p:spPr>
          <a:xfrm>
            <a:off x="9353550" y="182088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15"/>
          <p:cNvSpPr/>
          <p:nvPr/>
        </p:nvSpPr>
        <p:spPr>
          <a:xfrm rot="-1711312">
            <a:off x="570303" y="3872754"/>
            <a:ext cx="1478829" cy="2621321"/>
          </a:xfrm>
          <a:prstGeom prst="rect">
            <a:avLst/>
          </a:prstGeom>
          <a:noFill/>
          <a:ln>
            <a:noFill/>
          </a:ln>
        </p:spPr>
      </p:sp>
      <p:sp>
        <p:nvSpPr>
          <p:cNvPr id="183" name="Google Shape;183;p15"/>
          <p:cNvSpPr txBox="1"/>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panose="020B0603020202020204"/>
              <a:buNone/>
            </a:pPr>
            <a:r>
              <a:rPr lang="en-IN" sz="4250"/>
              <a:t>THE "WOW" IN OUR SOLUTION</a:t>
            </a:r>
            <a:endParaRPr sz="4250"/>
          </a:p>
        </p:txBody>
      </p:sp>
      <p:sp>
        <p:nvSpPr>
          <p:cNvPr id="184" name="Google Shape;184;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IN"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5" name="Google Shape;185;p15"/>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panose="020B0604020202020204"/>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Calibri" panose="020F0502020204030204"/>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5"/>
          <p:cNvSpPr txBox="1"/>
          <p:nvPr/>
        </p:nvSpPr>
        <p:spPr>
          <a:xfrm>
            <a:off x="2133600" y="1871606"/>
            <a:ext cx="6705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3400"/>
              <a:buFont typeface="Calibri" panose="020F0502020204030204"/>
              <a:buNone/>
            </a:pPr>
            <a:endParaRPr sz="3400" b="1" u="sng">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2400"/>
              <a:buFont typeface="Arial" panose="020B0604020202020204"/>
              <a:buNone/>
            </a:pPr>
            <a:r>
              <a:rPr lang="en-IN" sz="2400">
                <a:solidFill>
                  <a:schemeClr val="dk1"/>
                </a:solidFill>
                <a:latin typeface="Arial" panose="020B0604020202020204"/>
                <a:ea typeface="Arial" panose="020B0604020202020204"/>
                <a:cs typeface="Arial" panose="020B0604020202020204"/>
                <a:sym typeface="Arial" panose="020B0604020202020204"/>
              </a:rPr>
              <a:t>Performance Level Formula = IFS(Z8&gt;=5,”VERY HIGH”,Z8&gt;=4,”HIGH”,Z8&gt;=3,”MED”,”TRUE”,”LOW”)</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3488</Words>
  <Application>WPS Presentation</Application>
  <PresentationFormat/>
  <Paragraphs>160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Calibri</vt:lpstr>
      <vt:lpstr>Trebuchet MS</vt:lpstr>
      <vt:lpstr>Times New Roman</vt:lpstr>
      <vt:lpstr>Roboto</vt:lpstr>
      <vt:lpstr>Courier New</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
  <cp:lastModifiedBy>bts</cp:lastModifiedBy>
  <cp:revision>1</cp:revision>
  <dcterms:created xsi:type="dcterms:W3CDTF">2024-09-09T17:11:19Z</dcterms:created>
  <dcterms:modified xsi:type="dcterms:W3CDTF">2024-09-09T17:11:20Z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17E23E676618424F8DA43190079698D1_12</vt:lpwstr>
  </property>
  <property fmtid="{D5CDD505-2E9C-101B-9397-08002B2CF9AE}" pid="3" name="KSOProductBuildVer">
    <vt:lpwstr>2057-12.2.0.17562</vt:lpwstr>
  </property>
</Properties>
</file>