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Roboto"/>
      <p:regular r:id="rId34"/>
      <p:bold r:id="rId35"/>
      <p:italic r:id="rId36"/>
      <p:boldItalic r:id="rId37"/>
    </p:embeddedFont>
    <p:embeddedFont>
      <p:font typeface="Arimo"/>
      <p:regular r:id="rId38"/>
      <p:bold r:id="rId39"/>
      <p:italic r:id="rId40"/>
      <p:boldItalic r:id="rId41"/>
    </p:embeddedFont>
    <p:embeddedFont>
      <p:font typeface="Lato"/>
      <p:regular r:id="rId42"/>
      <p:bold r:id="rId43"/>
      <p:italic r:id="rId44"/>
      <p:boldItalic r:id="rId45"/>
    </p:embeddedFont>
    <p:embeddedFont>
      <p:font typeface="Noto Sans Symbols"/>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8" roundtripDataSignature="AMtx7mi9EUzRT12FtiH/TaP729j/3b6b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A03FC1-9C68-44A2-856A-6EC3C5FF512B}">
  <a:tblStyle styleId="{87A03FC1-9C68-44A2-856A-6EC3C5FF512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5AB3655B-74CC-46CE-9574-C0CB0A958F67}"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Arimo-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46" Type="http://schemas.openxmlformats.org/officeDocument/2006/relationships/font" Target="fonts/NotoSansSymbols-regular.fntdata"/><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NotoSansSymbols-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Arimo-bold.fntdata"/><Relationship Id="rId16" Type="http://schemas.openxmlformats.org/officeDocument/2006/relationships/slide" Target="slides/slide10.xml"/><Relationship Id="rId38" Type="http://schemas.openxmlformats.org/officeDocument/2006/relationships/font" Target="fonts/Arimo-regular.fntdata"/><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332077487722963"/>
          <c:y val="5.1261834958418712E-2"/>
        </c:manualLayout>
      </c:layout>
      <c:overlay val="0"/>
    </c:title>
    <c:autoTitleDeleted val="0"/>
    <c:plotArea>
      <c:layout/>
      <c:pieChart>
        <c:varyColors val="1"/>
        <c:ser>
          <c:idx val="0"/>
          <c:order val="0"/>
          <c:tx>
            <c:strRef>
              <c:f>Sheet1!$B$1</c:f>
              <c:strCache>
                <c:ptCount val="1"/>
                <c:pt idx="0">
                  <c:v>Sales</c:v>
                </c:pt>
              </c:strCache>
            </c:strRef>
          </c:tx>
          <c:cat>
            <c:strRef>
              <c:f>Sheet1!$A$2:$A$5</c:f>
              <c:strCache>
                <c:ptCount val="4"/>
                <c:pt idx="0">
                  <c:v>Michel</c:v>
                </c:pt>
                <c:pt idx="1">
                  <c:v>David</c:v>
                </c:pt>
                <c:pt idx="2">
                  <c:v>sonder</c:v>
                </c:pt>
                <c:pt idx="3">
                  <c:v>John</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6852-4910-AFA0-828A0C827753}"/>
            </c:ext>
          </c:extLst>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12450" y="48165"/>
            <a:ext cx="12079550" cy="106154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5050"/>
              </a:buClr>
              <a:buSzPts val="5400"/>
              <a:buFont typeface="Times New Roman"/>
              <a:buNone/>
            </a:pPr>
            <a:r>
              <a:rPr b="1" lang="en-IN" sz="5400">
                <a:solidFill>
                  <a:srgbClr val="FF5050"/>
                </a:solidFill>
                <a:latin typeface="Times New Roman"/>
                <a:ea typeface="Times New Roman"/>
                <a:cs typeface="Times New Roman"/>
                <a:sym typeface="Times New Roman"/>
              </a:rPr>
              <a:t>Capstone Project 1</a:t>
            </a:r>
            <a:endParaRPr sz="5400">
              <a:solidFill>
                <a:srgbClr val="FF5050"/>
              </a:solidFill>
              <a:latin typeface="Times New Roman"/>
              <a:ea typeface="Times New Roman"/>
              <a:cs typeface="Times New Roman"/>
              <a:sym typeface="Times New Roman"/>
            </a:endParaRPr>
          </a:p>
        </p:txBody>
      </p:sp>
      <p:sp>
        <p:nvSpPr>
          <p:cNvPr id="85" name="Google Shape;85;p1"/>
          <p:cNvSpPr txBox="1"/>
          <p:nvPr>
            <p:ph idx="1" type="subTitle"/>
          </p:nvPr>
        </p:nvSpPr>
        <p:spPr>
          <a:xfrm>
            <a:off x="112450" y="1305014"/>
            <a:ext cx="11943426" cy="585038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lang="en-IN" sz="4000">
                <a:latin typeface="Times New Roman"/>
                <a:ea typeface="Times New Roman"/>
                <a:cs typeface="Times New Roman"/>
                <a:sym typeface="Times New Roman"/>
              </a:rPr>
              <a:t>AIR BNB BOOKING ANALYSIS</a:t>
            </a:r>
            <a:endParaRPr sz="4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ct val="100000"/>
              <a:buNone/>
            </a:pPr>
            <a:r>
              <a:rPr b="1" lang="en-IN" sz="3600">
                <a:latin typeface="Times New Roman"/>
                <a:ea typeface="Times New Roman"/>
                <a:cs typeface="Times New Roman"/>
                <a:sym typeface="Times New Roman"/>
              </a:rPr>
              <a:t>        Team Members:</a:t>
            </a:r>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Abhishek V L</a:t>
            </a:r>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Neha R</a:t>
            </a:r>
            <a:endParaRPr/>
          </a:p>
          <a:p>
            <a:pPr indent="0" lvl="0" marL="0" rtl="0" algn="l">
              <a:lnSpc>
                <a:spcPct val="150000"/>
              </a:lnSpc>
              <a:spcBef>
                <a:spcPts val="1000"/>
              </a:spcBef>
              <a:spcAft>
                <a:spcPts val="0"/>
              </a:spcAft>
              <a:buClr>
                <a:schemeClr val="dk1"/>
              </a:buClr>
              <a:buSzPct val="100000"/>
              <a:buNone/>
            </a:pPr>
            <a:r>
              <a:t/>
            </a:r>
            <a:endParaRPr sz="28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ct val="100000"/>
              <a:buNone/>
            </a:pPr>
            <a:r>
              <a:t/>
            </a:r>
            <a:endParaRPr sz="28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Swati G</a:t>
            </a:r>
            <a:endParaRPr/>
          </a:p>
          <a:p>
            <a:pPr indent="0" lvl="0" marL="0" rtl="0" algn="ctr">
              <a:lnSpc>
                <a:spcPct val="90000"/>
              </a:lnSpc>
              <a:spcBef>
                <a:spcPts val="1000"/>
              </a:spcBef>
              <a:spcAft>
                <a:spcPts val="0"/>
              </a:spcAft>
              <a:buClr>
                <a:schemeClr val="dk1"/>
              </a:buClr>
              <a:buSzPct val="100000"/>
              <a:buNone/>
            </a:pPr>
            <a:r>
              <a:t/>
            </a:r>
            <a:endParaRPr sz="4400"/>
          </a:p>
          <a:p>
            <a:pPr indent="0" lvl="0" marL="0" rtl="0" algn="ctr">
              <a:lnSpc>
                <a:spcPct val="90000"/>
              </a:lnSpc>
              <a:spcBef>
                <a:spcPts val="1000"/>
              </a:spcBef>
              <a:spcAft>
                <a:spcPts val="0"/>
              </a:spcAft>
              <a:buClr>
                <a:schemeClr val="dk1"/>
              </a:buClr>
              <a:buSzPct val="100000"/>
              <a:buNone/>
            </a:pPr>
            <a:r>
              <a:t/>
            </a:r>
            <a:endParaRPr sz="4400"/>
          </a:p>
          <a:p>
            <a:pPr indent="0" lvl="0" marL="0" rtl="0" algn="ctr">
              <a:lnSpc>
                <a:spcPct val="90000"/>
              </a:lnSpc>
              <a:spcBef>
                <a:spcPts val="1000"/>
              </a:spcBef>
              <a:spcAft>
                <a:spcPts val="0"/>
              </a:spcAft>
              <a:buClr>
                <a:schemeClr val="dk1"/>
              </a:buClr>
              <a:buSzPct val="100000"/>
              <a:buNone/>
            </a:pPr>
            <a:r>
              <a:t/>
            </a:r>
            <a:endParaRPr sz="4400"/>
          </a:p>
          <a:p>
            <a:pPr indent="0" lvl="0" marL="0" rtl="0" algn="ctr">
              <a:lnSpc>
                <a:spcPct val="90000"/>
              </a:lnSpc>
              <a:spcBef>
                <a:spcPts val="1000"/>
              </a:spcBef>
              <a:spcAft>
                <a:spcPts val="0"/>
              </a:spcAft>
              <a:buClr>
                <a:schemeClr val="dk1"/>
              </a:buClr>
              <a:buSzPct val="100000"/>
              <a:buNone/>
            </a:pPr>
            <a:r>
              <a:t/>
            </a:r>
            <a:endParaRPr sz="4400"/>
          </a:p>
        </p:txBody>
      </p:sp>
      <p:pic>
        <p:nvPicPr>
          <p:cNvPr id="86" name="Google Shape;86;p1"/>
          <p:cNvPicPr preferRelativeResize="0"/>
          <p:nvPr/>
        </p:nvPicPr>
        <p:blipFill rotWithShape="1">
          <a:blip r:embed="rId3">
            <a:alphaModFix/>
          </a:blip>
          <a:srcRect b="0" l="0" r="0" t="0"/>
          <a:stretch/>
        </p:blipFill>
        <p:spPr>
          <a:xfrm>
            <a:off x="8033329" y="5137350"/>
            <a:ext cx="4158671" cy="172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27895" y="576139"/>
            <a:ext cx="4706816" cy="7485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i="0" lang="en-IN" sz="3200" u="sng">
                <a:solidFill>
                  <a:srgbClr val="FF0000"/>
                </a:solidFill>
                <a:latin typeface="Times New Roman"/>
                <a:ea typeface="Times New Roman"/>
                <a:cs typeface="Times New Roman"/>
                <a:sym typeface="Times New Roman"/>
              </a:rPr>
              <a:t>Practical </a:t>
            </a:r>
            <a:r>
              <a:rPr lang="en-IN" sz="3200" u="sng">
                <a:solidFill>
                  <a:srgbClr val="FF0000"/>
                </a:solidFill>
                <a:latin typeface="Times New Roman"/>
                <a:ea typeface="Times New Roman"/>
                <a:cs typeface="Times New Roman"/>
                <a:sym typeface="Times New Roman"/>
              </a:rPr>
              <a:t>Theory</a:t>
            </a:r>
            <a:br>
              <a:rPr b="1" lang="en-IN">
                <a:solidFill>
                  <a:srgbClr val="545454"/>
                </a:solidFill>
                <a:latin typeface="Lato"/>
                <a:ea typeface="Lato"/>
                <a:cs typeface="Lato"/>
                <a:sym typeface="Lato"/>
              </a:rPr>
            </a:br>
            <a:endParaRPr/>
          </a:p>
        </p:txBody>
      </p:sp>
      <p:sp>
        <p:nvSpPr>
          <p:cNvPr id="144" name="Google Shape;144;p10"/>
          <p:cNvSpPr txBox="1"/>
          <p:nvPr>
            <p:ph idx="1" type="body"/>
          </p:nvPr>
        </p:nvSpPr>
        <p:spPr>
          <a:xfrm>
            <a:off x="216881" y="1239475"/>
            <a:ext cx="11646874" cy="5454406"/>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1600"/>
              <a:buChar char="•"/>
            </a:pPr>
            <a:r>
              <a:rPr b="0" i="0" lang="en-IN" sz="1600">
                <a:latin typeface="Times New Roman"/>
                <a:ea typeface="Times New Roman"/>
                <a:cs typeface="Times New Roman"/>
                <a:sym typeface="Times New Roman"/>
              </a:rPr>
              <a:t>Airbnb has provided many travellers a great, easy and convenient place to stay during their travels. Similarly, it has also given an opportunity for many to earn extra revenue by listing their properties for residents to stay.</a:t>
            </a:r>
            <a:endParaRPr/>
          </a:p>
          <a:p>
            <a:pPr indent="-228600" lvl="0" marL="228600" rtl="0" algn="l">
              <a:lnSpc>
                <a:spcPct val="200000"/>
              </a:lnSpc>
              <a:spcBef>
                <a:spcPts val="1000"/>
              </a:spcBef>
              <a:spcAft>
                <a:spcPts val="0"/>
              </a:spcAft>
              <a:buClr>
                <a:schemeClr val="dk1"/>
              </a:buClr>
              <a:buSzPts val="1600"/>
              <a:buChar char="•"/>
            </a:pPr>
            <a:r>
              <a:rPr b="0" i="0" lang="en-IN" sz="1600">
                <a:latin typeface="Times New Roman"/>
                <a:ea typeface="Times New Roman"/>
                <a:cs typeface="Times New Roman"/>
                <a:sym typeface="Times New Roman"/>
              </a:rPr>
              <a:t> so many listings available with varying prices, how can an aspiring host know what type of property to invest in if his main aim is to list it in Airbnb and earn rental revenue? Additionally, if a traveller wants to find the cheapest listing available but with certain features he prefers like 'free parking' etc, how does he know what aspects to look into to find a suitable listing? There are many factors which influence the price of a listing. Which is why we aim to find the most important factors that affect the price and more importantly the features that is common among the most expensive listings. This will allow an aspiring Airbnb host to ensure that his listing is equipped with those important features such that he will be able to charge a higher price without losing customers. Moreover, a traveller will also know the factors to look into to get the lowest price possible while having certain features he prefers.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520794" y="570569"/>
            <a:ext cx="2878015" cy="5023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Times New Roman"/>
              <a:buNone/>
            </a:pPr>
            <a:r>
              <a:rPr lang="en-IN" sz="3200" u="sng">
                <a:solidFill>
                  <a:srgbClr val="FF0000"/>
                </a:solidFill>
                <a:latin typeface="Times New Roman"/>
                <a:ea typeface="Times New Roman"/>
                <a:cs typeface="Times New Roman"/>
                <a:sym typeface="Times New Roman"/>
              </a:rPr>
              <a:t>Agenda</a:t>
            </a:r>
            <a:endParaRPr sz="3200" u="sng">
              <a:solidFill>
                <a:srgbClr val="FF0000"/>
              </a:solidFill>
              <a:latin typeface="Times New Roman"/>
              <a:ea typeface="Times New Roman"/>
              <a:cs typeface="Times New Roman"/>
              <a:sym typeface="Times New Roman"/>
            </a:endParaRPr>
          </a:p>
        </p:txBody>
      </p:sp>
      <p:sp>
        <p:nvSpPr>
          <p:cNvPr id="150" name="Google Shape;150;p11"/>
          <p:cNvSpPr txBox="1"/>
          <p:nvPr>
            <p:ph idx="1" type="body"/>
          </p:nvPr>
        </p:nvSpPr>
        <p:spPr>
          <a:xfrm>
            <a:off x="310664" y="865799"/>
            <a:ext cx="11881336" cy="6456912"/>
          </a:xfrm>
          <a:prstGeom prst="rect">
            <a:avLst/>
          </a:prstGeom>
          <a:noFill/>
          <a:ln>
            <a:noFill/>
          </a:ln>
        </p:spPr>
        <p:txBody>
          <a:bodyPr anchorCtr="0" anchor="t" bIns="45700" lIns="91425" spcFirstLastPara="1" rIns="91425" wrap="square" tIns="45700">
            <a:noAutofit/>
          </a:bodyPr>
          <a:lstStyle/>
          <a:p>
            <a:pPr indent="0" lvl="0" marL="0" rtl="0" algn="l">
              <a:lnSpc>
                <a:spcPct val="250000"/>
              </a:lnSpc>
              <a:spcBef>
                <a:spcPts val="0"/>
              </a:spcBef>
              <a:spcAft>
                <a:spcPts val="0"/>
              </a:spcAft>
              <a:buClr>
                <a:schemeClr val="dk1"/>
              </a:buClr>
              <a:buSzPts val="1800"/>
              <a:buNone/>
            </a:pPr>
            <a:r>
              <a:rPr b="1" i="0" lang="en-IN" sz="1800">
                <a:latin typeface="Times New Roman"/>
                <a:ea typeface="Times New Roman"/>
                <a:cs typeface="Times New Roman"/>
                <a:sym typeface="Times New Roman"/>
              </a:rPr>
              <a:t>     </a:t>
            </a:r>
            <a:r>
              <a:rPr b="1" i="0" lang="en-IN" sz="1800" u="sng">
                <a:latin typeface="Times New Roman"/>
                <a:ea typeface="Times New Roman"/>
                <a:cs typeface="Times New Roman"/>
                <a:sym typeface="Times New Roman"/>
              </a:rPr>
              <a:t>We are trying to give the solution to airbnb for the following data.</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1) Which hosts are having highest number of apartments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2) Which are the top 10 neighborhood which are having maximum number of apartments for Airbnb in the respective neighborhood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3) What are the neighborhood in each group which are having maximum prices in their respective neighborhood group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4) How neighborhood is related with reviews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5) What can we learn from predictions? (ex: locations, prices, reviews, etc)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6) What is the distribution of the room type and its distribution over the location ? </a:t>
            </a:r>
            <a:endParaRPr/>
          </a:p>
          <a:p>
            <a:pPr indent="-152400" lvl="0" marL="228600" rtl="0" algn="l">
              <a:lnSpc>
                <a:spcPct val="170000"/>
              </a:lnSpc>
              <a:spcBef>
                <a:spcPts val="1000"/>
              </a:spcBef>
              <a:spcAft>
                <a:spcPts val="0"/>
              </a:spcAft>
              <a:buClr>
                <a:schemeClr val="dk1"/>
              </a:buClr>
              <a:buSzPts val="1200"/>
              <a:buNone/>
            </a:pPr>
            <a:r>
              <a:t/>
            </a:r>
            <a:endParaRPr b="0" i="0"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p:nvPr/>
        </p:nvSpPr>
        <p:spPr>
          <a:xfrm>
            <a:off x="128954" y="646429"/>
            <a:ext cx="11863754" cy="42954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7) How does the room type is distributed over Neighborhood Group are the ratios of respective room types more or less same over each neighborhood group ? </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8) How the price column is distributed over room type and are there any Surprising items in price column ? </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9) Which are the top 5 hosts that have obtained highest no. of reviews ? </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212121"/>
              </a:buClr>
              <a:buSzPts val="1600"/>
              <a:buFont typeface="Arial"/>
              <a:buChar char="•"/>
            </a:pPr>
            <a:r>
              <a:rPr b="0" i="0" lang="en-IN" sz="1600" u="none" cap="none" strike="noStrike">
                <a:solidFill>
                  <a:srgbClr val="212121"/>
                </a:solidFill>
                <a:latin typeface="Times New Roman"/>
                <a:ea typeface="Times New Roman"/>
                <a:cs typeface="Times New Roman"/>
                <a:sym typeface="Times New Roman"/>
              </a:rPr>
              <a:t>10) What is the average preferred price by customers according to the neighborhood group for each category of Room type?</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212121"/>
              </a:buClr>
              <a:buSzPts val="1600"/>
              <a:buFont typeface="Arial"/>
              <a:buChar char="•"/>
            </a:pPr>
            <a:r>
              <a:rPr b="0" i="0" lang="en-IN" sz="1600" u="none" cap="none" strike="noStrike">
                <a:solidFill>
                  <a:srgbClr val="212121"/>
                </a:solidFill>
                <a:latin typeface="Times New Roman"/>
                <a:ea typeface="Times New Roman"/>
                <a:cs typeface="Times New Roman"/>
                <a:sym typeface="Times New Roman"/>
              </a:rPr>
              <a:t> 11) What is the average price preferred for Keeping good number of reviews according to neighborhood group ? </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212121"/>
              </a:buClr>
              <a:buSzPts val="1600"/>
              <a:buFont typeface="Arial"/>
              <a:buChar char="•"/>
            </a:pPr>
            <a:r>
              <a:rPr b="0" i="0" lang="en-IN" sz="1600" u="none" cap="none" strike="noStrike">
                <a:solidFill>
                  <a:srgbClr val="212121"/>
                </a:solidFill>
                <a:latin typeface="Times New Roman"/>
                <a:ea typeface="Times New Roman"/>
                <a:cs typeface="Times New Roman"/>
                <a:sym typeface="Times New Roman"/>
              </a:rPr>
              <a:t>12) Which host are the busiest and why?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p:nvPr/>
        </p:nvSpPr>
        <p:spPr>
          <a:xfrm>
            <a:off x="0" y="0"/>
            <a:ext cx="11085513" cy="2587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0" y="0"/>
            <a:ext cx="11085513" cy="0"/>
          </a:xfrm>
          <a:prstGeom prst="rect">
            <a:avLst/>
          </a:prstGeom>
          <a:solidFill>
            <a:srgbClr val="F7F7F7"/>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br>
              <a:rPr b="0" i="0" lang="en-IN" sz="900" u="none" cap="none" strike="noStrike">
                <a:solidFill>
                  <a:srgbClr val="000000"/>
                </a:solidFill>
                <a:latin typeface="Arial"/>
                <a:ea typeface="Arial"/>
                <a:cs typeface="Arial"/>
                <a:sym typeface="Arial"/>
              </a:rPr>
            </a:b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2" name="Google Shape;162;p13"/>
          <p:cNvSpPr/>
          <p:nvPr/>
        </p:nvSpPr>
        <p:spPr>
          <a:xfrm>
            <a:off x="597877" y="970108"/>
            <a:ext cx="11090031" cy="3600986"/>
          </a:xfrm>
          <a:prstGeom prst="rect">
            <a:avLst/>
          </a:prstGeom>
          <a:solidFill>
            <a:srgbClr val="FFFFFF"/>
          </a:solid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212121"/>
              </a:buClr>
              <a:buSzPts val="1600"/>
              <a:buFont typeface="Times New Roman"/>
              <a:buNone/>
            </a:pPr>
            <a:r>
              <a:rPr b="1" i="0" lang="en-IN" sz="1600" u="none" cap="none" strike="noStrike">
                <a:solidFill>
                  <a:srgbClr val="212121"/>
                </a:solidFill>
                <a:latin typeface="Times New Roman"/>
                <a:ea typeface="Times New Roman"/>
                <a:cs typeface="Times New Roman"/>
                <a:sym typeface="Times New Roman"/>
              </a:rPr>
              <a:t> As per the data collected from the collected data  : </a:t>
            </a:r>
            <a:endParaRPr b="1" i="0" sz="16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212121"/>
                </a:solidFill>
                <a:latin typeface="Times New Roman"/>
                <a:ea typeface="Times New Roman"/>
                <a:cs typeface="Times New Roman"/>
                <a:sym typeface="Times New Roman"/>
              </a:rPr>
              <a:t>Michael has 417 apartments , David has 403 apartments, Sonder (NYC) has 327 apartments, John has - 294 apartments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From this we can see that host name Michael its appearing 417 times in the host name column , so this might imply that Michael is having highest number of rooms , but from the host id column its showing highest appearance of any hostbid is 327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So this clearly implies that there can be multiple person may have same name that's why we are getting different highest appearance in host name as compared to host id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300000"/>
              </a:lnSpc>
              <a:spcBef>
                <a:spcPts val="0"/>
              </a:spcBef>
              <a:spcAft>
                <a:spcPts val="0"/>
              </a:spcAft>
              <a:buClr>
                <a:schemeClr val="dk1"/>
              </a:buClr>
              <a:buSzPts val="1800"/>
              <a:buFont typeface="Calibri"/>
              <a:buNone/>
            </a:pPr>
            <a:r>
              <a:t/>
            </a:r>
            <a:endParaRPr b="0" i="0" sz="18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1" i="0" sz="1800" u="none" cap="none" strike="noStrike">
              <a:solidFill>
                <a:srgbClr val="212121"/>
              </a:solidFill>
              <a:latin typeface="Arial"/>
              <a:ea typeface="Arial"/>
              <a:cs typeface="Arial"/>
              <a:sym typeface="Arial"/>
            </a:endParaRPr>
          </a:p>
        </p:txBody>
      </p:sp>
      <p:sp>
        <p:nvSpPr>
          <p:cNvPr id="163" name="Google Shape;163;p13"/>
          <p:cNvSpPr/>
          <p:nvPr/>
        </p:nvSpPr>
        <p:spPr>
          <a:xfrm>
            <a:off x="2825262" y="574393"/>
            <a:ext cx="644768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2E75B5"/>
                </a:solidFill>
                <a:latin typeface="Arial"/>
                <a:ea typeface="Arial"/>
                <a:cs typeface="Arial"/>
                <a:sym typeface="Arial"/>
              </a:rPr>
              <a:t>Which hosts are having highest number of apartments </a:t>
            </a:r>
            <a:endParaRPr b="0" i="0" sz="1800" u="none" cap="none" strike="noStrike">
              <a:solidFill>
                <a:srgbClr val="2E75B5"/>
              </a:solidFill>
              <a:latin typeface="Calibri"/>
              <a:ea typeface="Calibri"/>
              <a:cs typeface="Calibri"/>
              <a:sym typeface="Calibri"/>
            </a:endParaRPr>
          </a:p>
        </p:txBody>
      </p:sp>
      <p:graphicFrame>
        <p:nvGraphicFramePr>
          <p:cNvPr id="164" name="Google Shape;164;p13"/>
          <p:cNvGraphicFramePr/>
          <p:nvPr/>
        </p:nvGraphicFramePr>
        <p:xfrm>
          <a:off x="3528646" y="3141785"/>
          <a:ext cx="4278923" cy="3716215"/>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p:nvPr/>
        </p:nvSpPr>
        <p:spPr>
          <a:xfrm>
            <a:off x="460375" y="425655"/>
            <a:ext cx="11719902" cy="510909"/>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Clr>
                <a:srgbClr val="000000"/>
              </a:buClr>
              <a:buSzPts val="1600"/>
              <a:buFont typeface="Arial"/>
              <a:buNone/>
            </a:pPr>
            <a:r>
              <a:rPr b="1" i="0" lang="en-IN" sz="1600" u="none" cap="none" strike="noStrike">
                <a:solidFill>
                  <a:srgbClr val="2E75B5"/>
                </a:solidFill>
                <a:latin typeface="Times New Roman"/>
                <a:ea typeface="Times New Roman"/>
                <a:cs typeface="Times New Roman"/>
                <a:sym typeface="Times New Roman"/>
              </a:rPr>
              <a:t>Which are the top 10 neighborhood which are having maximum number of apartments for airbnb in the respective neighborhood ?</a:t>
            </a:r>
            <a:endParaRPr b="0" i="0" sz="1600" u="none" cap="none" strike="noStrike">
              <a:solidFill>
                <a:srgbClr val="2E75B5"/>
              </a:solidFill>
              <a:latin typeface="Times New Roman"/>
              <a:ea typeface="Times New Roman"/>
              <a:cs typeface="Times New Roman"/>
              <a:sym typeface="Times New Roman"/>
            </a:endParaRPr>
          </a:p>
        </p:txBody>
      </p:sp>
      <p:sp>
        <p:nvSpPr>
          <p:cNvPr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id="170" name="Google Shape;170;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id="171" name="Google Shape;171;p1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id="172" name="Google Shape;172;p14"/>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3" name="Google Shape;173;p14"/>
          <p:cNvPicPr preferRelativeResize="0"/>
          <p:nvPr/>
        </p:nvPicPr>
        <p:blipFill rotWithShape="1">
          <a:blip r:embed="rId3">
            <a:alphaModFix/>
          </a:blip>
          <a:srcRect b="0" l="0" r="0" t="0"/>
          <a:stretch/>
        </p:blipFill>
        <p:spPr>
          <a:xfrm>
            <a:off x="0" y="1723829"/>
            <a:ext cx="8499231" cy="4419062"/>
          </a:xfrm>
          <a:prstGeom prst="rect">
            <a:avLst/>
          </a:prstGeom>
          <a:noFill/>
          <a:ln>
            <a:noFill/>
          </a:ln>
        </p:spPr>
      </p:pic>
      <p:sp>
        <p:nvSpPr>
          <p:cNvPr id="174" name="Google Shape;174;p14"/>
          <p:cNvSpPr/>
          <p:nvPr/>
        </p:nvSpPr>
        <p:spPr>
          <a:xfrm>
            <a:off x="8335100" y="1031403"/>
            <a:ext cx="3165231" cy="50167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Williamsburg 3920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Bedford-Stuyvesant 3714</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 Harlem 2658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Bushwick 2465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Upper West Side 1971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Hell's Kitchen 1958</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 East Village 1853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Upper East Side 1798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Crown Heights 1564 </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Midtown 1545</a:t>
            </a:r>
            <a:endParaRPr b="0" i="0" sz="1400" u="none" cap="none" strike="noStrike">
              <a:solidFill>
                <a:srgbClr val="000000"/>
              </a:solidFill>
              <a:latin typeface="Arial"/>
              <a:ea typeface="Arial"/>
              <a:cs typeface="Arial"/>
              <a:sym typeface="Arial"/>
            </a:endParaRPr>
          </a:p>
        </p:txBody>
      </p:sp>
      <p:sp>
        <p:nvSpPr>
          <p:cNvPr id="175" name="Google Shape;175;p14"/>
          <p:cNvSpPr txBox="1"/>
          <p:nvPr/>
        </p:nvSpPr>
        <p:spPr>
          <a:xfrm>
            <a:off x="400999" y="6065599"/>
            <a:ext cx="86123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Williamsburg has highest number of apartments and bedford-stuyvesant and so 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814365" y="575826"/>
            <a:ext cx="1165471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E75B5"/>
                </a:solidFill>
                <a:latin typeface="Times New Roman"/>
                <a:ea typeface="Times New Roman"/>
                <a:cs typeface="Times New Roman"/>
                <a:sym typeface="Times New Roman"/>
              </a:rPr>
              <a:t>What are the neighborhood in each group which are having maximum prices in their respective neighborhood group ?</a:t>
            </a:r>
            <a:endParaRPr b="1" i="0" sz="1600" u="none" cap="none" strike="noStrike">
              <a:solidFill>
                <a:srgbClr val="2E75B5"/>
              </a:solidFill>
              <a:latin typeface="Times New Roman"/>
              <a:ea typeface="Times New Roman"/>
              <a:cs typeface="Times New Roman"/>
              <a:sym typeface="Times New Roman"/>
            </a:endParaRPr>
          </a:p>
        </p:txBody>
      </p:sp>
      <p:sp>
        <p:nvSpPr>
          <p:cNvPr id="181" name="Google Shape;181;p15"/>
          <p:cNvSpPr/>
          <p:nvPr/>
        </p:nvSpPr>
        <p:spPr>
          <a:xfrm>
            <a:off x="814365" y="620081"/>
            <a:ext cx="10083663" cy="606319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Upper west side in Manhattan are having maximum prices that is 10000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Randall Manor in Staten island are having maximum prices that is 5000.</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Riverdale in Bronx are having maximum prices that is 2500.</a:t>
            </a:r>
            <a:endParaRPr b="0" i="0" sz="1400" u="none" cap="none" strike="noStrike">
              <a:solidFill>
                <a:srgbClr val="000000"/>
              </a:solidFill>
              <a:latin typeface="Arial"/>
              <a:ea typeface="Arial"/>
              <a:cs typeface="Arial"/>
              <a:sym typeface="Arial"/>
            </a:endParaRPr>
          </a:p>
          <a:p>
            <a:pPr indent="-184150" lvl="0" marL="285750" marR="0" rtl="0" algn="l">
              <a:lnSpc>
                <a:spcPct val="20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Astori in Queens which are having maximum prices that is 10000.</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Green point in Brooklyn  are having maximum prices that is 10000.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182" name="Google Shape;182;p15"/>
          <p:cNvSpPr/>
          <p:nvPr/>
        </p:nvSpPr>
        <p:spPr>
          <a:xfrm>
            <a:off x="375143" y="5475622"/>
            <a:ext cx="219932" cy="430887"/>
          </a:xfrm>
          <a:prstGeom prst="rect">
            <a:avLst/>
          </a:prstGeom>
          <a:solidFill>
            <a:srgbClr val="FFFFFF"/>
          </a:solid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212121"/>
              </a:buClr>
              <a:buSzPts val="1000"/>
              <a:buFont typeface="Arimo"/>
              <a:buNone/>
            </a:pPr>
            <a:r>
              <a:rPr b="0" i="0" lang="en-IN" sz="1000" u="none" cap="none" strike="noStrike">
                <a:solidFill>
                  <a:srgbClr val="212121"/>
                </a:solidFill>
                <a:latin typeface="Arimo"/>
                <a:ea typeface="Arimo"/>
                <a:cs typeface="Arimo"/>
                <a:sym typeface="Arimo"/>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495272" y="430673"/>
            <a:ext cx="6030818" cy="543162"/>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Clr>
                <a:srgbClr val="000000"/>
              </a:buClr>
              <a:buSzPts val="2000"/>
              <a:buFont typeface="Arial"/>
              <a:buNone/>
            </a:pPr>
            <a:r>
              <a:rPr b="1" i="0" lang="en-IN" sz="2000" u="none" cap="none" strike="noStrike">
                <a:solidFill>
                  <a:srgbClr val="2E75B5"/>
                </a:solidFill>
                <a:latin typeface="Arial"/>
                <a:ea typeface="Arial"/>
                <a:cs typeface="Arial"/>
                <a:sym typeface="Arial"/>
              </a:rPr>
              <a:t> How  neighborhood  is  related  with  reviews ?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542772" y="1392086"/>
            <a:ext cx="527997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Top 5 Neighbourhood is having highest number of reviews</a:t>
            </a:r>
            <a:endParaRPr b="0" i="0" sz="1400" u="none" cap="none" strike="noStrike">
              <a:solidFill>
                <a:srgbClr val="000000"/>
              </a:solidFill>
              <a:latin typeface="Arial"/>
              <a:ea typeface="Arial"/>
              <a:cs typeface="Arial"/>
              <a:sym typeface="Arial"/>
            </a:endParaRPr>
          </a:p>
        </p:txBody>
      </p:sp>
      <p:graphicFrame>
        <p:nvGraphicFramePr>
          <p:cNvPr id="189" name="Google Shape;189;p16"/>
          <p:cNvGraphicFramePr/>
          <p:nvPr/>
        </p:nvGraphicFramePr>
        <p:xfrm>
          <a:off x="2740383" y="2196924"/>
          <a:ext cx="3000000" cy="3000000"/>
        </p:xfrm>
        <a:graphic>
          <a:graphicData uri="http://schemas.openxmlformats.org/drawingml/2006/table">
            <a:tbl>
              <a:tblPr>
                <a:noFill/>
                <a:tableStyleId>{5AB3655B-74CC-46CE-9574-C0CB0A958F67}</a:tableStyleId>
              </a:tblPr>
              <a:tblGrid>
                <a:gridCol w="517725"/>
                <a:gridCol w="2843050"/>
                <a:gridCol w="2983450"/>
              </a:tblGrid>
              <a:tr h="670625">
                <a:tc>
                  <a:txBody>
                    <a:bodyPr/>
                    <a:lstStyle/>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Times New Roman"/>
                        <a:buNone/>
                      </a:pPr>
                      <a:r>
                        <a:rPr b="1" lang="en-IN" sz="1600" u="none" cap="none" strike="noStrike">
                          <a:latin typeface="Times New Roman"/>
                          <a:ea typeface="Times New Roman"/>
                          <a:cs typeface="Times New Roman"/>
                          <a:sym typeface="Times New Roman"/>
                        </a:rPr>
                        <a:t>Neighbourhood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1" lang="en-IN" sz="1600" u="none" cap="none" strike="noStrike">
                          <a:latin typeface="Times New Roman"/>
                          <a:ea typeface="Times New Roman"/>
                          <a:cs typeface="Times New Roman"/>
                          <a:sym typeface="Times New Roman"/>
                        </a:rPr>
                        <a:t>Number of reviews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Bedford-Stuyvesant</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110352</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1</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Williamsburg</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85427</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2</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Harlem</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75962</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3</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Bushwick</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52514</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4</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Hell's Kitchen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50227</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p:nvPr/>
        </p:nvSpPr>
        <p:spPr>
          <a:xfrm>
            <a:off x="535242" y="440677"/>
            <a:ext cx="10297211" cy="498085"/>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Clr>
                <a:srgbClr val="000000"/>
              </a:buClr>
              <a:buSzPts val="1800"/>
              <a:buFont typeface="Arial"/>
              <a:buNone/>
            </a:pPr>
            <a:r>
              <a:rPr b="1" i="0" lang="en-IN" sz="1800" u="none" cap="none" strike="noStrike">
                <a:solidFill>
                  <a:srgbClr val="212121"/>
                </a:solidFill>
                <a:latin typeface="Arial"/>
                <a:ea typeface="Arial"/>
                <a:cs typeface="Arial"/>
                <a:sym typeface="Arial"/>
              </a:rPr>
              <a:t> </a:t>
            </a:r>
            <a:r>
              <a:rPr b="1" i="0" lang="en-IN" sz="1600" u="none" cap="none" strike="noStrike">
                <a:solidFill>
                  <a:srgbClr val="2E75B5"/>
                </a:solidFill>
                <a:latin typeface="Times New Roman"/>
                <a:ea typeface="Times New Roman"/>
                <a:cs typeface="Times New Roman"/>
                <a:sym typeface="Times New Roman"/>
              </a:rPr>
              <a:t>What can we learn from predictions? (ex: locations, prices, reviews, etc)</a:t>
            </a:r>
            <a:endParaRPr b="0" i="0" sz="1600" u="none" cap="none" strike="noStrike">
              <a:solidFill>
                <a:srgbClr val="2E75B5"/>
              </a:solidFill>
              <a:latin typeface="Times New Roman"/>
              <a:ea typeface="Times New Roman"/>
              <a:cs typeface="Times New Roman"/>
              <a:sym typeface="Times New Roman"/>
            </a:endParaRPr>
          </a:p>
        </p:txBody>
      </p:sp>
      <p:sp>
        <p:nvSpPr>
          <p:cNvPr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 id="195" name="Google Shape;195;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 id="196" name="Google Shape;196;p1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 id="197" name="Google Shape;197;p1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8" name="Google Shape;198;p17"/>
          <p:cNvPicPr preferRelativeResize="0"/>
          <p:nvPr/>
        </p:nvPicPr>
        <p:blipFill rotWithShape="1">
          <a:blip r:embed="rId3">
            <a:alphaModFix/>
          </a:blip>
          <a:srcRect b="0" l="0" r="0" t="0"/>
          <a:stretch/>
        </p:blipFill>
        <p:spPr>
          <a:xfrm>
            <a:off x="431446" y="1430730"/>
            <a:ext cx="8220188" cy="4234913"/>
          </a:xfrm>
          <a:prstGeom prst="rect">
            <a:avLst/>
          </a:prstGeom>
          <a:noFill/>
          <a:ln>
            <a:noFill/>
          </a:ln>
        </p:spPr>
      </p:pic>
      <p:sp>
        <p:nvSpPr>
          <p:cNvPr id="199" name="Google Shape;199;p17"/>
          <p:cNvSpPr/>
          <p:nvPr/>
        </p:nvSpPr>
        <p:spPr>
          <a:xfrm>
            <a:off x="740539" y="6002512"/>
            <a:ext cx="752088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 The location of each apartment using latitude and longitude 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p:nvPr/>
        </p:nvSpPr>
        <p:spPr>
          <a:xfrm>
            <a:off x="611575" y="629183"/>
            <a:ext cx="10620103" cy="454355"/>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Clr>
                <a:srgbClr val="000000"/>
              </a:buClr>
              <a:buSzPts val="1600"/>
              <a:buFont typeface="Arial"/>
              <a:buNone/>
            </a:pPr>
            <a:r>
              <a:rPr b="1" i="0" lang="en-IN" sz="1600" u="none" cap="none" strike="noStrike">
                <a:solidFill>
                  <a:srgbClr val="2E75B5"/>
                </a:solidFill>
                <a:latin typeface="Times New Roman"/>
                <a:ea typeface="Times New Roman"/>
                <a:cs typeface="Times New Roman"/>
                <a:sym typeface="Times New Roman"/>
              </a:rPr>
              <a:t>What is the distribution of the room type and its distribution over the location ?</a:t>
            </a:r>
            <a:endParaRPr b="0" i="0" sz="1600" u="none" cap="none" strike="noStrike">
              <a:solidFill>
                <a:srgbClr val="2E75B5"/>
              </a:solidFill>
              <a:latin typeface="Times New Roman"/>
              <a:ea typeface="Times New Roman"/>
              <a:cs typeface="Times New Roman"/>
              <a:sym typeface="Times New Roman"/>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05" name="Google Shape;20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06" name="Google Shape;206;p1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8"/>
          <p:cNvSpPr/>
          <p:nvPr/>
        </p:nvSpPr>
        <p:spPr>
          <a:xfrm>
            <a:off x="680869" y="5001388"/>
            <a:ext cx="1058643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So we can notice the following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1) That maximum numbers of room are Entire home/Apartment and Private room there are only few shared rooms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2)So mostly host prefer to give Entire home/ Apartment or Private Rooms rather than Shared rooms</a:t>
            </a:r>
            <a:endParaRPr b="0" i="0" sz="1400" u="none" cap="none" strike="noStrike">
              <a:solidFill>
                <a:srgbClr val="000000"/>
              </a:solidFill>
              <a:latin typeface="Arial"/>
              <a:ea typeface="Arial"/>
              <a:cs typeface="Arial"/>
              <a:sym typeface="Arial"/>
            </a:endParaRPr>
          </a:p>
        </p:txBody>
      </p:sp>
      <p:pic>
        <p:nvPicPr>
          <p:cNvPr id="208" name="Google Shape;208;p18"/>
          <p:cNvPicPr preferRelativeResize="0"/>
          <p:nvPr/>
        </p:nvPicPr>
        <p:blipFill rotWithShape="1">
          <a:blip r:embed="rId3">
            <a:alphaModFix/>
          </a:blip>
          <a:srcRect b="0" l="0" r="0" t="0"/>
          <a:stretch/>
        </p:blipFill>
        <p:spPr>
          <a:xfrm>
            <a:off x="5661212" y="1159442"/>
            <a:ext cx="6319880" cy="3524773"/>
          </a:xfrm>
          <a:prstGeom prst="rect">
            <a:avLst/>
          </a:prstGeom>
          <a:noFill/>
          <a:ln>
            <a:noFill/>
          </a:ln>
        </p:spPr>
      </p:pic>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09" name="Google Shape;209;p1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0" name="Google Shape;210;p18"/>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1" name="Google Shape;211;p18"/>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2" name="Google Shape;212;p18"/>
          <p:cNvSpPr/>
          <p:nvPr/>
        </p:nvSpPr>
        <p:spPr>
          <a:xfrm>
            <a:off x="917575" y="6175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3" name="Google Shape;213;p18"/>
          <p:cNvSpPr/>
          <p:nvPr/>
        </p:nvSpPr>
        <p:spPr>
          <a:xfrm>
            <a:off x="1069975" y="769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4" name="Google Shape;214;p18"/>
          <p:cNvSpPr/>
          <p:nvPr/>
        </p:nvSpPr>
        <p:spPr>
          <a:xfrm>
            <a:off x="1222375" y="922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5" name="Google Shape;215;p18"/>
          <p:cNvSpPr/>
          <p:nvPr/>
        </p:nvSpPr>
        <p:spPr>
          <a:xfrm>
            <a:off x="1374775" y="1074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6" name="Google Shape;216;p18"/>
          <p:cNvSpPr/>
          <p:nvPr/>
        </p:nvSpPr>
        <p:spPr>
          <a:xfrm>
            <a:off x="1527175" y="12271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18"/>
          <p:cNvSpPr/>
          <p:nvPr/>
        </p:nvSpPr>
        <p:spPr>
          <a:xfrm>
            <a:off x="0" y="0"/>
            <a:ext cx="12192000" cy="457200"/>
          </a:xfrm>
          <a:prstGeom prst="rect">
            <a:avLst/>
          </a:prstGeom>
          <a:solidFill>
            <a:srgbClr val="FFFFFF"/>
          </a:solid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212121"/>
              </a:buClr>
              <a:buSzPts val="1000"/>
              <a:buFont typeface="Arimo"/>
              <a:buNone/>
            </a:pPr>
            <a:r>
              <a:rPr b="0" i="0" lang="en-IN" sz="1000" u="none" cap="none" strike="noStrike">
                <a:solidFill>
                  <a:srgbClr val="212121"/>
                </a:solidFill>
                <a:latin typeface="Arimo"/>
                <a:ea typeface="Arimo"/>
                <a:cs typeface="Arimo"/>
                <a:sym typeface="Arimo"/>
              </a:rPr>
              <a:t>&gt;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000"/>
              <a:buFont typeface="Roboto"/>
              <a:buNone/>
            </a:pPr>
            <a:r>
              <a:rPr b="0" i="0" lang="en-IN" sz="1000" u="none" cap="none" strike="noStrike">
                <a:solidFill>
                  <a:srgbClr val="212121"/>
                </a:solidFill>
                <a:latin typeface="Roboto"/>
                <a:ea typeface="Roboto"/>
                <a:cs typeface="Roboto"/>
                <a:sym typeface="Roboto"/>
              </a:rPr>
              <a:t>  </a:t>
            </a:r>
            <a:endParaRPr b="0" i="0" sz="1900" u="none" cap="none" strike="noStrike">
              <a:solidFill>
                <a:srgbClr val="212121"/>
              </a:solidFill>
              <a:latin typeface="Roboto"/>
              <a:ea typeface="Roboto"/>
              <a:cs typeface="Roboto"/>
              <a:sym typeface="Roboto"/>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8" name="Google Shape;218;p18"/>
          <p:cNvSpPr/>
          <p:nvPr/>
        </p:nvSpPr>
        <p:spPr>
          <a:xfrm>
            <a:off x="34925" y="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4">
            <a:alphaModFix/>
          </a:blip>
          <a:srcRect b="0" l="0" r="0" t="0"/>
          <a:stretch/>
        </p:blipFill>
        <p:spPr>
          <a:xfrm>
            <a:off x="612775" y="1194611"/>
            <a:ext cx="5017505" cy="35247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p:nvPr/>
        </p:nvSpPr>
        <p:spPr>
          <a:xfrm>
            <a:off x="807530" y="567405"/>
            <a:ext cx="11075719" cy="929485"/>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Clr>
                <a:srgbClr val="000000"/>
              </a:buClr>
              <a:buSzPts val="1600"/>
              <a:buFont typeface="Arial"/>
              <a:buNone/>
            </a:pPr>
            <a:r>
              <a:rPr b="1" i="0" lang="en-IN" sz="1600" u="none" cap="none" strike="noStrike">
                <a:solidFill>
                  <a:srgbClr val="2E75B5"/>
                </a:solidFill>
                <a:latin typeface="Times New Roman"/>
                <a:ea typeface="Times New Roman"/>
                <a:cs typeface="Times New Roman"/>
                <a:sym typeface="Times New Roman"/>
              </a:rPr>
              <a:t>How does the room type is distributed over Neighborhood Group are the ratios of respective room types more or less same over each neighborhood group ?</a:t>
            </a:r>
            <a:endParaRPr b="0" i="0" sz="1600" u="none" cap="none" strike="noStrike">
              <a:solidFill>
                <a:srgbClr val="2E75B5"/>
              </a:solidFill>
              <a:latin typeface="Times New Roman"/>
              <a:ea typeface="Times New Roman"/>
              <a:cs typeface="Times New Roman"/>
              <a:sym typeface="Times New Roman"/>
            </a:endParaRPr>
          </a:p>
        </p:txBody>
      </p:sp>
      <p:pic>
        <p:nvPicPr>
          <p:cNvPr id="225" name="Google Shape;225;p19"/>
          <p:cNvPicPr preferRelativeResize="0"/>
          <p:nvPr/>
        </p:nvPicPr>
        <p:blipFill rotWithShape="1">
          <a:blip r:embed="rId3">
            <a:alphaModFix/>
          </a:blip>
          <a:srcRect b="0" l="0" r="0" t="0"/>
          <a:stretch/>
        </p:blipFill>
        <p:spPr>
          <a:xfrm>
            <a:off x="746975" y="1500239"/>
            <a:ext cx="7166088" cy="3693632"/>
          </a:xfrm>
          <a:prstGeom prst="rect">
            <a:avLst/>
          </a:prstGeom>
          <a:noFill/>
          <a:ln>
            <a:noFill/>
          </a:ln>
        </p:spPr>
      </p:pic>
      <p:sp>
        <p:nvSpPr>
          <p:cNvPr id="226" name="Google Shape;226;p19"/>
          <p:cNvSpPr/>
          <p:nvPr/>
        </p:nvSpPr>
        <p:spPr>
          <a:xfrm>
            <a:off x="0" y="0"/>
            <a:ext cx="11514138" cy="15875"/>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4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19"/>
          <p:cNvSpPr/>
          <p:nvPr/>
        </p:nvSpPr>
        <p:spPr>
          <a:xfrm>
            <a:off x="1388838" y="5534342"/>
            <a:ext cx="50818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21"/>
              </a:buClr>
              <a:buSzPts val="1600"/>
              <a:buFont typeface="Times New Roman"/>
              <a:buNone/>
            </a:pPr>
            <a:r>
              <a:rPr b="0" i="0" lang="en-IN" sz="1600" u="none" cap="none" strike="noStrike">
                <a:solidFill>
                  <a:srgbClr val="212121"/>
                </a:solidFill>
                <a:latin typeface="Times New Roman"/>
                <a:ea typeface="Times New Roman"/>
                <a:cs typeface="Times New Roman"/>
                <a:sym typeface="Times New Roman"/>
              </a:rPr>
              <a:t>This seems more or less same ratio in every neighbourhood</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2" name="Google Shape;92;p2"/>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p:nvPr/>
        </p:nvSpPr>
        <p:spPr>
          <a:xfrm>
            <a:off x="520175" y="789704"/>
            <a:ext cx="11770788" cy="615553"/>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Clr>
                <a:srgbClr val="000000"/>
              </a:buClr>
              <a:buSzPts val="2000"/>
              <a:buFont typeface="Arial"/>
              <a:buNone/>
            </a:pPr>
            <a:r>
              <a:rPr b="1" i="0" lang="en-IN" sz="2000" u="none" cap="none" strike="noStrike">
                <a:solidFill>
                  <a:srgbClr val="2E75B5"/>
                </a:solidFill>
                <a:latin typeface="Times New Roman"/>
                <a:ea typeface="Times New Roman"/>
                <a:cs typeface="Times New Roman"/>
                <a:sym typeface="Times New Roman"/>
              </a:rPr>
              <a:t>How the price column is distributed over room type and are there any Surprising items in price column ?</a:t>
            </a:r>
            <a:endParaRPr b="0" i="0" sz="1400" u="none" cap="none" strike="noStrike">
              <a:solidFill>
                <a:srgbClr val="000000"/>
              </a:solidFill>
              <a:latin typeface="Arial"/>
              <a:ea typeface="Arial"/>
              <a:cs typeface="Arial"/>
              <a:sym typeface="Arial"/>
            </a:endParaRPr>
          </a:p>
        </p:txBody>
      </p:sp>
      <p:pic>
        <p:nvPicPr>
          <p:cNvPr id="233" name="Google Shape;233;p20"/>
          <p:cNvPicPr preferRelativeResize="0"/>
          <p:nvPr/>
        </p:nvPicPr>
        <p:blipFill rotWithShape="1">
          <a:blip r:embed="rId3">
            <a:alphaModFix/>
          </a:blip>
          <a:srcRect b="0" l="0" r="0" t="0"/>
          <a:stretch/>
        </p:blipFill>
        <p:spPr>
          <a:xfrm>
            <a:off x="2610224" y="3237372"/>
            <a:ext cx="5200649" cy="2753208"/>
          </a:xfrm>
          <a:prstGeom prst="rect">
            <a:avLst/>
          </a:prstGeom>
          <a:noFill/>
          <a:ln>
            <a:noFill/>
          </a:ln>
        </p:spPr>
      </p:pic>
      <p:sp>
        <p:nvSpPr>
          <p:cNvPr id="234" name="Google Shape;234;p20"/>
          <p:cNvSpPr/>
          <p:nvPr/>
        </p:nvSpPr>
        <p:spPr>
          <a:xfrm>
            <a:off x="797410" y="1556785"/>
            <a:ext cx="11394589" cy="10021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There are many outliers for price  in each of the room type  category, so lets just why there is so high price or what else we can conclude for hosts having highest price for the rooms.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p:nvPr/>
        </p:nvSpPr>
        <p:spPr>
          <a:xfrm>
            <a:off x="700643" y="2826719"/>
            <a:ext cx="11128285" cy="3539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Clearly if i would have working in Airbnb I would have suggested the following</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1) Katharine and Erin have price so high and having no availability then what is the benefit of keeping too high price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2) The last review is also 2-3 years back (as the data was collected in 2019) which is also bad</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3) The review may be low as there may be very few people who is staying in Katharine, Erin and jelena apartment so might have less reviews per month</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4) I would have suggested to keep moderate(average) price so that more people would visit and stay in her apartment , it would also increase her reviews per month</a:t>
            </a:r>
            <a:endParaRPr b="0" i="0" sz="1400" u="none" cap="none" strike="noStrike">
              <a:solidFill>
                <a:srgbClr val="000000"/>
              </a:solidFill>
              <a:latin typeface="Arial"/>
              <a:ea typeface="Arial"/>
              <a:cs typeface="Arial"/>
              <a:sym typeface="Arial"/>
            </a:endParaRPr>
          </a:p>
        </p:txBody>
      </p:sp>
      <p:graphicFrame>
        <p:nvGraphicFramePr>
          <p:cNvPr id="240" name="Google Shape;240;p21"/>
          <p:cNvGraphicFramePr/>
          <p:nvPr/>
        </p:nvGraphicFramePr>
        <p:xfrm>
          <a:off x="931440" y="784780"/>
          <a:ext cx="3000000" cy="3000000"/>
        </p:xfrm>
        <a:graphic>
          <a:graphicData uri="http://schemas.openxmlformats.org/drawingml/2006/table">
            <a:tbl>
              <a:tblPr>
                <a:noFill/>
                <a:tableStyleId>{5AB3655B-74CC-46CE-9574-C0CB0A958F67}</a:tableStyleId>
              </a:tblPr>
              <a:tblGrid>
                <a:gridCol w="1502225"/>
                <a:gridCol w="1995550"/>
                <a:gridCol w="1229075"/>
                <a:gridCol w="1711575"/>
                <a:gridCol w="1055075"/>
                <a:gridCol w="2426675"/>
              </a:tblGrid>
              <a:tr h="431675">
                <a:tc>
                  <a:txBody>
                    <a:bodyPr/>
                    <a:lstStyle/>
                    <a:p>
                      <a:pPr indent="0" lvl="0" marL="0" marR="0" rtl="0" algn="r">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Host name</a:t>
                      </a:r>
                      <a:endParaRPr b="1" sz="16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Reviews per month</a:t>
                      </a:r>
                      <a:endParaRPr b="1" sz="16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Last review</a:t>
                      </a:r>
                      <a:endParaRPr b="1" sz="16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Availability 365</a:t>
                      </a:r>
                      <a:endParaRPr b="1" sz="16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price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b="1" lang="en-IN" sz="1600" u="none" cap="none" strike="noStrike">
                          <a:latin typeface="Times New Roman"/>
                          <a:ea typeface="Times New Roman"/>
                          <a:cs typeface="Times New Roman"/>
                          <a:sym typeface="Times New Roman"/>
                        </a:rPr>
                        <a:t>Neighbourhood group</a:t>
                      </a:r>
                      <a:endParaRPr b="1" sz="16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65750">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Kathrine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0.04</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2016-02-13</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10000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Queens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65750">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Erin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0.16</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2017-07-27</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10000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Brooklyn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65750">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Jelena</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83</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10000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Manhattan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653146" y="671017"/>
            <a:ext cx="1140822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E75B5"/>
                </a:solidFill>
                <a:latin typeface="Calibri"/>
                <a:ea typeface="Calibri"/>
                <a:cs typeface="Calibri"/>
                <a:sym typeface="Calibri"/>
              </a:rPr>
              <a:t>What is the average preferred price by customers according to the neighbourhood group for each category of Room type?</a:t>
            </a:r>
            <a:endParaRPr b="0" i="0" sz="2000" u="none" cap="none" strike="noStrike">
              <a:solidFill>
                <a:srgbClr val="2E75B5"/>
              </a:solidFill>
              <a:latin typeface="Calibri"/>
              <a:ea typeface="Calibri"/>
              <a:cs typeface="Calibri"/>
              <a:sym typeface="Calibri"/>
            </a:endParaRPr>
          </a:p>
        </p:txBody>
      </p:sp>
      <p:pic>
        <p:nvPicPr>
          <p:cNvPr id="246" name="Google Shape;246;p22"/>
          <p:cNvPicPr preferRelativeResize="0"/>
          <p:nvPr/>
        </p:nvPicPr>
        <p:blipFill rotWithShape="1">
          <a:blip r:embed="rId3">
            <a:alphaModFix/>
          </a:blip>
          <a:srcRect b="0" l="0" r="0" t="0"/>
          <a:stretch/>
        </p:blipFill>
        <p:spPr>
          <a:xfrm>
            <a:off x="396664" y="1446138"/>
            <a:ext cx="10779415" cy="3714750"/>
          </a:xfrm>
          <a:prstGeom prst="rect">
            <a:avLst/>
          </a:prstGeom>
          <a:noFill/>
          <a:ln>
            <a:noFill/>
          </a:ln>
        </p:spPr>
      </p:pic>
      <p:sp>
        <p:nvSpPr>
          <p:cNvPr id="247" name="Google Shape;247;p22"/>
          <p:cNvSpPr/>
          <p:nvPr/>
        </p:nvSpPr>
        <p:spPr>
          <a:xfrm>
            <a:off x="766684" y="5201337"/>
            <a:ext cx="1078391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As we can see that Manhattan is most costly and Bronx is cheap for each room type</a:t>
            </a:r>
            <a:endParaRPr b="0" i="0" sz="1600" u="none" cap="none" strike="noStrike">
              <a:solidFill>
                <a:schemeClr val="dk1"/>
              </a:solidFill>
              <a:latin typeface="Times New Roman"/>
              <a:ea typeface="Times New Roman"/>
              <a:cs typeface="Times New Roman"/>
              <a:sym typeface="Times New Roman"/>
            </a:endParaRPr>
          </a:p>
        </p:txBody>
      </p:sp>
      <p:sp>
        <p:nvSpPr>
          <p:cNvPr id="248" name="Google Shape;248;p22"/>
          <p:cNvSpPr/>
          <p:nvPr/>
        </p:nvSpPr>
        <p:spPr>
          <a:xfrm>
            <a:off x="736282" y="5831995"/>
            <a:ext cx="11004467"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We can make it more useful for business implementation if we do some analysis on successful hosts according to the highest no of reviews so that we can suggest this price to our host for good business.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769840" y="498798"/>
            <a:ext cx="11105482" cy="7368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1800"/>
              <a:buFont typeface="Times New Roman"/>
              <a:buNone/>
            </a:pPr>
            <a:r>
              <a:rPr b="1" lang="en-IN" sz="1800">
                <a:solidFill>
                  <a:srgbClr val="2E75B5"/>
                </a:solidFill>
                <a:latin typeface="Times New Roman"/>
                <a:ea typeface="Times New Roman"/>
                <a:cs typeface="Times New Roman"/>
                <a:sym typeface="Times New Roman"/>
              </a:rPr>
              <a:t>What is the average price preferred for Keeping good number of reviews according to neighbourhood group ?</a:t>
            </a:r>
            <a:endParaRPr sz="4000">
              <a:solidFill>
                <a:srgbClr val="2E75B5"/>
              </a:solidFill>
              <a:latin typeface="Times New Roman"/>
              <a:ea typeface="Times New Roman"/>
              <a:cs typeface="Times New Roman"/>
              <a:sym typeface="Times New Roman"/>
            </a:endParaRPr>
          </a:p>
        </p:txBody>
      </p:sp>
      <p:sp>
        <p:nvSpPr>
          <p:cNvPr id="254" name="Google Shape;254;p23"/>
          <p:cNvSpPr txBox="1"/>
          <p:nvPr>
            <p:ph idx="1" type="body"/>
          </p:nvPr>
        </p:nvSpPr>
        <p:spPr>
          <a:xfrm>
            <a:off x="838200" y="4473108"/>
            <a:ext cx="10515600" cy="170385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IN" sz="2000">
                <a:latin typeface="Times New Roman"/>
                <a:ea typeface="Times New Roman"/>
                <a:cs typeface="Times New Roman"/>
                <a:sym typeface="Times New Roman"/>
              </a:rPr>
              <a:t>OBSERVATIONS</a:t>
            </a:r>
            <a:endParaRPr/>
          </a:p>
          <a:p>
            <a:pPr indent="-228600" lvl="0" marL="228600" rtl="0" algn="l">
              <a:lnSpc>
                <a:spcPct val="90000"/>
              </a:lnSpc>
              <a:spcBef>
                <a:spcPts val="1000"/>
              </a:spcBef>
              <a:spcAft>
                <a:spcPts val="0"/>
              </a:spcAft>
              <a:buClr>
                <a:schemeClr val="dk1"/>
              </a:buClr>
              <a:buSzPct val="100000"/>
              <a:buChar char="•"/>
            </a:pPr>
            <a:r>
              <a:rPr lang="en-IN" sz="2000">
                <a:latin typeface="Times New Roman"/>
                <a:ea typeface="Times New Roman"/>
                <a:cs typeface="Times New Roman"/>
                <a:sym typeface="Times New Roman"/>
              </a:rPr>
              <a:t>1) clearly if we compare the results with previous result (i.e when we calculated average preferred price by people in each neighbourhood group with different room types) we can see that this result is bit different and more useful</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IN" sz="2000">
                <a:latin typeface="Times New Roman"/>
                <a:ea typeface="Times New Roman"/>
                <a:cs typeface="Times New Roman"/>
                <a:sym typeface="Times New Roman"/>
              </a:rPr>
              <a:t>2) As a analyst I would suggest to keep price in this range to get more number of reviews in specific room type and at particular place</a:t>
            </a:r>
            <a:endParaRPr/>
          </a:p>
          <a:p>
            <a:pPr indent="-109854" lvl="0" marL="228600" rtl="0" algn="l">
              <a:lnSpc>
                <a:spcPct val="90000"/>
              </a:lnSpc>
              <a:spcBef>
                <a:spcPts val="1000"/>
              </a:spcBef>
              <a:spcAft>
                <a:spcPts val="0"/>
              </a:spcAft>
              <a:buClr>
                <a:schemeClr val="dk1"/>
              </a:buClr>
              <a:buSzPct val="100000"/>
              <a:buNone/>
            </a:pPr>
            <a:r>
              <a:t/>
            </a:r>
            <a:endParaRPr sz="2200"/>
          </a:p>
        </p:txBody>
      </p:sp>
      <p:pic>
        <p:nvPicPr>
          <p:cNvPr id="255" name="Google Shape;255;p23"/>
          <p:cNvPicPr preferRelativeResize="0"/>
          <p:nvPr/>
        </p:nvPicPr>
        <p:blipFill rotWithShape="1">
          <a:blip r:embed="rId3">
            <a:alphaModFix/>
          </a:blip>
          <a:srcRect b="0" l="0" r="0" t="0"/>
          <a:stretch/>
        </p:blipFill>
        <p:spPr>
          <a:xfrm>
            <a:off x="1332099" y="1282234"/>
            <a:ext cx="7591425" cy="3190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p:nvPr/>
        </p:nvSpPr>
        <p:spPr>
          <a:xfrm>
            <a:off x="804730" y="561610"/>
            <a:ext cx="6814147" cy="1015663"/>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Clr>
                <a:srgbClr val="000000"/>
              </a:buClr>
              <a:buSzPts val="2000"/>
              <a:buFont typeface="Arial"/>
              <a:buNone/>
            </a:pPr>
            <a:r>
              <a:rPr b="1" i="0" lang="en-IN" sz="2000" u="none" cap="none" strike="noStrike">
                <a:solidFill>
                  <a:srgbClr val="212121"/>
                </a:solidFill>
                <a:latin typeface="Times New Roman"/>
                <a:ea typeface="Times New Roman"/>
                <a:cs typeface="Times New Roman"/>
                <a:sym typeface="Times New Roman"/>
              </a:rPr>
              <a:t> </a:t>
            </a:r>
            <a:r>
              <a:rPr b="1" i="0" lang="en-IN" sz="2000" u="none" cap="none" strike="noStrike">
                <a:solidFill>
                  <a:srgbClr val="2E75B5"/>
                </a:solidFill>
                <a:latin typeface="Times New Roman"/>
                <a:ea typeface="Times New Roman"/>
                <a:cs typeface="Times New Roman"/>
                <a:sym typeface="Times New Roman"/>
              </a:rPr>
              <a:t>Which</a:t>
            </a:r>
            <a:r>
              <a:rPr b="1" i="0" lang="en-IN" sz="2400" u="none" cap="none" strike="noStrike">
                <a:solidFill>
                  <a:srgbClr val="2E75B5"/>
                </a:solidFill>
                <a:latin typeface="Times New Roman"/>
                <a:ea typeface="Times New Roman"/>
                <a:cs typeface="Times New Roman"/>
                <a:sym typeface="Times New Roman"/>
              </a:rPr>
              <a:t> host are the busiest and why?</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685979" y="1605823"/>
            <a:ext cx="10362333" cy="53553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3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A metric is a system of measurement in this case 'busiest' which gives a relative comparison between the hosts.</a:t>
            </a:r>
            <a:endParaRPr b="0" i="0" sz="1400" u="none" cap="none" strike="noStrike">
              <a:solidFill>
                <a:srgbClr val="000000"/>
              </a:solidFill>
              <a:latin typeface="Arial"/>
              <a:ea typeface="Arial"/>
              <a:cs typeface="Arial"/>
              <a:sym typeface="Arial"/>
            </a:endParaRPr>
          </a:p>
          <a:p>
            <a:pPr indent="-285750" lvl="0" marL="285750" marR="0" rtl="0" algn="l">
              <a:lnSpc>
                <a:spcPct val="3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The metric mean across various properties for a host gives the average occupancy rate/percentage the host.</a:t>
            </a:r>
            <a:endParaRPr b="0" i="0" sz="1400" u="none" cap="none" strike="noStrike">
              <a:solidFill>
                <a:srgbClr val="000000"/>
              </a:solidFill>
              <a:latin typeface="Arial"/>
              <a:ea typeface="Arial"/>
              <a:cs typeface="Arial"/>
              <a:sym typeface="Arial"/>
            </a:endParaRPr>
          </a:p>
          <a:p>
            <a:pPr indent="-285750" lvl="0" marL="285750" marR="0" rtl="0" algn="l">
              <a:lnSpc>
                <a:spcPct val="3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The higher the percentage, the busier a host is said to be.                                                                                                          </a:t>
            </a:r>
            <a:r>
              <a:rPr b="0" i="1" lang="en-IN" sz="1600" u="none" cap="none" strike="noStrike">
                <a:solidFill>
                  <a:schemeClr val="dk1"/>
                </a:solidFill>
                <a:latin typeface="Times New Roman"/>
                <a:ea typeface="Times New Roman"/>
                <a:cs typeface="Times New Roman"/>
                <a:sym typeface="Times New Roman"/>
              </a:rPr>
              <a:t> </a:t>
            </a:r>
            <a:r>
              <a:rPr b="0" i="0" lang="en-IN" sz="1600" u="none" cap="none" strike="noStrike">
                <a:solidFill>
                  <a:schemeClr val="dk1"/>
                </a:solidFill>
                <a:latin typeface="Times New Roman"/>
                <a:ea typeface="Times New Roman"/>
                <a:cs typeface="Times New Roman"/>
                <a:sym typeface="Times New Roman"/>
              </a:rPr>
              <a:t>1) Available months = available days / (365/12)    </a:t>
            </a:r>
            <a:endParaRPr b="0" i="0" sz="1400" u="none" cap="none" strike="noStrike">
              <a:solidFill>
                <a:srgbClr val="000000"/>
              </a:solidFill>
              <a:latin typeface="Arial"/>
              <a:ea typeface="Arial"/>
              <a:cs typeface="Arial"/>
              <a:sym typeface="Arial"/>
            </a:endParaRPr>
          </a:p>
          <a:p>
            <a:pPr indent="0" lvl="0" marL="0" marR="0" rtl="0" algn="l">
              <a:lnSpc>
                <a:spcPct val="3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      2) Total possible bookings = available days / minimum nights</a:t>
            </a:r>
            <a:endParaRPr b="0" i="0" sz="1400" u="none" cap="none" strike="noStrike">
              <a:solidFill>
                <a:srgbClr val="000000"/>
              </a:solidFill>
              <a:latin typeface="Arial"/>
              <a:ea typeface="Arial"/>
              <a:cs typeface="Arial"/>
              <a:sym typeface="Arial"/>
            </a:endParaRPr>
          </a:p>
          <a:p>
            <a:pPr indent="0" lvl="0" marL="0" marR="0" rtl="0" algn="l">
              <a:lnSpc>
                <a:spcPct val="3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      3) Estimated bookings = reviews per month x available months</a:t>
            </a:r>
            <a:endParaRPr b="0" i="0" sz="1400" u="none" cap="none" strike="noStrike">
              <a:solidFill>
                <a:srgbClr val="000000"/>
              </a:solidFill>
              <a:latin typeface="Arial"/>
              <a:ea typeface="Arial"/>
              <a:cs typeface="Arial"/>
              <a:sym typeface="Arial"/>
            </a:endParaRPr>
          </a:p>
          <a:p>
            <a:pPr indent="0" lvl="0" marL="0" marR="0" rtl="0" algn="l">
              <a:lnSpc>
                <a:spcPct val="3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5"/>
          <p:cNvPicPr preferRelativeResize="0"/>
          <p:nvPr/>
        </p:nvPicPr>
        <p:blipFill rotWithShape="1">
          <a:blip r:embed="rId3">
            <a:alphaModFix/>
          </a:blip>
          <a:srcRect b="0" l="0" r="0" t="0"/>
          <a:stretch/>
        </p:blipFill>
        <p:spPr>
          <a:xfrm>
            <a:off x="2188396" y="3130890"/>
            <a:ext cx="7237880" cy="3321424"/>
          </a:xfrm>
          <a:prstGeom prst="rect">
            <a:avLst/>
          </a:prstGeom>
          <a:noFill/>
          <a:ln>
            <a:noFill/>
          </a:ln>
        </p:spPr>
      </p:pic>
      <p:sp>
        <p:nvSpPr>
          <p:cNvPr id="267" name="Google Shape;267;p25"/>
          <p:cNvSpPr/>
          <p:nvPr/>
        </p:nvSpPr>
        <p:spPr>
          <a:xfrm>
            <a:off x="1187533" y="527661"/>
            <a:ext cx="11132964" cy="2092881"/>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Clr>
                <a:srgbClr val="000000"/>
              </a:buClr>
              <a:buSzPts val="1600"/>
              <a:buFont typeface="Arial"/>
              <a:buNone/>
            </a:pPr>
            <a:r>
              <a:rPr b="0" i="1" lang="en-IN" sz="1600" u="none" cap="none" strike="noStrike">
                <a:solidFill>
                  <a:schemeClr val="dk1"/>
                </a:solidFill>
                <a:latin typeface="Times New Roman"/>
                <a:ea typeface="Times New Roman"/>
                <a:cs typeface="Times New Roman"/>
                <a:sym typeface="Times New Roman"/>
              </a:rPr>
              <a:t> </a:t>
            </a:r>
            <a:r>
              <a:rPr b="0" i="0" lang="en-IN" sz="1600" u="none" cap="none" strike="noStrike">
                <a:solidFill>
                  <a:schemeClr val="dk1"/>
                </a:solidFill>
                <a:latin typeface="Times New Roman"/>
                <a:ea typeface="Times New Roman"/>
                <a:cs typeface="Times New Roman"/>
                <a:sym typeface="Times New Roman"/>
              </a:rPr>
              <a:t>Using all the above calculations, the percentage of occupancy throughout the year is gives as :-</a:t>
            </a:r>
            <a:endParaRPr b="0" i="0" sz="1400" u="none" cap="none" strike="noStrike">
              <a:solidFill>
                <a:srgbClr val="000000"/>
              </a:solidFill>
              <a:latin typeface="Arial"/>
              <a:ea typeface="Arial"/>
              <a:cs typeface="Arial"/>
              <a:sym typeface="Arial"/>
            </a:endParaRPr>
          </a:p>
          <a:p>
            <a:pPr indent="0" lvl="0" marL="0" marR="0" rtl="0" algn="l">
              <a:lnSpc>
                <a:spcPct val="3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 Occupancy % = estimated bookings / total possible bookings x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1" lang="en-IN" sz="1600" u="none" cap="none" strike="noStrike">
                <a:solidFill>
                  <a:schemeClr val="dk1"/>
                </a:solidFill>
                <a:latin typeface="Calibri"/>
                <a:ea typeface="Calibri"/>
                <a:cs typeface="Calibri"/>
                <a:sym typeface="Calibri"/>
              </a:rPr>
              <a:t> </a:t>
            </a:r>
            <a:r>
              <a:rPr b="0" i="0" lang="en-IN" sz="1600" u="none" cap="none" strike="noStrike">
                <a:solidFill>
                  <a:schemeClr val="dk1"/>
                </a:solidFill>
                <a:latin typeface="Times New Roman"/>
                <a:ea typeface="Times New Roman"/>
                <a:cs typeface="Times New Roman"/>
                <a:sym typeface="Times New Roman"/>
              </a:rPr>
              <a:t>The grouped table now contains the average occupancy percentage for every host. Sorting the table to obtain the top 10 busiest hosts  for Airbnb.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p:nvPr/>
        </p:nvSpPr>
        <p:spPr>
          <a:xfrm>
            <a:off x="296214" y="1913973"/>
            <a:ext cx="11706896"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600"/>
              <a:buFont typeface="Times New Roman"/>
              <a:buAutoNum type="arabicPeriod"/>
            </a:pPr>
            <a:r>
              <a:rPr b="0" i="0" lang="en-IN" sz="1600" u="none" cap="none" strike="noStrike">
                <a:solidFill>
                  <a:schemeClr val="dk1"/>
                </a:solidFill>
                <a:latin typeface="Times New Roman"/>
                <a:ea typeface="Times New Roman"/>
                <a:cs typeface="Times New Roman"/>
                <a:sym typeface="Times New Roman"/>
              </a:rPr>
              <a:t>In all the listings registered with airbnb, more than 50% of them offer entire home/apt,45%are for private rooms,1.85 for shared rooms and 0.81 for hotel rooms.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2.   The most of airbnb prices are under $1000.</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600"/>
              <a:buFont typeface="Times New Roman"/>
              <a:buAutoNum type="arabicPeriod" startAt="3"/>
            </a:pPr>
            <a:r>
              <a:rPr b="0" i="0" lang="en-IN" sz="1600" u="none" cap="none" strike="noStrike">
                <a:solidFill>
                  <a:schemeClr val="dk1"/>
                </a:solidFill>
                <a:latin typeface="Times New Roman"/>
                <a:ea typeface="Times New Roman"/>
                <a:cs typeface="Times New Roman"/>
                <a:sym typeface="Times New Roman"/>
              </a:rPr>
              <a:t>Manhattan has the highest range of prices for the listings with an average price of 120 dollars, followed by Brooklyn with 90 dollars per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       night.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4.   Queens and Staten island appear to have similar distribution, Bronx is the cheapest among all of them.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5.   Minimum number of night stays has significant impact on prices.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600"/>
              <a:buFont typeface="Times New Roman"/>
              <a:buAutoNum type="arabicPeriod" startAt="6"/>
            </a:pPr>
            <a:r>
              <a:rPr b="0" i="0" lang="en-IN" sz="1600" u="none" cap="none" strike="noStrike">
                <a:solidFill>
                  <a:schemeClr val="dk1"/>
                </a:solidFill>
                <a:latin typeface="Times New Roman"/>
                <a:ea typeface="Times New Roman"/>
                <a:cs typeface="Times New Roman"/>
                <a:sym typeface="Times New Roman"/>
              </a:rPr>
              <a:t>The machine learning models used in this project, k –nearest neighbours model gives least accuracy and random forest regression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       predicts the sale price with best accuracy.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7.   There are almost 50% positive, 37% neutral and 13%negative comments in review dataset.</a:t>
            </a:r>
            <a:endParaRPr b="0" i="0" sz="1400" u="none" cap="none" strike="noStrike">
              <a:solidFill>
                <a:srgbClr val="000000"/>
              </a:solidFill>
              <a:latin typeface="Arial"/>
              <a:ea typeface="Arial"/>
              <a:cs typeface="Arial"/>
              <a:sym typeface="Arial"/>
            </a:endParaRPr>
          </a:p>
        </p:txBody>
      </p:sp>
      <p:sp>
        <p:nvSpPr>
          <p:cNvPr id="273" name="Google Shape;273;p26"/>
          <p:cNvSpPr/>
          <p:nvPr/>
        </p:nvSpPr>
        <p:spPr>
          <a:xfrm>
            <a:off x="604082" y="-82612"/>
            <a:ext cx="10510384" cy="1446999"/>
          </a:xfrm>
          <a:prstGeom prst="rect">
            <a:avLst/>
          </a:prstGeom>
          <a:noFill/>
          <a:ln>
            <a:noFill/>
          </a:ln>
        </p:spPr>
        <p:txBody>
          <a:bodyPr anchorCtr="0" anchor="t" bIns="45700" lIns="91425" spcFirstLastPara="1" rIns="91425" wrap="square" tIns="45700">
            <a:spAutoFit/>
          </a:bodyPr>
          <a:lstStyle/>
          <a:p>
            <a:pPr indent="0" lvl="0" marL="0" marR="0" rtl="0" algn="ctr">
              <a:lnSpc>
                <a:spcPct val="300000"/>
              </a:lnSpc>
              <a:spcBef>
                <a:spcPts val="0"/>
              </a:spcBef>
              <a:spcAft>
                <a:spcPts val="0"/>
              </a:spcAft>
              <a:buClr>
                <a:srgbClr val="000000"/>
              </a:buClr>
              <a:buSzPts val="3600"/>
              <a:buFont typeface="Arial"/>
              <a:buNone/>
            </a:pPr>
            <a:r>
              <a:rPr b="1" i="0" lang="en-IN" sz="3600" u="sng" cap="none" strike="noStrike">
                <a:solidFill>
                  <a:srgbClr val="FF0000"/>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idx="1" type="body"/>
          </p:nvPr>
        </p:nvSpPr>
        <p:spPr>
          <a:xfrm>
            <a:off x="838200" y="2883886"/>
            <a:ext cx="10515600" cy="173391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8000"/>
              <a:buNone/>
            </a:pPr>
            <a:r>
              <a:rPr b="1" lang="en-IN" sz="8000">
                <a:solidFill>
                  <a:srgbClr val="FF0000"/>
                </a:solidFill>
                <a:latin typeface="Times New Roman"/>
                <a:ea typeface="Times New Roman"/>
                <a:cs typeface="Times New Roman"/>
                <a:sym typeface="Times New Roman"/>
              </a:rPr>
              <a:t>Thank You</a:t>
            </a:r>
            <a:endParaRPr b="1" sz="800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Times New Roman"/>
              <a:buNone/>
            </a:pPr>
            <a:r>
              <a:rPr b="1" lang="en-IN" sz="3200" u="sng">
                <a:solidFill>
                  <a:srgbClr val="FF0000"/>
                </a:solidFill>
                <a:latin typeface="Times New Roman"/>
                <a:ea typeface="Times New Roman"/>
                <a:cs typeface="Times New Roman"/>
                <a:sym typeface="Times New Roman"/>
              </a:rPr>
              <a:t>Contents</a:t>
            </a:r>
            <a:endParaRPr sz="3200">
              <a:solidFill>
                <a:srgbClr val="FF0000"/>
              </a:solidFill>
              <a:latin typeface="Times New Roman"/>
              <a:ea typeface="Times New Roman"/>
              <a:cs typeface="Times New Roman"/>
              <a:sym typeface="Times New Roman"/>
            </a:endParaRPr>
          </a:p>
        </p:txBody>
      </p:sp>
      <p:sp>
        <p:nvSpPr>
          <p:cNvPr id="98" name="Google Shape;98;p3"/>
          <p:cNvSpPr txBox="1"/>
          <p:nvPr>
            <p:ph idx="1" type="body"/>
          </p:nvPr>
        </p:nvSpPr>
        <p:spPr>
          <a:xfrm>
            <a:off x="604934" y="1633269"/>
            <a:ext cx="10515600" cy="460340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200000"/>
              </a:lnSpc>
              <a:spcBef>
                <a:spcPts val="0"/>
              </a:spcBef>
              <a:spcAft>
                <a:spcPts val="0"/>
              </a:spcAft>
              <a:buClr>
                <a:schemeClr val="dk1"/>
              </a:buClr>
              <a:buSzPct val="100000"/>
              <a:buChar char="•"/>
            </a:pPr>
            <a:r>
              <a:rPr lang="en-IN" sz="1900">
                <a:latin typeface="Arial"/>
                <a:ea typeface="Arial"/>
                <a:cs typeface="Arial"/>
                <a:sym typeface="Arial"/>
              </a:rPr>
              <a:t>Introduction</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What is Airbnb</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Work Overflow</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Data understanding</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Analyzing the listings based on room types</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Practical Theory</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Agenda</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Conclusion</a:t>
            </a:r>
            <a:endParaRPr/>
          </a:p>
          <a:p>
            <a:pPr indent="-77470" lvl="0" marL="228600" rtl="0" algn="l">
              <a:lnSpc>
                <a:spcPct val="90000"/>
              </a:lnSpc>
              <a:spcBef>
                <a:spcPts val="1000"/>
              </a:spcBef>
              <a:spcAft>
                <a:spcPts val="0"/>
              </a:spcAft>
              <a:buClr>
                <a:schemeClr val="dk1"/>
              </a:buClr>
              <a:buSzPct val="100000"/>
              <a:buNone/>
            </a:pPr>
            <a:r>
              <a:t/>
            </a:r>
            <a:endParaRPr>
              <a:solidFill>
                <a:srgbClr val="C00000"/>
              </a:solidFill>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lt1"/>
              </a:buClr>
              <a:buSzPct val="100000"/>
              <a:buFont typeface="Calibri"/>
              <a:buNone/>
            </a:pPr>
            <a:r>
              <a:t/>
            </a:r>
            <a:endParaRPr>
              <a:solidFill>
                <a:srgbClr val="C00000"/>
              </a:solidFill>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lt1"/>
              </a:buClr>
              <a:buSzPct val="100000"/>
              <a:buFont typeface="Calibri"/>
              <a:buNone/>
            </a:pPr>
            <a:r>
              <a:t/>
            </a:r>
            <a:endParaRPr>
              <a:solidFill>
                <a:srgbClr val="C00000"/>
              </a:solidFill>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697524" y="224449"/>
            <a:ext cx="10515600" cy="631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Times New Roman"/>
              <a:buNone/>
            </a:pPr>
            <a:r>
              <a:rPr b="1" lang="en-IN" sz="3200" u="sng">
                <a:solidFill>
                  <a:srgbClr val="FF0000"/>
                </a:solidFill>
                <a:latin typeface="Times New Roman"/>
                <a:ea typeface="Times New Roman"/>
                <a:cs typeface="Times New Roman"/>
                <a:sym typeface="Times New Roman"/>
              </a:rPr>
              <a:t>INTRODUCTION</a:t>
            </a:r>
            <a:endParaRPr b="1" sz="3200" u="sng">
              <a:solidFill>
                <a:srgbClr val="FF0000"/>
              </a:solidFill>
              <a:latin typeface="Times New Roman"/>
              <a:ea typeface="Times New Roman"/>
              <a:cs typeface="Times New Roman"/>
              <a:sym typeface="Times New Roman"/>
            </a:endParaRPr>
          </a:p>
        </p:txBody>
      </p:sp>
      <p:sp>
        <p:nvSpPr>
          <p:cNvPr id="104" name="Google Shape;104;p4"/>
          <p:cNvSpPr txBox="1"/>
          <p:nvPr>
            <p:ph idx="1" type="body"/>
          </p:nvPr>
        </p:nvSpPr>
        <p:spPr>
          <a:xfrm>
            <a:off x="105508" y="1321535"/>
            <a:ext cx="11769969" cy="5384059"/>
          </a:xfrm>
          <a:prstGeom prst="rect">
            <a:avLst/>
          </a:prstGeom>
          <a:noFill/>
          <a:ln>
            <a:noFill/>
          </a:ln>
        </p:spPr>
        <p:txBody>
          <a:bodyPr anchorCtr="0" anchor="t" bIns="45700" lIns="91425" spcFirstLastPara="1" rIns="91425" wrap="square" tIns="45700">
            <a:noAutofit/>
          </a:bodyPr>
          <a:lstStyle/>
          <a:p>
            <a:pPr indent="-228600" lvl="0" marL="228600" rtl="0" algn="l">
              <a:lnSpc>
                <a:spcPct val="200000"/>
              </a:lnSpc>
              <a:spcBef>
                <a:spcPts val="0"/>
              </a:spcBef>
              <a:spcAft>
                <a:spcPts val="0"/>
              </a:spcAft>
              <a:buClr>
                <a:schemeClr val="dk1"/>
              </a:buClr>
              <a:buSzPts val="1600"/>
              <a:buChar char="•"/>
            </a:pPr>
            <a:r>
              <a:rPr lang="en-IN" sz="1600">
                <a:latin typeface="Times New Roman"/>
                <a:ea typeface="Times New Roman"/>
                <a:cs typeface="Times New Roman"/>
                <a:sym typeface="Times New Roman"/>
              </a:rPr>
              <a:t>Introduction Unlike hotels, which have their own pricing system, Aribnb prices are usually determined by the hosts empirically. It poses challenges for the new hosts, as well as for existing hosts with new listings, to determine the prices reasonably high yet without losing popularity. On the consumers’ side, though they can compare the price across other similar listings, it is still valuable for them to know whether the current price is worthy and if it is a good time to book the rooms.</a:t>
            </a:r>
            <a:endParaRPr/>
          </a:p>
          <a:p>
            <a:pPr indent="-228600" lvl="0" marL="228600" rtl="0" algn="l">
              <a:lnSpc>
                <a:spcPct val="200000"/>
              </a:lnSpc>
              <a:spcBef>
                <a:spcPts val="1000"/>
              </a:spcBef>
              <a:spcAft>
                <a:spcPts val="0"/>
              </a:spcAft>
              <a:buClr>
                <a:schemeClr val="dk1"/>
              </a:buClr>
              <a:buSzPts val="1600"/>
              <a:buChar char="•"/>
            </a:pPr>
            <a:r>
              <a:rPr lang="en-IN" sz="1600">
                <a:latin typeface="Times New Roman"/>
                <a:ea typeface="Times New Roman"/>
                <a:cs typeface="Times New Roman"/>
                <a:sym typeface="Times New Roman"/>
              </a:rPr>
              <a:t> The nightly price for Airbnb renting depends on multiple factors, and we divide the input type into 4 categories, including continuous, categorical, text, and date features. We have extracted more than 60 features from the dataset. Here we only list a few of them that are both representative and important for the task, such as room size {accommodates, bathrooms, bedrooms, beds, ...}, extra fees {security deposite, cleaning fee, extra people, ...}, reviews scores {review scores rating, review scores accuracy, review scores cleanliness, ...}, location {neighbourhood, latitude, longitude, ...}, facilities {transit, amenities, property type, ...}, and booking related {availability, cancellation policy, host verification, ...}.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idx="1" type="body"/>
          </p:nvPr>
        </p:nvSpPr>
        <p:spPr>
          <a:xfrm>
            <a:off x="287218" y="1207940"/>
            <a:ext cx="11353800" cy="5919687"/>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120000"/>
              </a:lnSpc>
              <a:spcBef>
                <a:spcPts val="0"/>
              </a:spcBef>
              <a:spcAft>
                <a:spcPts val="0"/>
              </a:spcAft>
              <a:buClr>
                <a:srgbClr val="111111"/>
              </a:buClr>
              <a:buSzPct val="100000"/>
              <a:buChar char="•"/>
            </a:pPr>
            <a:r>
              <a:rPr b="0" i="0" lang="en-IN" sz="4000">
                <a:solidFill>
                  <a:srgbClr val="111111"/>
                </a:solidFill>
                <a:latin typeface="Times New Roman"/>
                <a:ea typeface="Times New Roman"/>
                <a:cs typeface="Times New Roman"/>
                <a:sym typeface="Times New Roman"/>
              </a:rPr>
              <a:t>Airbnb wants to analyze the historical data of all the listings on its platform since its initial stages and improve its recommendations to its customers. </a:t>
            </a:r>
            <a:endParaRPr b="0" i="0" sz="4000">
              <a:solidFill>
                <a:srgbClr val="111111"/>
              </a:solidFill>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rgbClr val="111111"/>
              </a:buClr>
              <a:buSzPct val="100000"/>
              <a:buChar char="•"/>
            </a:pPr>
            <a:r>
              <a:rPr b="0" i="0" lang="en-IN" sz="4000">
                <a:solidFill>
                  <a:srgbClr val="111111"/>
                </a:solidFill>
                <a:latin typeface="Times New Roman"/>
                <a:ea typeface="Times New Roman"/>
                <a:cs typeface="Times New Roman"/>
                <a:sym typeface="Times New Roman"/>
              </a:rPr>
              <a:t>To do this, they need to gather the average rating, number of ratings, and prices of the Airbnb listings over the years.</a:t>
            </a:r>
            <a:endParaRPr/>
          </a:p>
          <a:p>
            <a:pPr indent="-228600" lvl="0" marL="228600" rtl="0" algn="l">
              <a:lnSpc>
                <a:spcPct val="120000"/>
              </a:lnSpc>
              <a:spcBef>
                <a:spcPts val="1000"/>
              </a:spcBef>
              <a:spcAft>
                <a:spcPts val="0"/>
              </a:spcAft>
              <a:buClr>
                <a:srgbClr val="111111"/>
              </a:buClr>
              <a:buSzPct val="100000"/>
              <a:buChar char="•"/>
            </a:pPr>
            <a:r>
              <a:rPr b="0" i="0" lang="en-IN" sz="4000">
                <a:solidFill>
                  <a:srgbClr val="111111"/>
                </a:solidFill>
                <a:latin typeface="Times New Roman"/>
                <a:ea typeface="Times New Roman"/>
                <a:cs typeface="Times New Roman"/>
                <a:sym typeface="Times New Roman"/>
              </a:rPr>
              <a:t> As a data engineer of the company</a:t>
            </a:r>
            <a:r>
              <a:rPr lang="en-IN" sz="4000">
                <a:solidFill>
                  <a:srgbClr val="111111"/>
                </a:solidFill>
                <a:latin typeface="Times New Roman"/>
                <a:ea typeface="Times New Roman"/>
                <a:cs typeface="Times New Roman"/>
                <a:sym typeface="Times New Roman"/>
              </a:rPr>
              <a:t>. We</a:t>
            </a:r>
            <a:r>
              <a:rPr b="0" i="0" lang="en-IN" sz="4000">
                <a:solidFill>
                  <a:srgbClr val="111111"/>
                </a:solidFill>
                <a:latin typeface="Times New Roman"/>
                <a:ea typeface="Times New Roman"/>
                <a:cs typeface="Times New Roman"/>
                <a:sym typeface="Times New Roman"/>
              </a:rPr>
              <a:t> took up the task of building an ETL pipeline that extracts the relevant data like listings, properties, hosts details, and load it in to a data warehouse that makes querying for the decision-makers and analysts easier.</a:t>
            </a:r>
            <a:endParaRPr/>
          </a:p>
          <a:p>
            <a:pPr indent="-228600" lvl="0" marL="228600" rtl="0" algn="l">
              <a:lnSpc>
                <a:spcPct val="120000"/>
              </a:lnSpc>
              <a:spcBef>
                <a:spcPts val="1000"/>
              </a:spcBef>
              <a:spcAft>
                <a:spcPts val="0"/>
              </a:spcAft>
              <a:buClr>
                <a:srgbClr val="212121"/>
              </a:buClr>
              <a:buSzPct val="100000"/>
              <a:buChar char="•"/>
            </a:pPr>
            <a:r>
              <a:rPr i="0" lang="en-IN" sz="4000">
                <a:solidFill>
                  <a:srgbClr val="212121"/>
                </a:solidFill>
                <a:latin typeface="Times New Roman"/>
                <a:ea typeface="Times New Roman"/>
                <a:cs typeface="Times New Roman"/>
                <a:sym typeface="Times New Roman"/>
              </a:rPr>
              <a:t>This dataset has around 49,000 observations in it with 16 columns and it is a mix between categorical and numeric values.</a:t>
            </a:r>
            <a:endParaRPr/>
          </a:p>
          <a:p>
            <a:pPr indent="-228600" lvl="6" marL="228600" rtl="0" algn="l">
              <a:lnSpc>
                <a:spcPct val="120000"/>
              </a:lnSpc>
              <a:spcBef>
                <a:spcPts val="1000"/>
              </a:spcBef>
              <a:spcAft>
                <a:spcPts val="0"/>
              </a:spcAft>
              <a:buClr>
                <a:srgbClr val="212121"/>
              </a:buClr>
              <a:buSzPct val="100000"/>
              <a:buChar char="•"/>
            </a:pPr>
            <a:r>
              <a:rPr lang="en-IN" sz="4000">
                <a:solidFill>
                  <a:srgbClr val="212121"/>
                </a:solidFill>
                <a:latin typeface="Times New Roman"/>
                <a:ea typeface="Times New Roman"/>
                <a:cs typeface="Times New Roman"/>
                <a:sym typeface="Times New Roman"/>
              </a:rPr>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a:p>
          <a:p>
            <a:pPr indent="-180340" lvl="0" marL="228600" rtl="0" algn="l">
              <a:lnSpc>
                <a:spcPct val="200000"/>
              </a:lnSpc>
              <a:spcBef>
                <a:spcPts val="1000"/>
              </a:spcBef>
              <a:spcAft>
                <a:spcPts val="0"/>
              </a:spcAft>
              <a:buClr>
                <a:schemeClr val="dk1"/>
              </a:buClr>
              <a:buSzPct val="100000"/>
              <a:buNone/>
            </a:pPr>
            <a:r>
              <a:t/>
            </a:r>
            <a:endParaRPr sz="1600">
              <a:latin typeface="Arial"/>
              <a:ea typeface="Arial"/>
              <a:cs typeface="Arial"/>
              <a:sym typeface="Arial"/>
            </a:endParaRPr>
          </a:p>
          <a:p>
            <a:pPr indent="-180340" lvl="6" marL="228600" rtl="0" algn="l">
              <a:lnSpc>
                <a:spcPct val="90000"/>
              </a:lnSpc>
              <a:spcBef>
                <a:spcPts val="1000"/>
              </a:spcBef>
              <a:spcAft>
                <a:spcPts val="0"/>
              </a:spcAft>
              <a:buClr>
                <a:schemeClr val="dk1"/>
              </a:buClr>
              <a:buSzPct val="100000"/>
              <a:buNone/>
            </a:pPr>
            <a:r>
              <a:t/>
            </a:r>
            <a:endParaRPr sz="1600">
              <a:solidFill>
                <a:srgbClr val="212121"/>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sp>
        <p:nvSpPr>
          <p:cNvPr id="110" name="Google Shape;110;p5"/>
          <p:cNvSpPr txBox="1"/>
          <p:nvPr/>
        </p:nvSpPr>
        <p:spPr>
          <a:xfrm>
            <a:off x="463064" y="505249"/>
            <a:ext cx="799804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IN" sz="3200" u="sng" cap="none" strike="noStrike">
                <a:solidFill>
                  <a:srgbClr val="FF0000"/>
                </a:solidFill>
                <a:latin typeface="Times New Roman"/>
                <a:ea typeface="Times New Roman"/>
                <a:cs typeface="Times New Roman"/>
                <a:sym typeface="Times New Roman"/>
              </a:rPr>
              <a:t>What is Airbnb?</a:t>
            </a:r>
            <a:endParaRPr b="0" i="0" sz="3200" u="sng"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1084383"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Times New Roman"/>
              <a:buNone/>
            </a:pPr>
            <a:r>
              <a:rPr lang="en-IN" sz="3200" u="sng">
                <a:solidFill>
                  <a:srgbClr val="FF0000"/>
                </a:solidFill>
                <a:latin typeface="Times New Roman"/>
                <a:ea typeface="Times New Roman"/>
                <a:cs typeface="Times New Roman"/>
                <a:sym typeface="Times New Roman"/>
              </a:rPr>
              <a:t>Work overflow</a:t>
            </a:r>
            <a:endParaRPr sz="3200" u="sng">
              <a:solidFill>
                <a:srgbClr val="FF0000"/>
              </a:solidFill>
              <a:latin typeface="Times New Roman"/>
              <a:ea typeface="Times New Roman"/>
              <a:cs typeface="Times New Roman"/>
              <a:sym typeface="Times New Roman"/>
            </a:endParaRPr>
          </a:p>
        </p:txBody>
      </p:sp>
      <p:sp>
        <p:nvSpPr>
          <p:cNvPr id="116" name="Google Shape;116;p6"/>
          <p:cNvSpPr txBox="1"/>
          <p:nvPr/>
        </p:nvSpPr>
        <p:spPr>
          <a:xfrm>
            <a:off x="994299" y="2394068"/>
            <a:ext cx="8147481" cy="3262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  </a:t>
            </a:r>
            <a:r>
              <a:rPr b="0" i="0" lang="en-IN" sz="1600" u="none" cap="none" strike="noStrike">
                <a:solidFill>
                  <a:schemeClr val="dk1"/>
                </a:solidFill>
                <a:latin typeface="Times New Roman"/>
                <a:ea typeface="Times New Roman"/>
                <a:cs typeface="Times New Roman"/>
                <a:sym typeface="Times New Roman"/>
              </a:rPr>
              <a:t>Work is divided into three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Noto Sans Symbols"/>
              <a:ea typeface="Noto Sans Symbols"/>
              <a:cs typeface="Noto Sans Symbols"/>
              <a:sym typeface="Noto Sans Symbols"/>
            </a:endParaRPr>
          </a:p>
          <a:p>
            <a:pPr indent="0" lvl="0" marL="11430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Step 1- Data Collection and Understanding the data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Step 2- Data cleanup and Handling the missing values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Step 3 – Performing Agenda with the Visualizations.</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1861331" y="236172"/>
            <a:ext cx="5152293" cy="6547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Times New Roman"/>
              <a:buNone/>
            </a:pPr>
            <a:r>
              <a:rPr b="1" lang="en-IN" sz="3200" u="sng">
                <a:solidFill>
                  <a:srgbClr val="FF0000"/>
                </a:solidFill>
                <a:latin typeface="Times New Roman"/>
                <a:ea typeface="Times New Roman"/>
                <a:cs typeface="Times New Roman"/>
                <a:sym typeface="Times New Roman"/>
              </a:rPr>
              <a:t>DATA UNDERSTANDING</a:t>
            </a:r>
            <a:endParaRPr b="1" sz="3200" u="sng">
              <a:solidFill>
                <a:srgbClr val="FF0000"/>
              </a:solidFill>
              <a:latin typeface="Times New Roman"/>
              <a:ea typeface="Times New Roman"/>
              <a:cs typeface="Times New Roman"/>
              <a:sym typeface="Times New Roman"/>
            </a:endParaRPr>
          </a:p>
        </p:txBody>
      </p:sp>
      <p:graphicFrame>
        <p:nvGraphicFramePr>
          <p:cNvPr id="122" name="Google Shape;122;p7"/>
          <p:cNvGraphicFramePr/>
          <p:nvPr/>
        </p:nvGraphicFramePr>
        <p:xfrm>
          <a:off x="2055440" y="876387"/>
          <a:ext cx="3000000" cy="3000000"/>
        </p:xfrm>
        <a:graphic>
          <a:graphicData uri="http://schemas.openxmlformats.org/drawingml/2006/table">
            <a:tbl>
              <a:tblPr bandRow="1" firstRow="1">
                <a:noFill/>
                <a:tableStyleId>{87A03FC1-9C68-44A2-856A-6EC3C5FF512B}</a:tableStyleId>
              </a:tblPr>
              <a:tblGrid>
                <a:gridCol w="4064000"/>
                <a:gridCol w="4064000"/>
              </a:tblGrid>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Field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Id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Unique id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Name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Name of the listing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Host_id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Unique host_id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host_name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Name of the host</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Neighbourhood_group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Location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Neighbourhood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Area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Latitude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Latitude range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Longitude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Longitude range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Room_type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Type of listing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Price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Price of listing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Minimum_nights</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Minimum night to be paid for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Number_of reviews</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No of reviews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Last_review</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Content of the last review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Reviews_per_month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No of checks per month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Calculated_host_listing_count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Total count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Availability_365</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IN" sz="1600" u="none" cap="none" strike="noStrike">
                          <a:latin typeface="Times New Roman"/>
                          <a:ea typeface="Times New Roman"/>
                          <a:cs typeface="Times New Roman"/>
                          <a:sym typeface="Times New Roman"/>
                        </a:rPr>
                        <a:t>Availability around the year</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idx="1" type="body"/>
          </p:nvPr>
        </p:nvSpPr>
        <p:spPr>
          <a:xfrm>
            <a:off x="744416" y="132687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200000"/>
              </a:lnSpc>
              <a:spcBef>
                <a:spcPts val="0"/>
              </a:spcBef>
              <a:spcAft>
                <a:spcPts val="0"/>
              </a:spcAft>
              <a:buClr>
                <a:srgbClr val="545454"/>
              </a:buClr>
              <a:buSzPct val="100000"/>
              <a:buChar char="•"/>
            </a:pPr>
            <a:r>
              <a:rPr b="1" i="0" lang="en-IN">
                <a:solidFill>
                  <a:srgbClr val="545454"/>
                </a:solidFill>
                <a:latin typeface="Lato"/>
                <a:ea typeface="Lato"/>
                <a:cs typeface="Lato"/>
                <a:sym typeface="Lato"/>
              </a:rPr>
              <a:t> </a:t>
            </a:r>
            <a:r>
              <a:rPr i="0" lang="en-IN" sz="2100">
                <a:latin typeface="Times New Roman"/>
                <a:ea typeface="Times New Roman"/>
                <a:cs typeface="Times New Roman"/>
                <a:sym typeface="Times New Roman"/>
              </a:rPr>
              <a:t>The number of listings for each neighborhood and the median price</a:t>
            </a:r>
            <a:endParaRPr/>
          </a:p>
          <a:p>
            <a:pPr indent="-228600" lvl="0" marL="228600" rtl="0" algn="l">
              <a:lnSpc>
                <a:spcPct val="200000"/>
              </a:lnSpc>
              <a:spcBef>
                <a:spcPts val="1000"/>
              </a:spcBef>
              <a:spcAft>
                <a:spcPts val="0"/>
              </a:spcAft>
              <a:buClr>
                <a:schemeClr val="dk1"/>
              </a:buClr>
              <a:buSzPct val="100000"/>
              <a:buChar char="•"/>
            </a:pPr>
            <a:r>
              <a:rPr i="0" lang="en-IN" sz="2100">
                <a:latin typeface="Times New Roman"/>
                <a:ea typeface="Times New Roman"/>
                <a:cs typeface="Times New Roman"/>
                <a:sym typeface="Times New Roman"/>
              </a:rPr>
              <a:t>This gives us a good insight into the potential neighborhoods where there are higher number of listings which we can tap into. By analyzing the number of listings and prices for each neighborhood, we can get a clearer understanding of which neighborhood have a lot of expensive listings. Looking at the analysis done so far, we can see that certain neighborhood are indeed more 'expensive' than others.</a:t>
            </a:r>
            <a:endParaRPr/>
          </a:p>
          <a:p>
            <a:pPr indent="-228600" lvl="0" marL="228600" rtl="0" algn="l">
              <a:lnSpc>
                <a:spcPct val="200000"/>
              </a:lnSpc>
              <a:spcBef>
                <a:spcPts val="1000"/>
              </a:spcBef>
              <a:spcAft>
                <a:spcPts val="0"/>
              </a:spcAft>
              <a:buClr>
                <a:schemeClr val="dk1"/>
              </a:buClr>
              <a:buSzPct val="100000"/>
              <a:buChar char="•"/>
            </a:pPr>
            <a:r>
              <a:rPr i="0" lang="en-IN" sz="2100">
                <a:latin typeface="Times New Roman"/>
                <a:ea typeface="Times New Roman"/>
                <a:cs typeface="Times New Roman"/>
                <a:sym typeface="Times New Roman"/>
              </a:rPr>
              <a:t> However, some of those neighborhood do not have as many listings as other expensive neighborhood. Since our problem was to identify factors that make a listing more expensive, we can infer that these neighborhood tend to have more expensive listings. However, a more thorough inference would be to identify neighborhood that have both a higher number of listings and higher price as lower number of listings would mean fewer available listing for a customer to choose</a:t>
            </a:r>
            <a:endParaRPr sz="2100">
              <a:latin typeface="Times New Roman"/>
              <a:ea typeface="Times New Roman"/>
              <a:cs typeface="Times New Roman"/>
              <a:sym typeface="Times New Roman"/>
            </a:endParaRPr>
          </a:p>
        </p:txBody>
      </p:sp>
      <p:sp>
        <p:nvSpPr>
          <p:cNvPr id="128" name="Google Shape;128;p8"/>
          <p:cNvSpPr txBox="1"/>
          <p:nvPr/>
        </p:nvSpPr>
        <p:spPr>
          <a:xfrm>
            <a:off x="756820" y="471386"/>
            <a:ext cx="9843117"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545454"/>
                </a:solidFill>
                <a:latin typeface="Lato"/>
                <a:ea typeface="Lato"/>
                <a:cs typeface="Lato"/>
                <a:sym typeface="Lato"/>
              </a:rPr>
              <a:t> </a:t>
            </a:r>
            <a:r>
              <a:rPr b="0" i="0" lang="en-IN" sz="3200" u="sng" cap="none" strike="noStrike">
                <a:solidFill>
                  <a:srgbClr val="FF0000"/>
                </a:solidFill>
                <a:latin typeface="Times New Roman"/>
                <a:ea typeface="Times New Roman"/>
                <a:cs typeface="Times New Roman"/>
                <a:sym typeface="Times New Roman"/>
              </a:rPr>
              <a:t>Analyzing the listings based on room types</a:t>
            </a:r>
            <a:endParaRPr b="0" i="0" sz="2800" u="sng"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545454"/>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idx="1" type="body"/>
          </p:nvPr>
        </p:nvSpPr>
        <p:spPr>
          <a:xfrm>
            <a:off x="298940" y="895113"/>
            <a:ext cx="10515600" cy="14333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i="0">
              <a:solidFill>
                <a:srgbClr val="545454"/>
              </a:solidFill>
              <a:latin typeface="Lato"/>
              <a:ea typeface="Lato"/>
              <a:cs typeface="Lato"/>
              <a:sym typeface="Lato"/>
            </a:endParaRPr>
          </a:p>
          <a:p>
            <a:pPr indent="-228600" lvl="0" marL="228600" rtl="0" algn="l">
              <a:lnSpc>
                <a:spcPct val="90000"/>
              </a:lnSpc>
              <a:spcBef>
                <a:spcPts val="1000"/>
              </a:spcBef>
              <a:spcAft>
                <a:spcPts val="0"/>
              </a:spcAft>
              <a:buClr>
                <a:schemeClr val="dk1"/>
              </a:buClr>
              <a:buSzPts val="1600"/>
              <a:buChar char="•"/>
            </a:pPr>
            <a:r>
              <a:rPr lang="en-IN" sz="1600">
                <a:latin typeface="Times New Roman"/>
                <a:ea typeface="Times New Roman"/>
                <a:cs typeface="Times New Roman"/>
                <a:sym typeface="Times New Roman"/>
              </a:rPr>
              <a:t>T</a:t>
            </a:r>
            <a:r>
              <a:rPr b="0" i="0" lang="en-IN" sz="1600">
                <a:latin typeface="Times New Roman"/>
                <a:ea typeface="Times New Roman"/>
                <a:cs typeface="Times New Roman"/>
                <a:sym typeface="Times New Roman"/>
              </a:rPr>
              <a:t>his word cloud shows shows the most frequently used words in the summaries of the top 100 most expensive listings.</a:t>
            </a:r>
            <a:endParaRPr/>
          </a:p>
          <a:p>
            <a:pPr indent="-228600" lvl="0" marL="228600" rtl="0" algn="l">
              <a:lnSpc>
                <a:spcPct val="90000"/>
              </a:lnSpc>
              <a:spcBef>
                <a:spcPts val="1000"/>
              </a:spcBef>
              <a:spcAft>
                <a:spcPts val="0"/>
              </a:spcAft>
              <a:buClr>
                <a:schemeClr val="dk1"/>
              </a:buClr>
              <a:buSzPts val="1600"/>
              <a:buChar char="•"/>
            </a:pPr>
            <a:r>
              <a:rPr b="0" i="0" lang="en-IN" sz="16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T</a:t>
            </a:r>
            <a:r>
              <a:rPr b="0" i="0" lang="en-IN" sz="1600">
                <a:latin typeface="Times New Roman"/>
                <a:ea typeface="Times New Roman"/>
                <a:cs typeface="Times New Roman"/>
                <a:sym typeface="Times New Roman"/>
              </a:rPr>
              <a:t>hey all have particularly 3 words in common: seattle, home, and view. Other words like : kitchen, bedroom, walk, modern.</a:t>
            </a:r>
            <a:endParaRPr sz="1600">
              <a:latin typeface="Times New Roman"/>
              <a:ea typeface="Times New Roman"/>
              <a:cs typeface="Times New Roman"/>
              <a:sym typeface="Times New Roman"/>
            </a:endParaRPr>
          </a:p>
        </p:txBody>
      </p:sp>
      <p:sp>
        <p:nvSpPr>
          <p:cNvPr id="134" name="Google Shape;134;p9"/>
          <p:cNvSpPr txBox="1"/>
          <p:nvPr/>
        </p:nvSpPr>
        <p:spPr>
          <a:xfrm>
            <a:off x="606702" y="765957"/>
            <a:ext cx="1079985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IN" sz="2400" u="none" cap="none" strike="noStrike">
                <a:solidFill>
                  <a:schemeClr val="accent2"/>
                </a:solidFill>
                <a:latin typeface="Times New Roman"/>
                <a:ea typeface="Times New Roman"/>
                <a:cs typeface="Times New Roman"/>
                <a:sym typeface="Times New Roman"/>
              </a:rPr>
              <a:t>Common words in the summary of expensive listings</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606702" y="2825937"/>
            <a:ext cx="88889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accent2"/>
                </a:solidFill>
                <a:latin typeface="Times New Roman"/>
                <a:ea typeface="Times New Roman"/>
                <a:cs typeface="Times New Roman"/>
                <a:sym typeface="Times New Roman"/>
              </a:rPr>
              <a:t>Common words in the summary of the cheapest listings</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298940" y="3151286"/>
            <a:ext cx="11772865" cy="830997"/>
          </a:xfrm>
          <a:prstGeom prst="rect">
            <a:avLst/>
          </a:prstGeom>
          <a:noFill/>
          <a:ln>
            <a:noFill/>
          </a:ln>
        </p:spPr>
        <p:txBody>
          <a:bodyPr anchorCtr="0" anchor="t" bIns="45700" lIns="91425" spcFirstLastPara="1" rIns="91425" wrap="square" tIns="45700">
            <a:spAutoFit/>
          </a:bodyPr>
          <a:lstStyle/>
          <a:p>
            <a:pPr indent="-184150" lvl="0" marL="28575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The word cloud, indeed there are overlapping words with the most expensive listings. Words like : Seattle, bedroom, home appeared frequently in both .So they do not tell us anything special .   </a:t>
            </a:r>
            <a:endParaRPr b="0" i="0" sz="1600" u="none" cap="none" strike="noStrike">
              <a:solidFill>
                <a:schemeClr val="dk1"/>
              </a:solidFill>
              <a:latin typeface="Times New Roman"/>
              <a:ea typeface="Times New Roman"/>
              <a:cs typeface="Times New Roman"/>
              <a:sym typeface="Times New Roman"/>
            </a:endParaRPr>
          </a:p>
        </p:txBody>
      </p:sp>
      <p:sp>
        <p:nvSpPr>
          <p:cNvPr id="137" name="Google Shape;137;p9"/>
          <p:cNvSpPr/>
          <p:nvPr/>
        </p:nvSpPr>
        <p:spPr>
          <a:xfrm>
            <a:off x="606702" y="4288803"/>
            <a:ext cx="100612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accent2"/>
                </a:solidFill>
                <a:latin typeface="Times New Roman"/>
                <a:ea typeface="Times New Roman"/>
                <a:cs typeface="Times New Roman"/>
                <a:sym typeface="Times New Roman"/>
              </a:rPr>
              <a:t>Analyzing if any particular amenity results in higher prices</a:t>
            </a:r>
            <a:r>
              <a:rPr b="0" i="0" lang="en-IN" sz="1600" u="none" cap="none" strike="noStrike">
                <a:solidFill>
                  <a:schemeClr val="accent2"/>
                </a:solidFill>
                <a:latin typeface="Times New Roman"/>
                <a:ea typeface="Times New Roman"/>
                <a:cs typeface="Times New Roman"/>
                <a:sym typeface="Times New Roman"/>
              </a:rPr>
              <a:t>.</a:t>
            </a:r>
            <a:endParaRPr b="0" i="0" sz="1600" u="none" cap="none" strike="noStrike">
              <a:solidFill>
                <a:schemeClr val="accent2"/>
              </a:solidFill>
              <a:latin typeface="Times New Roman"/>
              <a:ea typeface="Times New Roman"/>
              <a:cs typeface="Times New Roman"/>
              <a:sym typeface="Times New Roman"/>
            </a:endParaRPr>
          </a:p>
        </p:txBody>
      </p:sp>
      <p:sp>
        <p:nvSpPr>
          <p:cNvPr id="138" name="Google Shape;138;p9"/>
          <p:cNvSpPr txBox="1"/>
          <p:nvPr/>
        </p:nvSpPr>
        <p:spPr>
          <a:xfrm>
            <a:off x="298940" y="4824537"/>
            <a:ext cx="10515600" cy="157406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The word cloud above was taken from the top 100 listings in terms of their price. We can see that the listings with the highest prices have amenities such as washer, dryer, heating, wireless internet, smoke detector, free parking, kid friendly</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1600"/>
              <a:buFont typeface="Arial"/>
              <a:buChar char="•"/>
            </a:pPr>
            <a:r>
              <a:rPr b="0" i="0" lang="en-IN" sz="1600" u="none" cap="none" strike="noStrike">
                <a:solidFill>
                  <a:schemeClr val="dk1"/>
                </a:solidFill>
                <a:latin typeface="Times New Roman"/>
                <a:ea typeface="Times New Roman"/>
                <a:cs typeface="Times New Roman"/>
                <a:sym typeface="Times New Roman"/>
              </a:rPr>
              <a:t>. So, an aspiring Airbnb host should ensure that his property contains these amenities so that he can charge a higher price. Similarly, if a traveller does not require any of these amenities, he can opt for a listing without them to save cost. amenities and their influence into the price will be further explored in depth in the machine learning section of the project.</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2022-12-02T06:55:15Z</dcterms:created>
  <dc:creator>adhakhan7081@gmail.com</dc:creator>
</cp:coreProperties>
</file>