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Lobster"/>
      <p:regular r:id="rId25"/>
    </p:embeddedFont>
    <p:embeddedFont>
      <p:font typeface="Helvetica Neue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0" roundtripDataSignature="AMtx7mhQNZJTi2peL+m+miv7WmbdSdfS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8E7294E-D9B6-4993-A70B-B10188A66202}">
  <a:tblStyle styleId="{38E7294E-D9B6-4993-A70B-B10188A662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HelveticaNeue-regular.fntdata"/><Relationship Id="rId25" Type="http://schemas.openxmlformats.org/officeDocument/2006/relationships/font" Target="fonts/Lobster-regular.fntdata"/><Relationship Id="rId28" Type="http://schemas.openxmlformats.org/officeDocument/2006/relationships/font" Target="fonts/HelveticaNeue-italic.fntdata"/><Relationship Id="rId27" Type="http://schemas.openxmlformats.org/officeDocument/2006/relationships/font" Target="fonts/HelveticaNeue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HelveticaNeue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" name="Google Shape;37;p1:notes"/>
          <p:cNvSpPr/>
          <p:nvPr>
            <p:ph idx="2" type="sldImg"/>
          </p:nvPr>
        </p:nvSpPr>
        <p:spPr>
          <a:xfrm>
            <a:off x="1714500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6c117fb02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6" name="Google Shape;156;g36c117fb028_0_57:notes"/>
          <p:cNvSpPr/>
          <p:nvPr>
            <p:ph idx="2" type="sldImg"/>
          </p:nvPr>
        </p:nvSpPr>
        <p:spPr>
          <a:xfrm>
            <a:off x="1714500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6c117fb02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7" name="Google Shape;167;g36c117fb028_0_72:notes"/>
          <p:cNvSpPr/>
          <p:nvPr>
            <p:ph idx="2" type="sldImg"/>
          </p:nvPr>
        </p:nvSpPr>
        <p:spPr>
          <a:xfrm>
            <a:off x="1714500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6c117fb02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8" name="Google Shape;178;g36c117fb028_0_87:notes"/>
          <p:cNvSpPr/>
          <p:nvPr>
            <p:ph idx="2" type="sldImg"/>
          </p:nvPr>
        </p:nvSpPr>
        <p:spPr>
          <a:xfrm>
            <a:off x="1714500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6c117fb028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9" name="Google Shape;189;g36c117fb028_0_100:notes"/>
          <p:cNvSpPr/>
          <p:nvPr>
            <p:ph idx="2" type="sldImg"/>
          </p:nvPr>
        </p:nvSpPr>
        <p:spPr>
          <a:xfrm>
            <a:off x="1714500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6c117fb028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0" name="Google Shape;200;g36c117fb028_0_129:notes"/>
          <p:cNvSpPr/>
          <p:nvPr>
            <p:ph idx="2" type="sldImg"/>
          </p:nvPr>
        </p:nvSpPr>
        <p:spPr>
          <a:xfrm>
            <a:off x="1714500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6c117fb028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1" name="Google Shape;211;g36c117fb028_2_2:notes"/>
          <p:cNvSpPr/>
          <p:nvPr>
            <p:ph idx="2" type="sldImg"/>
          </p:nvPr>
        </p:nvSpPr>
        <p:spPr>
          <a:xfrm>
            <a:off x="1714500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6c117fb028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3" name="Google Shape;223;g36c117fb028_1_52:notes"/>
          <p:cNvSpPr/>
          <p:nvPr>
            <p:ph idx="2" type="sldImg"/>
          </p:nvPr>
        </p:nvSpPr>
        <p:spPr>
          <a:xfrm>
            <a:off x="1714500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6c117fb028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6" name="Google Shape;236;g36c117fb028_1_65:notes"/>
          <p:cNvSpPr/>
          <p:nvPr>
            <p:ph idx="2" type="sldImg"/>
          </p:nvPr>
        </p:nvSpPr>
        <p:spPr>
          <a:xfrm>
            <a:off x="1714500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9" name="Google Shape;249;p13:notes"/>
          <p:cNvSpPr/>
          <p:nvPr>
            <p:ph idx="2" type="sldImg"/>
          </p:nvPr>
        </p:nvSpPr>
        <p:spPr>
          <a:xfrm>
            <a:off x="1714500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9" name="Google Shape;49;p2:notes"/>
          <p:cNvSpPr/>
          <p:nvPr>
            <p:ph idx="2" type="sldImg"/>
          </p:nvPr>
        </p:nvSpPr>
        <p:spPr>
          <a:xfrm>
            <a:off x="1714500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4" name="Google Shape;6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6c117fb028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5" name="Google Shape;75;g36c117fb028_1_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6c117fb028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g36c117fb028_1_1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6c117fb028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9" name="Google Shape;109;g36c117fb028_2_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6c117fb028_1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2" name="Google Shape;122;g36c117fb028_1_1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p6:notes"/>
          <p:cNvSpPr/>
          <p:nvPr>
            <p:ph idx="2" type="sldImg"/>
          </p:nvPr>
        </p:nvSpPr>
        <p:spPr>
          <a:xfrm>
            <a:off x="1714500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6c117fb02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g36c117fb028_0_31:notes"/>
          <p:cNvSpPr/>
          <p:nvPr>
            <p:ph idx="2" type="sldImg"/>
          </p:nvPr>
        </p:nvSpPr>
        <p:spPr>
          <a:xfrm>
            <a:off x="1714500" y="685800"/>
            <a:ext cx="3429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BM Logo and 1 Logo - REDGREY">
  <p:cSld name="SBM Logo and 1 Logo - REDGRE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idx="1" type="body"/>
          </p:nvPr>
        </p:nvSpPr>
        <p:spPr>
          <a:xfrm>
            <a:off x="145143" y="964406"/>
            <a:ext cx="2150534" cy="130969"/>
          </a:xfrm>
          <a:prstGeom prst="rect">
            <a:avLst/>
          </a:prstGeom>
          <a:solidFill>
            <a:srgbClr val="910A29"/>
          </a:solidFill>
          <a:ln>
            <a:noFill/>
          </a:ln>
        </p:spPr>
        <p:txBody>
          <a:bodyPr anchorCtr="0" anchor="ctr" bIns="9625" lIns="19275" spcFirstLastPara="1" rIns="19275" wrap="square" tIns="96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Helvetica Neue"/>
              <a:buNone/>
              <a:defRPr b="1" sz="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Helvetica Neue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b="1" sz="17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5pPr>
            <a:lvl6pPr indent="-2286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6pPr>
            <a:lvl7pPr indent="-2286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7pPr>
            <a:lvl8pPr indent="-2286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8pPr>
            <a:lvl9pPr indent="-2286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9pPr>
          </a:lstStyle>
          <a:p/>
        </p:txBody>
      </p:sp>
      <p:sp>
        <p:nvSpPr>
          <p:cNvPr id="13" name="Google Shape;13;p15"/>
          <p:cNvSpPr txBox="1"/>
          <p:nvPr>
            <p:ph idx="2" type="body"/>
          </p:nvPr>
        </p:nvSpPr>
        <p:spPr>
          <a:xfrm>
            <a:off x="2455618" y="964406"/>
            <a:ext cx="4232763" cy="131445"/>
          </a:xfrm>
          <a:prstGeom prst="rect">
            <a:avLst/>
          </a:prstGeom>
          <a:solidFill>
            <a:srgbClr val="910A29"/>
          </a:solidFill>
          <a:ln>
            <a:noFill/>
          </a:ln>
        </p:spPr>
        <p:txBody>
          <a:bodyPr anchorCtr="0" anchor="ctr" bIns="9625" lIns="19275" spcFirstLastPara="1" rIns="19275" wrap="square" tIns="96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Helvetica Neue"/>
              <a:buNone/>
              <a:defRPr b="1" sz="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Helvetica Neue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b="1" sz="17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5pPr>
            <a:lvl6pPr indent="-2286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6pPr>
            <a:lvl7pPr indent="-2286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7pPr>
            <a:lvl8pPr indent="-2286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8pPr>
            <a:lvl9pPr indent="-2286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9pPr>
          </a:lstStyle>
          <a:p/>
        </p:txBody>
      </p:sp>
      <p:sp>
        <p:nvSpPr>
          <p:cNvPr id="14" name="Google Shape;14;p15"/>
          <p:cNvSpPr txBox="1"/>
          <p:nvPr>
            <p:ph idx="3" type="body"/>
          </p:nvPr>
        </p:nvSpPr>
        <p:spPr>
          <a:xfrm>
            <a:off x="145143" y="2153330"/>
            <a:ext cx="2150534" cy="122464"/>
          </a:xfrm>
          <a:prstGeom prst="rect">
            <a:avLst/>
          </a:prstGeom>
          <a:solidFill>
            <a:srgbClr val="910A29"/>
          </a:solidFill>
          <a:ln>
            <a:noFill/>
          </a:ln>
        </p:spPr>
        <p:txBody>
          <a:bodyPr anchorCtr="0" anchor="ctr" bIns="9625" lIns="19275" spcFirstLastPara="1" rIns="19275" wrap="square" tIns="96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Helvetica Neue"/>
              <a:buNone/>
              <a:defRPr b="1" sz="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Helvetica Neue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b="1" sz="17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5pPr>
            <a:lvl6pPr indent="-2286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6pPr>
            <a:lvl7pPr indent="-2286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7pPr>
            <a:lvl8pPr indent="-2286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8pPr>
            <a:lvl9pPr indent="-2286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9pPr>
          </a:lstStyle>
          <a:p/>
        </p:txBody>
      </p:sp>
      <p:sp>
        <p:nvSpPr>
          <p:cNvPr id="15" name="Google Shape;15;p15"/>
          <p:cNvSpPr txBox="1"/>
          <p:nvPr>
            <p:ph idx="4" type="body"/>
          </p:nvPr>
        </p:nvSpPr>
        <p:spPr>
          <a:xfrm>
            <a:off x="2467429" y="1488281"/>
            <a:ext cx="4209143" cy="102054"/>
          </a:xfrm>
          <a:prstGeom prst="rect">
            <a:avLst/>
          </a:prstGeom>
          <a:solidFill>
            <a:srgbClr val="EEDFDF"/>
          </a:solidFill>
          <a:ln>
            <a:noFill/>
          </a:ln>
        </p:spPr>
        <p:txBody>
          <a:bodyPr anchorCtr="0" anchor="ctr" bIns="0" lIns="38550" spcFirstLastPara="1" rIns="0" wrap="square" tIns="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141313"/>
              </a:buClr>
              <a:buSzPts val="400"/>
              <a:buFont typeface="Arial"/>
              <a:buNone/>
              <a:defRPr sz="400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60350" lvl="1" marL="914400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Char char="•"/>
              <a:defRPr sz="500"/>
            </a:lvl2pPr>
            <a:lvl3pPr indent="-260350" lvl="2" marL="1371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Char char="•"/>
              <a:defRPr sz="500"/>
            </a:lvl3pPr>
            <a:lvl4pPr indent="-260350" lvl="3" marL="1828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Char char="•"/>
              <a:defRPr sz="500"/>
            </a:lvl4pPr>
            <a:lvl5pPr indent="-26035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Char char="•"/>
              <a:defRPr sz="500"/>
            </a:lvl5pPr>
            <a:lvl6pPr indent="-32385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6" name="Google Shape;16;p15"/>
          <p:cNvSpPr txBox="1"/>
          <p:nvPr>
            <p:ph idx="5" type="body"/>
          </p:nvPr>
        </p:nvSpPr>
        <p:spPr>
          <a:xfrm>
            <a:off x="145143" y="1131094"/>
            <a:ext cx="2159000" cy="9303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603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Font typeface="Arial"/>
              <a:buChar char="•"/>
              <a:defRPr sz="500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603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Font typeface="Arial"/>
              <a:buChar char="•"/>
              <a:defRPr sz="500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603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Font typeface="Arial"/>
              <a:buChar char="•"/>
              <a:defRPr sz="500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603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Font typeface="Arial"/>
              <a:buChar char="•"/>
              <a:defRPr sz="500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5400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Char char="»"/>
              <a:defRPr/>
            </a:lvl5pPr>
            <a:lvl6pPr indent="-25400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Char char="•"/>
              <a:defRPr/>
            </a:lvl6pPr>
            <a:lvl7pPr indent="-2540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Char char="•"/>
              <a:defRPr/>
            </a:lvl7pPr>
            <a:lvl8pPr indent="-254000" lvl="7" marL="3657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Char char="•"/>
              <a:defRPr/>
            </a:lvl8pPr>
            <a:lvl9pPr indent="-254000" lvl="8" marL="4114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Char char="•"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6" type="body"/>
          </p:nvPr>
        </p:nvSpPr>
        <p:spPr>
          <a:xfrm>
            <a:off x="145143" y="2316616"/>
            <a:ext cx="2159000" cy="1357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603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Font typeface="Arial"/>
              <a:buChar char="•"/>
              <a:defRPr sz="500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603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Font typeface="Arial"/>
              <a:buChar char="•"/>
              <a:defRPr sz="500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603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Font typeface="Arial"/>
              <a:buChar char="•"/>
              <a:defRPr sz="500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603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Font typeface="Arial"/>
              <a:buChar char="•"/>
              <a:defRPr sz="500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5400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Char char="»"/>
              <a:defRPr/>
            </a:lvl5pPr>
            <a:lvl6pPr indent="-25400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Char char="•"/>
              <a:defRPr/>
            </a:lvl6pPr>
            <a:lvl7pPr indent="-2540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Char char="•"/>
              <a:defRPr/>
            </a:lvl7pPr>
            <a:lvl8pPr indent="-254000" lvl="7" marL="3657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Char char="•"/>
              <a:defRPr/>
            </a:lvl8pPr>
            <a:lvl9pPr indent="-254000" lvl="8" marL="4114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Char char="•"/>
              <a:defRPr/>
            </a:lvl9pPr>
          </a:lstStyle>
          <a:p/>
        </p:txBody>
      </p:sp>
      <p:sp>
        <p:nvSpPr>
          <p:cNvPr id="18" name="Google Shape;18;p15"/>
          <p:cNvSpPr txBox="1"/>
          <p:nvPr>
            <p:ph idx="7" type="body"/>
          </p:nvPr>
        </p:nvSpPr>
        <p:spPr>
          <a:xfrm>
            <a:off x="2455618" y="1119187"/>
            <a:ext cx="4232763" cy="3214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603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Font typeface="Arial"/>
              <a:buChar char="•"/>
              <a:defRPr sz="500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603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Font typeface="Arial"/>
              <a:buChar char="•"/>
              <a:defRPr sz="500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603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Font typeface="Arial"/>
              <a:buChar char="•"/>
              <a:defRPr sz="500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603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Font typeface="Arial"/>
              <a:buChar char="•"/>
              <a:defRPr sz="500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5400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Char char="»"/>
              <a:defRPr/>
            </a:lvl5pPr>
            <a:lvl6pPr indent="-25400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Char char="•"/>
              <a:defRPr/>
            </a:lvl6pPr>
            <a:lvl7pPr indent="-2540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Char char="•"/>
              <a:defRPr/>
            </a:lvl7pPr>
            <a:lvl8pPr indent="-254000" lvl="7" marL="3657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Char char="•"/>
              <a:defRPr/>
            </a:lvl8pPr>
            <a:lvl9pPr indent="-254000" lvl="8" marL="4114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Char char="•"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8" type="body"/>
          </p:nvPr>
        </p:nvSpPr>
        <p:spPr>
          <a:xfrm>
            <a:off x="145143" y="3755571"/>
            <a:ext cx="2150534" cy="120763"/>
          </a:xfrm>
          <a:prstGeom prst="rect">
            <a:avLst/>
          </a:prstGeom>
          <a:solidFill>
            <a:srgbClr val="910A29"/>
          </a:solidFill>
          <a:ln>
            <a:noFill/>
          </a:ln>
        </p:spPr>
        <p:txBody>
          <a:bodyPr anchorCtr="0" anchor="ctr" bIns="9625" lIns="19275" spcFirstLastPara="1" rIns="19275" wrap="square" tIns="96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Helvetica Neue"/>
              <a:buNone/>
              <a:defRPr b="1" sz="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Helvetica Neue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b="1" sz="17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5pPr>
            <a:lvl6pPr indent="-2286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6pPr>
            <a:lvl7pPr indent="-2286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7pPr>
            <a:lvl8pPr indent="-2286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8pPr>
            <a:lvl9pPr indent="-2286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9pPr>
          </a:lstStyle>
          <a:p/>
        </p:txBody>
      </p:sp>
      <p:sp>
        <p:nvSpPr>
          <p:cNvPr id="20" name="Google Shape;20;p15"/>
          <p:cNvSpPr txBox="1"/>
          <p:nvPr>
            <p:ph idx="9" type="body"/>
          </p:nvPr>
        </p:nvSpPr>
        <p:spPr>
          <a:xfrm>
            <a:off x="145143" y="3917156"/>
            <a:ext cx="2159000" cy="11549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603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Font typeface="Arial"/>
              <a:buChar char="•"/>
              <a:defRPr sz="500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603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Font typeface="Arial"/>
              <a:buChar char="•"/>
              <a:defRPr sz="500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603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Font typeface="Arial"/>
              <a:buChar char="•"/>
              <a:defRPr sz="500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603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Font typeface="Arial"/>
              <a:buChar char="•"/>
              <a:defRPr sz="500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5400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Char char="»"/>
              <a:defRPr/>
            </a:lvl5pPr>
            <a:lvl6pPr indent="-25400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Char char="•"/>
              <a:defRPr/>
            </a:lvl6pPr>
            <a:lvl7pPr indent="-2540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Char char="•"/>
              <a:defRPr/>
            </a:lvl7pPr>
            <a:lvl8pPr indent="-254000" lvl="7" marL="3657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Char char="•"/>
              <a:defRPr/>
            </a:lvl8pPr>
            <a:lvl9pPr indent="-254000" lvl="8" marL="4114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Char char="•"/>
              <a:defRPr/>
            </a:lvl9pPr>
          </a:lstStyle>
          <a:p/>
        </p:txBody>
      </p:sp>
      <p:sp>
        <p:nvSpPr>
          <p:cNvPr id="21" name="Google Shape;21;p15"/>
          <p:cNvSpPr/>
          <p:nvPr>
            <p:ph idx="13" type="chart"/>
          </p:nvPr>
        </p:nvSpPr>
        <p:spPr>
          <a:xfrm>
            <a:off x="2467429" y="1631156"/>
            <a:ext cx="4209143" cy="131819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625" lIns="19275" spcFirstLastPara="1" rIns="19275" wrap="square" tIns="96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Char char="•"/>
              <a:def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Char char="–"/>
              <a:defRPr b="0" i="0" sz="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Char char="»"/>
              <a:defRPr b="0" i="0" sz="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Char char="•"/>
              <a:defRPr b="0" i="0" sz="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Char char="•"/>
              <a:defRPr b="0" i="0" sz="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Char char="•"/>
              <a:defRPr b="0" i="0" sz="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Char char="•"/>
              <a:defRPr b="0" i="0" sz="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5"/>
          <p:cNvSpPr/>
          <p:nvPr>
            <p:ph idx="14" type="tbl"/>
          </p:nvPr>
        </p:nvSpPr>
        <p:spPr>
          <a:xfrm>
            <a:off x="2454751" y="3143250"/>
            <a:ext cx="4234499" cy="79601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625" lIns="19275" spcFirstLastPara="1" rIns="19275" wrap="square" tIns="96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b="0" i="0" sz="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b="0" i="0" sz="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b="0" i="0" sz="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b="0" i="0" sz="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b="0" i="0" sz="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b="0" i="0" sz="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b="0" i="0" sz="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b="0" i="0" sz="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b="0" i="0" sz="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5"/>
          <p:cNvSpPr/>
          <p:nvPr>
            <p:ph idx="15" type="chart"/>
          </p:nvPr>
        </p:nvSpPr>
        <p:spPr>
          <a:xfrm>
            <a:off x="2455618" y="4153580"/>
            <a:ext cx="4232763" cy="91848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625" lIns="19275" spcFirstLastPara="1" rIns="19275" wrap="square" tIns="96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Char char="•"/>
              <a:def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Char char="–"/>
              <a:defRPr b="0" i="0" sz="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Char char="»"/>
              <a:defRPr b="0" i="0" sz="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Char char="•"/>
              <a:defRPr b="0" i="0" sz="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Char char="•"/>
              <a:defRPr b="0" i="0" sz="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Char char="•"/>
              <a:defRPr b="0" i="0" sz="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Char char="•"/>
              <a:defRPr b="0" i="0" sz="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5"/>
          <p:cNvSpPr txBox="1"/>
          <p:nvPr>
            <p:ph idx="16" type="body"/>
          </p:nvPr>
        </p:nvSpPr>
        <p:spPr>
          <a:xfrm>
            <a:off x="6845300" y="964406"/>
            <a:ext cx="2150534" cy="130969"/>
          </a:xfrm>
          <a:prstGeom prst="rect">
            <a:avLst/>
          </a:prstGeom>
          <a:solidFill>
            <a:srgbClr val="910A29"/>
          </a:solidFill>
          <a:ln>
            <a:noFill/>
          </a:ln>
        </p:spPr>
        <p:txBody>
          <a:bodyPr anchorCtr="0" anchor="ctr" bIns="9625" lIns="19275" spcFirstLastPara="1" rIns="19275" wrap="square" tIns="96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Helvetica Neue"/>
              <a:buNone/>
              <a:defRPr b="1" sz="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Helvetica Neue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b="1" sz="17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5pPr>
            <a:lvl6pPr indent="-2286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6pPr>
            <a:lvl7pPr indent="-2286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7pPr>
            <a:lvl8pPr indent="-2286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8pPr>
            <a:lvl9pPr indent="-2286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9pPr>
          </a:lstStyle>
          <a:p/>
        </p:txBody>
      </p:sp>
      <p:sp>
        <p:nvSpPr>
          <p:cNvPr id="25" name="Google Shape;25;p15"/>
          <p:cNvSpPr txBox="1"/>
          <p:nvPr>
            <p:ph idx="17" type="body"/>
          </p:nvPr>
        </p:nvSpPr>
        <p:spPr>
          <a:xfrm>
            <a:off x="6845300" y="2153330"/>
            <a:ext cx="2150534" cy="122464"/>
          </a:xfrm>
          <a:prstGeom prst="rect">
            <a:avLst/>
          </a:prstGeom>
          <a:solidFill>
            <a:srgbClr val="910A29"/>
          </a:solidFill>
          <a:ln>
            <a:noFill/>
          </a:ln>
        </p:spPr>
        <p:txBody>
          <a:bodyPr anchorCtr="0" anchor="ctr" bIns="9625" lIns="19275" spcFirstLastPara="1" rIns="19275" wrap="square" tIns="96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Helvetica Neue"/>
              <a:buNone/>
              <a:defRPr b="1" sz="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Helvetica Neue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b="1" sz="17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5pPr>
            <a:lvl6pPr indent="-2286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6pPr>
            <a:lvl7pPr indent="-2286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7pPr>
            <a:lvl8pPr indent="-2286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8pPr>
            <a:lvl9pPr indent="-2286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9pPr>
          </a:lstStyle>
          <a:p/>
        </p:txBody>
      </p:sp>
      <p:sp>
        <p:nvSpPr>
          <p:cNvPr id="26" name="Google Shape;26;p15"/>
          <p:cNvSpPr txBox="1"/>
          <p:nvPr>
            <p:ph idx="18" type="body"/>
          </p:nvPr>
        </p:nvSpPr>
        <p:spPr>
          <a:xfrm>
            <a:off x="6836833" y="1131094"/>
            <a:ext cx="2159000" cy="9303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603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Font typeface="Arial"/>
              <a:buChar char="•"/>
              <a:defRPr sz="500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603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Font typeface="Arial"/>
              <a:buChar char="•"/>
              <a:defRPr sz="500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603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Font typeface="Arial"/>
              <a:buChar char="•"/>
              <a:defRPr sz="500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603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Font typeface="Arial"/>
              <a:buChar char="•"/>
              <a:defRPr sz="500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5400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Char char="»"/>
              <a:defRPr/>
            </a:lvl5pPr>
            <a:lvl6pPr indent="-25400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Char char="•"/>
              <a:defRPr/>
            </a:lvl6pPr>
            <a:lvl7pPr indent="-2540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Char char="•"/>
              <a:defRPr/>
            </a:lvl7pPr>
            <a:lvl8pPr indent="-254000" lvl="7" marL="3657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Char char="•"/>
              <a:defRPr/>
            </a:lvl8pPr>
            <a:lvl9pPr indent="-254000" lvl="8" marL="4114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Char char="•"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9" type="body"/>
          </p:nvPr>
        </p:nvSpPr>
        <p:spPr>
          <a:xfrm>
            <a:off x="6836833" y="2316616"/>
            <a:ext cx="2159000" cy="1357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603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Font typeface="Arial"/>
              <a:buChar char="•"/>
              <a:defRPr sz="500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603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Font typeface="Arial"/>
              <a:buChar char="•"/>
              <a:defRPr sz="500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603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Font typeface="Arial"/>
              <a:buChar char="•"/>
              <a:defRPr sz="500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603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Font typeface="Arial"/>
              <a:buChar char="•"/>
              <a:defRPr sz="500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5400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Char char="»"/>
              <a:defRPr/>
            </a:lvl5pPr>
            <a:lvl6pPr indent="-25400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Char char="•"/>
              <a:defRPr/>
            </a:lvl6pPr>
            <a:lvl7pPr indent="-2540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Char char="•"/>
              <a:defRPr/>
            </a:lvl7pPr>
            <a:lvl8pPr indent="-254000" lvl="7" marL="3657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Char char="•"/>
              <a:defRPr/>
            </a:lvl8pPr>
            <a:lvl9pPr indent="-254000" lvl="8" marL="4114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Char char="•"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20" type="body"/>
          </p:nvPr>
        </p:nvSpPr>
        <p:spPr>
          <a:xfrm>
            <a:off x="6845300" y="3755571"/>
            <a:ext cx="2150534" cy="120763"/>
          </a:xfrm>
          <a:prstGeom prst="rect">
            <a:avLst/>
          </a:prstGeom>
          <a:solidFill>
            <a:srgbClr val="910A29"/>
          </a:solidFill>
          <a:ln>
            <a:noFill/>
          </a:ln>
        </p:spPr>
        <p:txBody>
          <a:bodyPr anchorCtr="0" anchor="ctr" bIns="9625" lIns="19275" spcFirstLastPara="1" rIns="19275" wrap="square" tIns="96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Helvetica Neue"/>
              <a:buNone/>
              <a:defRPr b="1" sz="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Helvetica Neue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b="1" sz="17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5pPr>
            <a:lvl6pPr indent="-22860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6pPr>
            <a:lvl7pPr indent="-22860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7pPr>
            <a:lvl8pPr indent="-22860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8pPr>
            <a:lvl9pPr indent="-22860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9pPr>
          </a:lstStyle>
          <a:p/>
        </p:txBody>
      </p:sp>
      <p:sp>
        <p:nvSpPr>
          <p:cNvPr id="29" name="Google Shape;29;p15"/>
          <p:cNvSpPr txBox="1"/>
          <p:nvPr>
            <p:ph idx="21" type="body"/>
          </p:nvPr>
        </p:nvSpPr>
        <p:spPr>
          <a:xfrm>
            <a:off x="6836833" y="3917156"/>
            <a:ext cx="2159000" cy="11549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603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Font typeface="Arial"/>
              <a:buChar char="•"/>
              <a:defRPr sz="500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603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Font typeface="Arial"/>
              <a:buChar char="•"/>
              <a:defRPr sz="500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603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Font typeface="Arial"/>
              <a:buChar char="•"/>
              <a:defRPr sz="500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603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Font typeface="Arial"/>
              <a:buChar char="•"/>
              <a:defRPr sz="500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5400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Char char="»"/>
              <a:defRPr/>
            </a:lvl5pPr>
            <a:lvl6pPr indent="-25400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Char char="•"/>
              <a:defRPr/>
            </a:lvl6pPr>
            <a:lvl7pPr indent="-2540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Char char="•"/>
              <a:defRPr/>
            </a:lvl7pPr>
            <a:lvl8pPr indent="-254000" lvl="7" marL="3657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Char char="•"/>
              <a:defRPr/>
            </a:lvl8pPr>
            <a:lvl9pPr indent="-254000" lvl="8" marL="4114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Char char="•"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22" type="body"/>
          </p:nvPr>
        </p:nvSpPr>
        <p:spPr>
          <a:xfrm>
            <a:off x="2454751" y="3010580"/>
            <a:ext cx="4234499" cy="102054"/>
          </a:xfrm>
          <a:prstGeom prst="rect">
            <a:avLst/>
          </a:prstGeom>
          <a:solidFill>
            <a:srgbClr val="EEDFDF"/>
          </a:solidFill>
          <a:ln>
            <a:noFill/>
          </a:ln>
        </p:spPr>
        <p:txBody>
          <a:bodyPr anchorCtr="0" anchor="ctr" bIns="0" lIns="38550" spcFirstLastPara="1" rIns="0" wrap="square" tIns="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141313"/>
              </a:buClr>
              <a:buSzPts val="400"/>
              <a:buFont typeface="Arial"/>
              <a:buNone/>
              <a:defRPr sz="400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60350" lvl="1" marL="914400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Char char="•"/>
              <a:defRPr sz="500"/>
            </a:lvl2pPr>
            <a:lvl3pPr indent="-260350" lvl="2" marL="1371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Char char="•"/>
              <a:defRPr sz="500"/>
            </a:lvl3pPr>
            <a:lvl4pPr indent="-260350" lvl="3" marL="1828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Char char="•"/>
              <a:defRPr sz="500"/>
            </a:lvl4pPr>
            <a:lvl5pPr indent="-26035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Char char="•"/>
              <a:defRPr sz="500"/>
            </a:lvl5pPr>
            <a:lvl6pPr indent="-32385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31" name="Google Shape;31;p15"/>
          <p:cNvSpPr txBox="1"/>
          <p:nvPr>
            <p:ph idx="23" type="body"/>
          </p:nvPr>
        </p:nvSpPr>
        <p:spPr>
          <a:xfrm>
            <a:off x="2455618" y="4020911"/>
            <a:ext cx="4232763" cy="102054"/>
          </a:xfrm>
          <a:prstGeom prst="rect">
            <a:avLst/>
          </a:prstGeom>
          <a:solidFill>
            <a:srgbClr val="EEDFDF"/>
          </a:solidFill>
          <a:ln>
            <a:noFill/>
          </a:ln>
        </p:spPr>
        <p:txBody>
          <a:bodyPr anchorCtr="0" anchor="ctr" bIns="0" lIns="38550" spcFirstLastPara="1" rIns="0" wrap="square" tIns="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141313"/>
              </a:buClr>
              <a:buSzPts val="400"/>
              <a:buFont typeface="Arial"/>
              <a:buNone/>
              <a:defRPr sz="400">
                <a:solidFill>
                  <a:srgbClr val="14131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60350" lvl="1" marL="914400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lt1"/>
              </a:buClr>
              <a:buSzPts val="500"/>
              <a:buFont typeface="Arial"/>
              <a:buChar char="•"/>
              <a:defRPr sz="500"/>
            </a:lvl2pPr>
            <a:lvl3pPr indent="-260350" lvl="2" marL="1371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Char char="•"/>
              <a:defRPr sz="500"/>
            </a:lvl3pPr>
            <a:lvl4pPr indent="-260350" lvl="3" marL="1828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Char char="•"/>
              <a:defRPr sz="500"/>
            </a:lvl4pPr>
            <a:lvl5pPr indent="-26035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Char char="•"/>
              <a:defRPr sz="500"/>
            </a:lvl5pPr>
            <a:lvl6pPr indent="-32385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32" name="Google Shape;32;p15"/>
          <p:cNvSpPr txBox="1"/>
          <p:nvPr>
            <p:ph type="title"/>
          </p:nvPr>
        </p:nvSpPr>
        <p:spPr>
          <a:xfrm>
            <a:off x="1288161" y="23813"/>
            <a:ext cx="7837800" cy="797700"/>
          </a:xfrm>
          <a:prstGeom prst="rect">
            <a:avLst/>
          </a:prstGeom>
          <a:noFill/>
          <a:ln cap="flat" cmpd="sng" w="9525">
            <a:solidFill>
              <a:srgbClr val="FFFF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625" lIns="19275" spcFirstLastPara="1" rIns="19275" wrap="square" tIns="96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 b="1" sz="19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24" type="body"/>
          </p:nvPr>
        </p:nvSpPr>
        <p:spPr>
          <a:xfrm>
            <a:off x="1442357" y="488156"/>
            <a:ext cx="6259286" cy="285750"/>
          </a:xfrm>
          <a:prstGeom prst="rect">
            <a:avLst/>
          </a:prstGeom>
          <a:noFill/>
          <a:ln>
            <a:noFill/>
          </a:ln>
        </p:spPr>
        <p:txBody>
          <a:bodyPr anchorCtr="0" anchor="t" bIns="9625" lIns="19275" spcFirstLastPara="1" rIns="19275" wrap="square" tIns="96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300"/>
              <a:buNone/>
              <a:defRPr/>
            </a:lvl1pPr>
            <a:lvl2pPr indent="-228600" lvl="1" marL="914400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300"/>
              <a:buNone/>
              <a:defRPr/>
            </a:lvl2pPr>
            <a:lvl3pPr indent="-254000" lvl="2" marL="1371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Char char="•"/>
              <a:defRPr/>
            </a:lvl3pPr>
            <a:lvl4pPr indent="-254000" lvl="3" marL="1828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Char char="–"/>
              <a:defRPr/>
            </a:lvl4pPr>
            <a:lvl5pPr indent="-25400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Char char="»"/>
              <a:defRPr/>
            </a:lvl5pPr>
            <a:lvl6pPr indent="-25400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Char char="•"/>
              <a:defRPr/>
            </a:lvl6pPr>
            <a:lvl7pPr indent="-2540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Char char="•"/>
              <a:defRPr/>
            </a:lvl7pPr>
            <a:lvl8pPr indent="-254000" lvl="7" marL="3657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Char char="•"/>
              <a:defRPr/>
            </a:lvl8pPr>
            <a:lvl9pPr indent="-254000" lvl="8" marL="4114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Char char="•"/>
              <a:defRPr/>
            </a:lvl9pPr>
          </a:lstStyle>
          <a:p/>
        </p:txBody>
      </p:sp>
      <p:sp>
        <p:nvSpPr>
          <p:cNvPr id="34" name="Google Shape;34;p15"/>
          <p:cNvSpPr/>
          <p:nvPr>
            <p:ph idx="25" type="pic"/>
          </p:nvPr>
        </p:nvSpPr>
        <p:spPr>
          <a:xfrm>
            <a:off x="7946571" y="83344"/>
            <a:ext cx="702469" cy="690563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9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/>
          <p:nvPr/>
        </p:nvSpPr>
        <p:spPr>
          <a:xfrm>
            <a:off x="1301750" y="0"/>
            <a:ext cx="6540500" cy="84534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625" lIns="19275" spcFirstLastPara="1" rIns="19275" wrap="square" tIns="96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7" name="Google Shape;7;p14"/>
          <p:cNvCxnSpPr/>
          <p:nvPr/>
        </p:nvCxnSpPr>
        <p:spPr>
          <a:xfrm>
            <a:off x="0" y="845344"/>
            <a:ext cx="9144000" cy="0"/>
          </a:xfrm>
          <a:prstGeom prst="straightConnector1">
            <a:avLst/>
          </a:prstGeom>
          <a:noFill/>
          <a:ln cap="flat" cmpd="sng" w="25400">
            <a:solidFill>
              <a:srgbClr val="ADAEAE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6862"/>
              </a:srgbClr>
            </a:outerShdw>
          </a:effectLst>
        </p:spPr>
      </p:cxnSp>
      <p:sp>
        <p:nvSpPr>
          <p:cNvPr id="8" name="Google Shape;8;p14"/>
          <p:cNvSpPr txBox="1"/>
          <p:nvPr>
            <p:ph type="title"/>
          </p:nvPr>
        </p:nvSpPr>
        <p:spPr>
          <a:xfrm>
            <a:off x="1469571" y="59531"/>
            <a:ext cx="6204857" cy="369094"/>
          </a:xfrm>
          <a:prstGeom prst="rect">
            <a:avLst/>
          </a:prstGeom>
          <a:noFill/>
          <a:ln>
            <a:noFill/>
          </a:ln>
        </p:spPr>
        <p:txBody>
          <a:bodyPr anchorCtr="0" anchor="ctr" bIns="9625" lIns="19275" spcFirstLastPara="1" rIns="19275" wrap="square" tIns="96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b="0" i="0" sz="1700" u="none" cap="none" strike="noStrike">
                <a:solidFill>
                  <a:schemeClr val="accent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" type="body"/>
          </p:nvPr>
        </p:nvSpPr>
        <p:spPr>
          <a:xfrm>
            <a:off x="1469571" y="428625"/>
            <a:ext cx="6204857" cy="33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625" lIns="19275" spcFirstLastPara="1" rIns="19275" wrap="square" tIns="96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60350" lvl="2" marL="13716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Char char="•"/>
              <a:defRPr b="0" i="0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54000" lvl="3" marL="1828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Char char="–"/>
              <a:defRPr b="0" i="0" sz="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54000" lvl="4" marL="22860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Char char="»"/>
              <a:defRPr b="0" i="0" sz="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54000" lvl="5" marL="27432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Char char="•"/>
              <a:defRPr b="0" i="0" sz="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54000" lvl="6" marL="32004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Char char="•"/>
              <a:defRPr b="0" i="0" sz="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54000" lvl="7" marL="36576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Char char="•"/>
              <a:defRPr b="0" i="0" sz="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54000" lvl="8" marL="4114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Char char="•"/>
              <a:defRPr b="0" i="0" sz="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0" name="Google Shape;10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2571" y="169912"/>
            <a:ext cx="761504" cy="50130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20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23.png"/><Relationship Id="rId5" Type="http://schemas.openxmlformats.org/officeDocument/2006/relationships/image" Target="../media/image17.png"/><Relationship Id="rId6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2.png"/><Relationship Id="rId7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15.png"/><Relationship Id="rId7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/>
          <p:nvPr/>
        </p:nvSpPr>
        <p:spPr>
          <a:xfrm>
            <a:off x="1288143" y="0"/>
            <a:ext cx="7855857" cy="845344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625" lIns="19275" spcFirstLastPara="1" rIns="19275" wrap="square" tIns="96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 txBox="1"/>
          <p:nvPr>
            <p:ph idx="7" type="body"/>
          </p:nvPr>
        </p:nvSpPr>
        <p:spPr>
          <a:xfrm>
            <a:off x="482925" y="1126963"/>
            <a:ext cx="8080800" cy="3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9144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rPr b="1" lang="en" sz="3900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rPr>
              <a:t>Fitness Center Database Management System</a:t>
            </a:r>
            <a:endParaRPr b="1" sz="3900">
              <a:solidFill>
                <a:schemeClr val="dk2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457200" lvl="0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457200" lvl="0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457200" lvl="0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457200" lvl="0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457200" lvl="0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rPr b="1" lang="en" sz="1600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rPr>
              <a:t>Prof. Praveen Tripathi</a:t>
            </a:r>
            <a:endParaRPr b="1" sz="1600">
              <a:solidFill>
                <a:schemeClr val="dk2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 sz="12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 b="1" sz="1100" u="sng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 b="1" sz="1100" u="sng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 b="1" sz="1100" u="sng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5029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 b="1" sz="1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5029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 b="1" sz="11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3" marL="241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Calibri"/>
              <a:buNone/>
            </a:pPr>
            <a:r>
              <a:t/>
            </a:r>
            <a:endParaRPr b="1"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sz="1500"/>
          </a:p>
        </p:txBody>
      </p:sp>
      <p:sp>
        <p:nvSpPr>
          <p:cNvPr id="41" name="Google Shape;41;p1"/>
          <p:cNvSpPr txBox="1"/>
          <p:nvPr>
            <p:ph type="title"/>
          </p:nvPr>
        </p:nvSpPr>
        <p:spPr>
          <a:xfrm>
            <a:off x="936050" y="-25"/>
            <a:ext cx="8019600" cy="797700"/>
          </a:xfrm>
          <a:prstGeom prst="rect">
            <a:avLst/>
          </a:prstGeom>
          <a:noFill/>
          <a:ln cap="flat" cmpd="sng" w="9525">
            <a:solidFill>
              <a:srgbClr val="910A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625" lIns="19275" spcFirstLastPara="1" rIns="19275" wrap="square" tIns="9625">
            <a:noAutofit/>
          </a:bodyPr>
          <a:lstStyle/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</a:pPr>
            <a:r>
              <a:rPr lang="en"/>
              <a:t>ISE 503: DATA MANAGEMENT PROJECT </a:t>
            </a:r>
            <a:endParaRPr/>
          </a:p>
        </p:txBody>
      </p:sp>
      <p:sp>
        <p:nvSpPr>
          <p:cNvPr id="42" name="Google Shape;42;p1"/>
          <p:cNvSpPr/>
          <p:nvPr/>
        </p:nvSpPr>
        <p:spPr>
          <a:xfrm>
            <a:off x="0" y="-25"/>
            <a:ext cx="1264200" cy="79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3" name="Google Shape;4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900" y="-41975"/>
            <a:ext cx="1016700" cy="10167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"/>
          <p:cNvSpPr/>
          <p:nvPr/>
        </p:nvSpPr>
        <p:spPr>
          <a:xfrm>
            <a:off x="0" y="4588800"/>
            <a:ext cx="9144000" cy="554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625" lIns="19275" spcFirstLastPara="1" rIns="19275" wrap="square" tIns="96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" name="Google Shape;45;p1"/>
          <p:cNvPicPr preferRelativeResize="0"/>
          <p:nvPr/>
        </p:nvPicPr>
        <p:blipFill rotWithShape="1">
          <a:blip r:embed="rId4">
            <a:alphaModFix/>
          </a:blip>
          <a:srcRect b="0" l="19566" r="19211" t="0"/>
          <a:stretch/>
        </p:blipFill>
        <p:spPr>
          <a:xfrm>
            <a:off x="143125" y="935225"/>
            <a:ext cx="2298926" cy="2212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9200" y="2316650"/>
            <a:ext cx="3182424" cy="211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6c117fb028_0_57"/>
          <p:cNvSpPr txBox="1"/>
          <p:nvPr>
            <p:ph type="title"/>
          </p:nvPr>
        </p:nvSpPr>
        <p:spPr>
          <a:xfrm>
            <a:off x="1288161" y="23813"/>
            <a:ext cx="7837800" cy="7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625" lIns="19275" spcFirstLastPara="1" rIns="19275" wrap="square" tIns="9625">
            <a:noAutofit/>
          </a:bodyPr>
          <a:lstStyle/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Interesting Questions Answered Contd.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g36c117fb028_0_57"/>
          <p:cNvSpPr/>
          <p:nvPr/>
        </p:nvSpPr>
        <p:spPr>
          <a:xfrm>
            <a:off x="0" y="-25"/>
            <a:ext cx="1228500" cy="79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60" name="Google Shape;160;g36c117fb028_0_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900" y="-41975"/>
            <a:ext cx="1016700" cy="101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36c117fb028_0_57"/>
          <p:cNvSpPr/>
          <p:nvPr/>
        </p:nvSpPr>
        <p:spPr>
          <a:xfrm>
            <a:off x="0" y="4820025"/>
            <a:ext cx="9144000" cy="323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625" lIns="19275" spcFirstLastPara="1" rIns="19275" wrap="square" tIns="96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g36c117fb028_0_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66200" y="-41975"/>
            <a:ext cx="1016700" cy="101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36c117fb028_0_57"/>
          <p:cNvSpPr txBox="1"/>
          <p:nvPr/>
        </p:nvSpPr>
        <p:spPr>
          <a:xfrm>
            <a:off x="6807300" y="1102975"/>
            <a:ext cx="217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36c117fb028_0_57"/>
          <p:cNvSpPr txBox="1"/>
          <p:nvPr/>
        </p:nvSpPr>
        <p:spPr>
          <a:xfrm>
            <a:off x="194400" y="974725"/>
            <a:ext cx="8755200" cy="3688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4. </a:t>
            </a:r>
            <a:r>
              <a:rPr b="1" lang="en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Which rooms in a fitness center are underutilized (Host fewer than 2 sessions per week)?</a:t>
            </a:r>
            <a:endParaRPr b="1" sz="11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84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●"/>
            </a:pPr>
            <a:r>
              <a:rPr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List rooms that hosted fewer than a threshold number of sessions in a week (less than 2).</a:t>
            </a:r>
            <a:endParaRPr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endParaRPr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Current Date </a:t>
            </a:r>
            <a:endParaRPr sz="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r.FitnessCenterId, r.RoomNumber, fc.Name AS FitnessCenter, COUNT(s.SessionId) AS SessionsPerWeek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Room r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JOIN FitnessCenter fc ON r.FitnessCenterId = fc.CenterId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LEFT JOIN Session s ON r.FitnessCenterId = s.FitnessCenterId AND r.RoomNumber = s.RoomNumber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AND YEARWEEK(s.SessionDate, 1) = YEARWEEK(CURDATE(), 1)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GROUP BY r.FitnessCenterId, r.RoomNumber, fc.Name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HAVING SessionsPerWeek &lt;= 2;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Specific Date (e.g., Week of July 1, 2024)</a:t>
            </a:r>
            <a:endParaRPr sz="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r.FitnessCenterId, r.RoomNumber, fc.Name AS FitnessCenter, COUNT(s.SessionId) AS SessionsPerWeek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Room r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JOIN FitnessCenter fc ON r.FitnessCenterId = fc.CenterId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LEFT JOIN Session s ON r.FitnessCenterId = s.FitnessCenterId AND r.RoomNumber = s.RoomNumber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AND YEARWEEK(s.SessionDate, 1) = YEARWEEK('2024-07-01', 1)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GROUP BY r.FitnessCenterId, r.RoomNumber, fc.Name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HAVING SessionsPerWeek &lt; 2;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c117fb028_0_72"/>
          <p:cNvSpPr txBox="1"/>
          <p:nvPr>
            <p:ph type="title"/>
          </p:nvPr>
        </p:nvSpPr>
        <p:spPr>
          <a:xfrm>
            <a:off x="1288161" y="23813"/>
            <a:ext cx="7837800" cy="7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625" lIns="19275" spcFirstLastPara="1" rIns="19275" wrap="square" tIns="9625">
            <a:noAutofit/>
          </a:bodyPr>
          <a:lstStyle/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Interesting Questions Answered Contd.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0" name="Google Shape;170;g36c117fb028_0_72"/>
          <p:cNvSpPr/>
          <p:nvPr/>
        </p:nvSpPr>
        <p:spPr>
          <a:xfrm>
            <a:off x="0" y="-25"/>
            <a:ext cx="1228500" cy="79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71" name="Google Shape;171;g36c117fb028_0_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900" y="-41975"/>
            <a:ext cx="1016700" cy="101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36c117fb028_0_72"/>
          <p:cNvSpPr/>
          <p:nvPr/>
        </p:nvSpPr>
        <p:spPr>
          <a:xfrm>
            <a:off x="0" y="4820025"/>
            <a:ext cx="9144000" cy="323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625" lIns="19275" spcFirstLastPara="1" rIns="19275" wrap="square" tIns="96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g36c117fb028_0_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66200" y="-41975"/>
            <a:ext cx="1016700" cy="101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36c117fb028_0_72"/>
          <p:cNvSpPr txBox="1"/>
          <p:nvPr/>
        </p:nvSpPr>
        <p:spPr>
          <a:xfrm>
            <a:off x="6807300" y="1102975"/>
            <a:ext cx="217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36c117fb028_0_72"/>
          <p:cNvSpPr txBox="1"/>
          <p:nvPr/>
        </p:nvSpPr>
        <p:spPr>
          <a:xfrm>
            <a:off x="194400" y="974725"/>
            <a:ext cx="8755200" cy="3688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5. </a:t>
            </a:r>
            <a:r>
              <a:rPr b="1" lang="en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List members who have never participated in any session yet</a:t>
            </a:r>
            <a:endParaRPr b="1" sz="11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84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●"/>
            </a:pPr>
            <a:r>
              <a:rPr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Show members who haven't participated in any sessions.</a:t>
            </a:r>
            <a:endParaRPr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m.PersonId, p.FirstName, p.LastName, p.Email, p.Phone, m.MembershipType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Member m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JOIN Person p ON m.PersonId = p.PersonId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LEFT JOIN SessionParticipation sp ON m.PersonId = sp.PersonId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sp.SessionId IS NULL;</a:t>
            </a:r>
            <a:endParaRPr sz="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6c117fb028_0_87"/>
          <p:cNvSpPr txBox="1"/>
          <p:nvPr>
            <p:ph type="title"/>
          </p:nvPr>
        </p:nvSpPr>
        <p:spPr>
          <a:xfrm>
            <a:off x="1288161" y="23813"/>
            <a:ext cx="7837800" cy="7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625" lIns="19275" spcFirstLastPara="1" rIns="19275" wrap="square" tIns="9625">
            <a:noAutofit/>
          </a:bodyPr>
          <a:lstStyle/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Interesting Questions Answered Contd.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1" name="Google Shape;181;g36c117fb028_0_87"/>
          <p:cNvSpPr/>
          <p:nvPr/>
        </p:nvSpPr>
        <p:spPr>
          <a:xfrm>
            <a:off x="0" y="-25"/>
            <a:ext cx="1228500" cy="79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82" name="Google Shape;182;g36c117fb028_0_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900" y="-41975"/>
            <a:ext cx="1016700" cy="101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g36c117fb028_0_87"/>
          <p:cNvSpPr/>
          <p:nvPr/>
        </p:nvSpPr>
        <p:spPr>
          <a:xfrm>
            <a:off x="0" y="4820025"/>
            <a:ext cx="9144000" cy="323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625" lIns="19275" spcFirstLastPara="1" rIns="19275" wrap="square" tIns="96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Google Shape;184;g36c117fb028_0_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66200" y="-41975"/>
            <a:ext cx="1016700" cy="101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36c117fb028_0_87"/>
          <p:cNvSpPr txBox="1"/>
          <p:nvPr/>
        </p:nvSpPr>
        <p:spPr>
          <a:xfrm>
            <a:off x="6807300" y="1102975"/>
            <a:ext cx="217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36c117fb028_0_87"/>
          <p:cNvSpPr txBox="1"/>
          <p:nvPr/>
        </p:nvSpPr>
        <p:spPr>
          <a:xfrm>
            <a:off x="194400" y="898075"/>
            <a:ext cx="8755200" cy="3845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</a:t>
            </a:r>
            <a:r>
              <a:rPr b="1" lang="en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6.</a:t>
            </a:r>
            <a:r>
              <a:rPr lang="en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Which fitness center has hosted the highest number of sessions in Q3 2024 or last quarter?</a:t>
            </a:r>
            <a:endParaRPr b="1" sz="11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84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●"/>
            </a:pPr>
            <a:r>
              <a:rPr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the fitness center that hosted the most sessions in the last or specific quarter.</a:t>
            </a:r>
            <a:endParaRPr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n" sz="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Last Quarter (Relative to Current Date)</a:t>
            </a:r>
            <a:endParaRPr sz="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fc.CenterId, fc.Name, COUNT(s.SessionId) AS NumSessions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FitnessCenter fc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JOIN Room r ON fc.CenterId = r.FitnessCenterId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JOIN Session s ON r.FitnessCenterId = s.FitnessCenterId AND r.RoomNumber = s.RoomNumber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QUARTER(s.SessionDate) = QUARTER(DATE_SUB(CURDATE(), INTERVAL 1 QUARTER))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AND YEAR(s.SessionDate) = YEAR(DATE_SUB(CURDATE(), INTERVAL 1 QUARTER))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GROUP BY fc.CenterId, fc.Name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ORDER BY NumSessions DESC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LIMIT 1;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Helvetica Neue"/>
                <a:ea typeface="Helvetica Neue"/>
                <a:cs typeface="Helvetica Neue"/>
                <a:sym typeface="Helvetica Neue"/>
              </a:rPr>
              <a:t>Specific Quarter (Q3 2024)</a:t>
            </a:r>
            <a:endParaRPr sz="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fc.CenterId, fc.Name, COUNT(s.SessionId) AS NumSessions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FitnessCenter fc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JOIN Room r ON fc.CenterId = r.FitnessCenterId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JOIN Session s ON r.FitnessCenterId = s.FitnessCenterId AND r.RoomNumber = s.RoomNumber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QUARTER(s.SessionDate) = 3 AND YEAR(s.SessionDate) = 2024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GROUP BY fc.CenterId, fc.Name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ORDER BY NumSessions DESC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LIMIT 1;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endParaRPr sz="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6c117fb028_0_100"/>
          <p:cNvSpPr txBox="1"/>
          <p:nvPr>
            <p:ph type="title"/>
          </p:nvPr>
        </p:nvSpPr>
        <p:spPr>
          <a:xfrm>
            <a:off x="1288161" y="23813"/>
            <a:ext cx="7837800" cy="7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625" lIns="19275" spcFirstLastPara="1" rIns="19275" wrap="square" tIns="9625">
            <a:noAutofit/>
          </a:bodyPr>
          <a:lstStyle/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Interesting Questions Answered Contd.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2" name="Google Shape;192;g36c117fb028_0_100"/>
          <p:cNvSpPr/>
          <p:nvPr/>
        </p:nvSpPr>
        <p:spPr>
          <a:xfrm>
            <a:off x="0" y="-25"/>
            <a:ext cx="1228500" cy="79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3" name="Google Shape;193;g36c117fb028_0_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900" y="-41975"/>
            <a:ext cx="1016700" cy="101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g36c117fb028_0_100"/>
          <p:cNvSpPr/>
          <p:nvPr/>
        </p:nvSpPr>
        <p:spPr>
          <a:xfrm>
            <a:off x="0" y="4820025"/>
            <a:ext cx="9144000" cy="323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625" lIns="19275" spcFirstLastPara="1" rIns="19275" wrap="square" tIns="96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g36c117fb028_0_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66200" y="-41975"/>
            <a:ext cx="1016700" cy="101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36c117fb028_0_100"/>
          <p:cNvSpPr txBox="1"/>
          <p:nvPr/>
        </p:nvSpPr>
        <p:spPr>
          <a:xfrm>
            <a:off x="6807300" y="1102975"/>
            <a:ext cx="217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36c117fb028_0_100"/>
          <p:cNvSpPr txBox="1"/>
          <p:nvPr/>
        </p:nvSpPr>
        <p:spPr>
          <a:xfrm>
            <a:off x="194400" y="898075"/>
            <a:ext cx="8755200" cy="3845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</a:t>
            </a:r>
            <a:r>
              <a:rPr b="1" lang="en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</a:t>
            </a:r>
            <a:r>
              <a:rPr b="1" lang="en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lang="en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Show contact info of Premium members who attended 3 to 5 group sessions.</a:t>
            </a:r>
            <a:endParaRPr b="1" sz="11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84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●"/>
            </a:pPr>
            <a:r>
              <a:rPr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List Premium members with moderate (3–5) group session attendance.</a:t>
            </a:r>
            <a:endParaRPr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m.PersonId, p.FirstName, p.LastName, p.Email, p.Phone, m.MembershipType, COUNT(sp.SessionId) AS GroupSessionsAttended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Member m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JOIN Person p ON m.PersonId = p.PersonId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JOIN SessionParticipation sp ON m.PersonId = sp.PersonId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JOIN Session s ON sp.SessionId = s.SessionId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m.MembershipType = 'Premium' AND s.SessionMode = 'group'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GROUP BY m.PersonId, p.FirstName, p.LastName, p.Email, p.Phone, m.MembershipType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HAVING GroupSessionsAttended &gt;= 5;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8.</a:t>
            </a:r>
            <a:r>
              <a:rPr lang="en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Individual Sessions on Specific Date</a:t>
            </a:r>
            <a:endParaRPr b="1" sz="11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84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●"/>
            </a:pPr>
            <a:r>
              <a:rPr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Fetch all individual sessions that occurred on a specified date.</a:t>
            </a:r>
            <a:endParaRPr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s.SessionId, s.SessionDate, s.StartTime, s.FitnessCenterId, s.RoomNumber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Session s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s.SessionMode = 'individual' AND s.SessionDate = '2024-07-01';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endParaRPr sz="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6c117fb028_0_129"/>
          <p:cNvSpPr txBox="1"/>
          <p:nvPr>
            <p:ph type="title"/>
          </p:nvPr>
        </p:nvSpPr>
        <p:spPr>
          <a:xfrm>
            <a:off x="1288161" y="23813"/>
            <a:ext cx="7837800" cy="7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625" lIns="19275" spcFirstLastPara="1" rIns="19275" wrap="square" tIns="9625">
            <a:noAutofit/>
          </a:bodyPr>
          <a:lstStyle/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Interesting Questions Answered Contd.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3" name="Google Shape;203;g36c117fb028_0_129"/>
          <p:cNvSpPr/>
          <p:nvPr/>
        </p:nvSpPr>
        <p:spPr>
          <a:xfrm>
            <a:off x="0" y="-25"/>
            <a:ext cx="1228500" cy="79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04" name="Google Shape;204;g36c117fb028_0_1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900" y="-41975"/>
            <a:ext cx="1016700" cy="101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g36c117fb028_0_129"/>
          <p:cNvSpPr/>
          <p:nvPr/>
        </p:nvSpPr>
        <p:spPr>
          <a:xfrm>
            <a:off x="0" y="4820025"/>
            <a:ext cx="9144000" cy="323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625" lIns="19275" spcFirstLastPara="1" rIns="19275" wrap="square" tIns="96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g36c117fb028_0_1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66200" y="-41975"/>
            <a:ext cx="1016700" cy="101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g36c117fb028_0_129"/>
          <p:cNvSpPr txBox="1"/>
          <p:nvPr/>
        </p:nvSpPr>
        <p:spPr>
          <a:xfrm>
            <a:off x="6807300" y="1102975"/>
            <a:ext cx="217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36c117fb028_0_129"/>
          <p:cNvSpPr txBox="1"/>
          <p:nvPr/>
        </p:nvSpPr>
        <p:spPr>
          <a:xfrm>
            <a:off x="194400" y="898075"/>
            <a:ext cx="8755200" cy="3845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</a:t>
            </a:r>
            <a:r>
              <a:rPr b="1" lang="en" sz="9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lang="en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9. Trainers Without Group Session Assignments</a:t>
            </a:r>
            <a:endParaRPr b="1" sz="11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84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●"/>
            </a:pPr>
            <a:r>
              <a:rPr b="1"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Identify trainers who haven't supervised any group sessions yet.</a:t>
            </a:r>
            <a:endParaRPr b="1"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endParaRPr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SELECT t.PersonId, p.FirstName, p.LastName, p.Email, p.Phone, t.Diploma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Trainer t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JOIN Person p ON t.PersonId = p.PersonId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t.PersonId NOT IN (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		SELECT TrainerId FROM Session WHERE SessionMode = 'group' AND TrainerId IS NOT NULL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1" lang="en" sz="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Alternative Query with Status</a:t>
            </a:r>
            <a:endParaRPr b="1" sz="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SELECT t.PersonId, CONCAT(p.FirstName, ' ', p.LastName) AS TrainerName, p.Email, p.Phone, t.Diploma,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'Not Yet Assigned to Group Session' AS Status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Trainer t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JOIN Person p ON t.PersonId = p.PersonId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t.PersonId NOT IN (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	SELECT TrainerId FROM Session WHERE SessionMode = 'group' AND TrainerId IS NOT NULL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6c117fb028_2_2"/>
          <p:cNvSpPr txBox="1"/>
          <p:nvPr>
            <p:ph type="title"/>
          </p:nvPr>
        </p:nvSpPr>
        <p:spPr>
          <a:xfrm>
            <a:off x="1288161" y="23813"/>
            <a:ext cx="7837800" cy="7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625" lIns="19275" spcFirstLastPara="1" rIns="19275" wrap="square" tIns="9625">
            <a:noAutofit/>
          </a:bodyPr>
          <a:lstStyle/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Interesting Questions Answered Contd.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g36c117fb028_2_2"/>
          <p:cNvSpPr/>
          <p:nvPr/>
        </p:nvSpPr>
        <p:spPr>
          <a:xfrm>
            <a:off x="0" y="-25"/>
            <a:ext cx="1228500" cy="79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15" name="Google Shape;215;g36c117fb028_2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900" y="-41975"/>
            <a:ext cx="1016700" cy="101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36c117fb028_2_2"/>
          <p:cNvSpPr/>
          <p:nvPr/>
        </p:nvSpPr>
        <p:spPr>
          <a:xfrm>
            <a:off x="0" y="4820025"/>
            <a:ext cx="9144000" cy="323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625" lIns="19275" spcFirstLastPara="1" rIns="19275" wrap="square" tIns="96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g36c117fb028_2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66200" y="-41975"/>
            <a:ext cx="1016700" cy="101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g36c117fb028_2_2"/>
          <p:cNvSpPr txBox="1"/>
          <p:nvPr/>
        </p:nvSpPr>
        <p:spPr>
          <a:xfrm>
            <a:off x="6807300" y="1102975"/>
            <a:ext cx="217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36c117fb028_2_2"/>
          <p:cNvSpPr txBox="1"/>
          <p:nvPr/>
        </p:nvSpPr>
        <p:spPr>
          <a:xfrm>
            <a:off x="227775" y="905700"/>
            <a:ext cx="8546100" cy="3373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</a:t>
            </a:r>
            <a:endParaRPr b="1"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</a:t>
            </a:r>
            <a:endParaRPr b="1"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10. Which session types are most frequently offered across all fitness centers?</a:t>
            </a:r>
            <a:endParaRPr b="1" sz="11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84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●"/>
            </a:pPr>
            <a:r>
              <a:rPr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Identify the kinds of sessions the chain offers the most </a:t>
            </a:r>
            <a:endParaRPr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endParaRPr sz="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st.Description AS SessionType, COUNT(s.SessionId) AS NumSessions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SessionType st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JOIN Session s ON st.SessionTypeId = s.SessionTypeId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GROUP BY st.Description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ORDER BY NumSessions DESC;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endParaRPr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0" name="Google Shape;220;g36c117fb028_2_2"/>
          <p:cNvSpPr txBox="1"/>
          <p:nvPr/>
        </p:nvSpPr>
        <p:spPr>
          <a:xfrm>
            <a:off x="2375500" y="3993625"/>
            <a:ext cx="642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6c117fb028_1_52"/>
          <p:cNvSpPr txBox="1"/>
          <p:nvPr>
            <p:ph type="title"/>
          </p:nvPr>
        </p:nvSpPr>
        <p:spPr>
          <a:xfrm>
            <a:off x="1288161" y="23813"/>
            <a:ext cx="7837800" cy="7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625" lIns="19275" spcFirstLastPara="1" rIns="19275" wrap="square" tIns="9625">
            <a:noAutofit/>
          </a:bodyPr>
          <a:lstStyle/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Graphical User Interface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6" name="Google Shape;226;g36c117fb028_1_52"/>
          <p:cNvSpPr/>
          <p:nvPr/>
        </p:nvSpPr>
        <p:spPr>
          <a:xfrm>
            <a:off x="0" y="-25"/>
            <a:ext cx="1228500" cy="79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27" name="Google Shape;227;g36c117fb028_1_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900" y="-41975"/>
            <a:ext cx="1016700" cy="101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g36c117fb028_1_52"/>
          <p:cNvSpPr/>
          <p:nvPr/>
        </p:nvSpPr>
        <p:spPr>
          <a:xfrm>
            <a:off x="0" y="4820025"/>
            <a:ext cx="9144000" cy="323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625" lIns="19275" spcFirstLastPara="1" rIns="19275" wrap="square" tIns="96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g36c117fb028_1_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66200" y="-41975"/>
            <a:ext cx="1016700" cy="101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g36c117fb028_1_52"/>
          <p:cNvSpPr txBox="1"/>
          <p:nvPr/>
        </p:nvSpPr>
        <p:spPr>
          <a:xfrm>
            <a:off x="6807300" y="1102975"/>
            <a:ext cx="217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1" name="Google Shape;231;g36c117fb028_1_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900" y="1102975"/>
            <a:ext cx="5556500" cy="3481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2" name="Google Shape;232;g36c117fb028_1_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0025" y="1102975"/>
            <a:ext cx="3124198" cy="173905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3" name="Google Shape;233;g36c117fb028_1_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10025" y="2904425"/>
            <a:ext cx="3124198" cy="173905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6c117fb028_1_65"/>
          <p:cNvSpPr txBox="1"/>
          <p:nvPr>
            <p:ph type="title"/>
          </p:nvPr>
        </p:nvSpPr>
        <p:spPr>
          <a:xfrm>
            <a:off x="1288161" y="23813"/>
            <a:ext cx="7837800" cy="7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625" lIns="19275" spcFirstLastPara="1" rIns="19275" wrap="square" tIns="9625">
            <a:noAutofit/>
          </a:bodyPr>
          <a:lstStyle/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Graphical User Interface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9" name="Google Shape;239;g36c117fb028_1_65"/>
          <p:cNvSpPr/>
          <p:nvPr/>
        </p:nvSpPr>
        <p:spPr>
          <a:xfrm>
            <a:off x="0" y="-25"/>
            <a:ext cx="1228500" cy="79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40" name="Google Shape;240;g36c117fb028_1_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900" y="-41975"/>
            <a:ext cx="1016700" cy="101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g36c117fb028_1_65"/>
          <p:cNvSpPr/>
          <p:nvPr/>
        </p:nvSpPr>
        <p:spPr>
          <a:xfrm>
            <a:off x="0" y="4820025"/>
            <a:ext cx="9144000" cy="323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625" lIns="19275" spcFirstLastPara="1" rIns="19275" wrap="square" tIns="96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2" name="Google Shape;242;g36c117fb028_1_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66200" y="-41975"/>
            <a:ext cx="1016700" cy="101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g36c117fb028_1_65"/>
          <p:cNvSpPr txBox="1"/>
          <p:nvPr/>
        </p:nvSpPr>
        <p:spPr>
          <a:xfrm>
            <a:off x="6807300" y="1102975"/>
            <a:ext cx="217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" name="Google Shape;244;g36c117fb028_1_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974725"/>
            <a:ext cx="4939325" cy="37992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5" name="Google Shape;245;g36c117fb028_1_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83704" y="1014750"/>
            <a:ext cx="3398395" cy="17177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46" name="Google Shape;246;g36c117fb028_1_6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83700" y="2829175"/>
            <a:ext cx="3398400" cy="19447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3"/>
          <p:cNvSpPr/>
          <p:nvPr/>
        </p:nvSpPr>
        <p:spPr>
          <a:xfrm>
            <a:off x="1288143" y="0"/>
            <a:ext cx="7855800" cy="845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625" lIns="19275" spcFirstLastPara="1" rIns="19275" wrap="square" tIns="96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3"/>
          <p:cNvSpPr txBox="1"/>
          <p:nvPr>
            <p:ph idx="7" type="body"/>
          </p:nvPr>
        </p:nvSpPr>
        <p:spPr>
          <a:xfrm>
            <a:off x="460575" y="1197975"/>
            <a:ext cx="8080800" cy="33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br>
              <a:rPr b="1" lang="en" sz="3900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rPr>
            </a:br>
            <a:r>
              <a:rPr b="1" lang="en" sz="5000">
                <a:solidFill>
                  <a:schemeClr val="dk2"/>
                </a:solidFill>
                <a:latin typeface="Lobster"/>
                <a:ea typeface="Lobster"/>
                <a:cs typeface="Lobster"/>
                <a:sym typeface="Lobster"/>
              </a:rPr>
              <a:t>THANK YOU</a:t>
            </a:r>
            <a:endParaRPr b="1" sz="5700">
              <a:solidFill>
                <a:schemeClr val="dk2"/>
              </a:solidFill>
              <a:latin typeface="Lobster"/>
              <a:ea typeface="Lobster"/>
              <a:cs typeface="Lobster"/>
              <a:sym typeface="Lobster"/>
            </a:endParaRPr>
          </a:p>
          <a:p>
            <a:pPr indent="0" lvl="0" marL="0" rtl="0" algn="l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 sz="12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42900" lvl="0" marL="1371600" rtl="0" algn="l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 b="1" sz="1100" u="sng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 b="1" sz="1100" u="sng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 b="1" sz="1100" u="sng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 b="1" sz="1100" u="sng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5029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 b="1" sz="1500"/>
          </a:p>
          <a:p>
            <a:pPr indent="-190500" lvl="3" marL="241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Calibri"/>
              <a:buNone/>
            </a:pPr>
            <a:r>
              <a:t/>
            </a:r>
            <a:endParaRPr b="1" sz="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sz="1500"/>
          </a:p>
        </p:txBody>
      </p:sp>
      <p:sp>
        <p:nvSpPr>
          <p:cNvPr id="253" name="Google Shape;253;p13"/>
          <p:cNvSpPr txBox="1"/>
          <p:nvPr>
            <p:ph type="title"/>
          </p:nvPr>
        </p:nvSpPr>
        <p:spPr>
          <a:xfrm>
            <a:off x="936050" y="-25"/>
            <a:ext cx="8019600" cy="797700"/>
          </a:xfrm>
          <a:prstGeom prst="rect">
            <a:avLst/>
          </a:prstGeom>
          <a:noFill/>
          <a:ln cap="flat" cmpd="sng" w="9525">
            <a:solidFill>
              <a:srgbClr val="910A2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625" lIns="19275" spcFirstLastPara="1" rIns="19275" wrap="square" tIns="9625">
            <a:noAutofit/>
          </a:bodyPr>
          <a:lstStyle/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</a:pPr>
            <a:r>
              <a:rPr lang="en"/>
              <a:t>ISE 503 : DATA MANAGEMENT PROJECT </a:t>
            </a:r>
            <a:endParaRPr/>
          </a:p>
        </p:txBody>
      </p:sp>
      <p:sp>
        <p:nvSpPr>
          <p:cNvPr id="254" name="Google Shape;254;p13"/>
          <p:cNvSpPr/>
          <p:nvPr/>
        </p:nvSpPr>
        <p:spPr>
          <a:xfrm>
            <a:off x="0" y="-25"/>
            <a:ext cx="1264200" cy="79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55" name="Google Shape;2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900" y="-41975"/>
            <a:ext cx="1016700" cy="101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13"/>
          <p:cNvSpPr/>
          <p:nvPr/>
        </p:nvSpPr>
        <p:spPr>
          <a:xfrm>
            <a:off x="0" y="4588775"/>
            <a:ext cx="9144000" cy="554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625" lIns="19275" spcFirstLastPara="1" rIns="19275" wrap="square" tIns="96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"/>
          <p:cNvSpPr/>
          <p:nvPr/>
        </p:nvSpPr>
        <p:spPr>
          <a:xfrm>
            <a:off x="1288143" y="0"/>
            <a:ext cx="7855800" cy="845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625" lIns="19275" spcFirstLastPara="1" rIns="19275" wrap="square" tIns="96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"/>
          <p:cNvSpPr txBox="1"/>
          <p:nvPr>
            <p:ph idx="7" type="body"/>
          </p:nvPr>
        </p:nvSpPr>
        <p:spPr>
          <a:xfrm flipH="1">
            <a:off x="3852475" y="1165175"/>
            <a:ext cx="1914900" cy="3103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Interface Key Features: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Real-time dashboard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CRUD operations for all entities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Advanced SQL queries for business insights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User-friendly GUI for non-technical users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"/>
          <p:cNvSpPr txBox="1"/>
          <p:nvPr>
            <p:ph type="title"/>
          </p:nvPr>
        </p:nvSpPr>
        <p:spPr>
          <a:xfrm>
            <a:off x="1228511" y="23813"/>
            <a:ext cx="7837800" cy="7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625" lIns="19275" spcFirstLastPara="1" rIns="19275" wrap="square" tIns="96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</a:pPr>
            <a:r>
              <a:rPr lang="en" sz="2000"/>
              <a:t>                                        Team and their Responsibilities</a:t>
            </a:r>
            <a:endParaRPr/>
          </a:p>
        </p:txBody>
      </p:sp>
      <p:sp>
        <p:nvSpPr>
          <p:cNvPr id="54" name="Google Shape;54;p2"/>
          <p:cNvSpPr/>
          <p:nvPr/>
        </p:nvSpPr>
        <p:spPr>
          <a:xfrm>
            <a:off x="0" y="-25"/>
            <a:ext cx="1228500" cy="79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5" name="Google Shape;5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900" y="-109525"/>
            <a:ext cx="1016700" cy="1016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2"/>
          <p:cNvSpPr/>
          <p:nvPr/>
        </p:nvSpPr>
        <p:spPr>
          <a:xfrm>
            <a:off x="0" y="4588775"/>
            <a:ext cx="9144000" cy="554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625" lIns="19275" spcFirstLastPara="1" rIns="19275" wrap="square" tIns="96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5450" y="2710626"/>
            <a:ext cx="1486500" cy="1486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8" name="Google Shape;58;p2"/>
          <p:cNvGraphicFramePr/>
          <p:nvPr/>
        </p:nvGraphicFramePr>
        <p:xfrm>
          <a:off x="105900" y="963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{38E7294E-D9B6-4993-A70B-B10188A66202}</a:tableStyleId>
              </a:tblPr>
              <a:tblGrid>
                <a:gridCol w="849175"/>
                <a:gridCol w="1078675"/>
                <a:gridCol w="1591425"/>
              </a:tblGrid>
              <a:tr h="50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Name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SBU ID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Responsibilities</a:t>
                      </a:r>
                      <a:endParaRPr b="1" sz="11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8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Swati Swati 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</a:rPr>
                        <a:t>116778659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SQL queries (4)</a:t>
                      </a:r>
                      <a:endParaRPr sz="11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SQL Schema Creation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Data Population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Streamlit GUI </a:t>
                      </a:r>
                      <a:endParaRPr sz="11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Team Coordination </a:t>
                      </a:r>
                      <a:endParaRPr sz="11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8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Shaunak Rahul mahajan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116553078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SQL queries(3)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Visualisation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Backend Connectivity 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Presentation Slides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Data Population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8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Kabir Manoj Ohekar 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116793038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SQL queries(3)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Visualisation</a:t>
                      </a:r>
                      <a:endParaRPr sz="11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</a:rPr>
                        <a:t>DB Creation</a:t>
                      </a:r>
                      <a:endParaRPr sz="11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Data Population</a:t>
                      </a:r>
                      <a:endParaRPr sz="110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Presentation Slides</a:t>
                      </a:r>
                      <a:endParaRPr sz="1100"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59" name="Google Shape;59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5438" y="991475"/>
            <a:ext cx="2910852" cy="1637399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2"/>
          <p:cNvSpPr txBox="1"/>
          <p:nvPr/>
        </p:nvSpPr>
        <p:spPr>
          <a:xfrm>
            <a:off x="3431300" y="1411525"/>
            <a:ext cx="5738100" cy="354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1" name="Google Shape;61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62025" y="2892825"/>
            <a:ext cx="1304276" cy="130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/>
          <p:nvPr/>
        </p:nvSpPr>
        <p:spPr>
          <a:xfrm>
            <a:off x="1288143" y="0"/>
            <a:ext cx="7855800" cy="845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625" lIns="19275" spcFirstLastPara="1" rIns="19275" wrap="square" tIns="96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3"/>
          <p:cNvSpPr txBox="1"/>
          <p:nvPr>
            <p:ph type="title"/>
          </p:nvPr>
        </p:nvSpPr>
        <p:spPr>
          <a:xfrm>
            <a:off x="1228511" y="23838"/>
            <a:ext cx="7837800" cy="7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625" lIns="19275" spcFirstLastPara="1" rIns="19275" wrap="square" tIns="96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</a:pPr>
            <a:r>
              <a:rPr lang="en"/>
              <a:t>Extended Entity Relationship Diagram</a:t>
            </a:r>
            <a:endParaRPr/>
          </a:p>
        </p:txBody>
      </p:sp>
      <p:sp>
        <p:nvSpPr>
          <p:cNvPr id="68" name="Google Shape;68;p3"/>
          <p:cNvSpPr/>
          <p:nvPr/>
        </p:nvSpPr>
        <p:spPr>
          <a:xfrm>
            <a:off x="0" y="-25"/>
            <a:ext cx="1228500" cy="79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9" name="Google Shape;6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900" y="-41975"/>
            <a:ext cx="1016700" cy="10167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3"/>
          <p:cNvSpPr/>
          <p:nvPr/>
        </p:nvSpPr>
        <p:spPr>
          <a:xfrm>
            <a:off x="0" y="5012475"/>
            <a:ext cx="9144000" cy="1311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625" lIns="19275" spcFirstLastPara="1" rIns="19275" wrap="square" tIns="96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3"/>
          <p:cNvSpPr txBox="1"/>
          <p:nvPr/>
        </p:nvSpPr>
        <p:spPr>
          <a:xfrm>
            <a:off x="105900" y="857113"/>
            <a:ext cx="8647800" cy="40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3"/>
          <p:cNvPicPr preferRelativeResize="0"/>
          <p:nvPr/>
        </p:nvPicPr>
        <p:blipFill rotWithShape="1">
          <a:blip r:embed="rId4">
            <a:alphaModFix/>
          </a:blip>
          <a:srcRect b="0" l="0" r="0" t="2591"/>
          <a:stretch/>
        </p:blipFill>
        <p:spPr>
          <a:xfrm>
            <a:off x="1108738" y="975975"/>
            <a:ext cx="6642124" cy="38820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6c117fb028_1_87"/>
          <p:cNvSpPr/>
          <p:nvPr/>
        </p:nvSpPr>
        <p:spPr>
          <a:xfrm>
            <a:off x="1288143" y="0"/>
            <a:ext cx="7855800" cy="845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625" lIns="19275" spcFirstLastPara="1" rIns="19275" wrap="square" tIns="96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g36c117fb028_1_87"/>
          <p:cNvSpPr txBox="1"/>
          <p:nvPr>
            <p:ph type="title"/>
          </p:nvPr>
        </p:nvSpPr>
        <p:spPr>
          <a:xfrm>
            <a:off x="1228511" y="23813"/>
            <a:ext cx="7837800" cy="7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625" lIns="19275" spcFirstLastPara="1" rIns="19275" wrap="square" tIns="96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</a:pPr>
            <a:r>
              <a:rPr lang="en" sz="2300"/>
              <a:t>  Entities and Attributes </a:t>
            </a:r>
            <a:endParaRPr sz="2300"/>
          </a:p>
        </p:txBody>
      </p:sp>
      <p:sp>
        <p:nvSpPr>
          <p:cNvPr id="79" name="Google Shape;79;g36c117fb028_1_87"/>
          <p:cNvSpPr/>
          <p:nvPr/>
        </p:nvSpPr>
        <p:spPr>
          <a:xfrm>
            <a:off x="0" y="-25"/>
            <a:ext cx="1228500" cy="79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80" name="Google Shape;80;g36c117fb028_1_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900" y="-41975"/>
            <a:ext cx="1016700" cy="10167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g36c117fb028_1_87"/>
          <p:cNvSpPr/>
          <p:nvPr/>
        </p:nvSpPr>
        <p:spPr>
          <a:xfrm>
            <a:off x="0" y="4588775"/>
            <a:ext cx="9144000" cy="554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625" lIns="19275" spcFirstLastPara="1" rIns="19275" wrap="square" tIns="96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g36c117fb028_1_87"/>
          <p:cNvSpPr txBox="1"/>
          <p:nvPr/>
        </p:nvSpPr>
        <p:spPr>
          <a:xfrm>
            <a:off x="1365300" y="1249025"/>
            <a:ext cx="641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g36c117fb028_1_87"/>
          <p:cNvSpPr txBox="1"/>
          <p:nvPr/>
        </p:nvSpPr>
        <p:spPr>
          <a:xfrm>
            <a:off x="9110775" y="1727800"/>
            <a:ext cx="914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4" name="Google Shape;84;g36c117fb028_1_87"/>
          <p:cNvSpPr txBox="1"/>
          <p:nvPr/>
        </p:nvSpPr>
        <p:spPr>
          <a:xfrm>
            <a:off x="596750" y="1113175"/>
            <a:ext cx="327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" name="Google Shape;85;g36c117fb028_1_87"/>
          <p:cNvSpPr txBox="1"/>
          <p:nvPr/>
        </p:nvSpPr>
        <p:spPr>
          <a:xfrm>
            <a:off x="4360850" y="1113175"/>
            <a:ext cx="3982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86" name="Google Shape;86;g36c117fb028_1_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900" y="974725"/>
            <a:ext cx="2066916" cy="263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g36c117fb028_1_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95162" y="942838"/>
            <a:ext cx="2212476" cy="3548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g36c117fb028_1_8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29987" y="945536"/>
            <a:ext cx="2423624" cy="2179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g36c117fb028_1_8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49044" y="1040501"/>
            <a:ext cx="2125930" cy="1989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6c117fb028_1_116"/>
          <p:cNvSpPr/>
          <p:nvPr/>
        </p:nvSpPr>
        <p:spPr>
          <a:xfrm>
            <a:off x="1288143" y="0"/>
            <a:ext cx="7855800" cy="845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625" lIns="19275" spcFirstLastPara="1" rIns="19275" wrap="square" tIns="96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g36c117fb028_1_116"/>
          <p:cNvSpPr txBox="1"/>
          <p:nvPr>
            <p:ph type="title"/>
          </p:nvPr>
        </p:nvSpPr>
        <p:spPr>
          <a:xfrm>
            <a:off x="1228511" y="23813"/>
            <a:ext cx="7837800" cy="7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625" lIns="19275" spcFirstLastPara="1" rIns="19275" wrap="square" tIns="96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</a:pPr>
            <a:r>
              <a:rPr lang="en" sz="2300"/>
              <a:t>  Entities and Attributes </a:t>
            </a:r>
            <a:endParaRPr sz="2300"/>
          </a:p>
        </p:txBody>
      </p:sp>
      <p:sp>
        <p:nvSpPr>
          <p:cNvPr id="96" name="Google Shape;96;g36c117fb028_1_116"/>
          <p:cNvSpPr/>
          <p:nvPr/>
        </p:nvSpPr>
        <p:spPr>
          <a:xfrm>
            <a:off x="0" y="-25"/>
            <a:ext cx="1228500" cy="79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97" name="Google Shape;97;g36c117fb028_1_1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900" y="-41975"/>
            <a:ext cx="1016700" cy="10167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g36c117fb028_1_116"/>
          <p:cNvSpPr/>
          <p:nvPr/>
        </p:nvSpPr>
        <p:spPr>
          <a:xfrm>
            <a:off x="0" y="4588775"/>
            <a:ext cx="9144000" cy="554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625" lIns="19275" spcFirstLastPara="1" rIns="19275" wrap="square" tIns="96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36c117fb028_1_116"/>
          <p:cNvSpPr txBox="1"/>
          <p:nvPr/>
        </p:nvSpPr>
        <p:spPr>
          <a:xfrm>
            <a:off x="1365300" y="1249025"/>
            <a:ext cx="641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36c117fb028_1_116"/>
          <p:cNvSpPr txBox="1"/>
          <p:nvPr/>
        </p:nvSpPr>
        <p:spPr>
          <a:xfrm>
            <a:off x="9110775" y="1727800"/>
            <a:ext cx="914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1" name="Google Shape;101;g36c117fb028_1_116"/>
          <p:cNvSpPr txBox="1"/>
          <p:nvPr/>
        </p:nvSpPr>
        <p:spPr>
          <a:xfrm>
            <a:off x="596750" y="1113175"/>
            <a:ext cx="327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2" name="Google Shape;102;g36c117fb028_1_116"/>
          <p:cNvSpPr txBox="1"/>
          <p:nvPr/>
        </p:nvSpPr>
        <p:spPr>
          <a:xfrm>
            <a:off x="4360850" y="1113175"/>
            <a:ext cx="3982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3" name="Google Shape;103;g36c117fb028_1_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7825" y="1249025"/>
            <a:ext cx="2356282" cy="177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g36c117fb028_1_1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901" y="1065400"/>
            <a:ext cx="2261479" cy="192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g36c117fb028_1_1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34874" y="1451864"/>
            <a:ext cx="2261475" cy="170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36c117fb028_1_1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423602" y="845398"/>
            <a:ext cx="2034225" cy="3768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c117fb028_2_38"/>
          <p:cNvSpPr/>
          <p:nvPr/>
        </p:nvSpPr>
        <p:spPr>
          <a:xfrm>
            <a:off x="1288143" y="0"/>
            <a:ext cx="7855800" cy="845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625" lIns="19275" spcFirstLastPara="1" rIns="19275" wrap="square" tIns="96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36c117fb028_2_38"/>
          <p:cNvSpPr txBox="1"/>
          <p:nvPr>
            <p:ph type="title"/>
          </p:nvPr>
        </p:nvSpPr>
        <p:spPr>
          <a:xfrm>
            <a:off x="1228511" y="23813"/>
            <a:ext cx="7837800" cy="7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625" lIns="19275" spcFirstLastPara="1" rIns="19275" wrap="square" tIns="96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</a:pPr>
            <a:r>
              <a:rPr lang="en" sz="2300"/>
              <a:t>  Constraints and Relationships</a:t>
            </a:r>
            <a:endParaRPr sz="2300"/>
          </a:p>
        </p:txBody>
      </p:sp>
      <p:sp>
        <p:nvSpPr>
          <p:cNvPr id="113" name="Google Shape;113;g36c117fb028_2_38"/>
          <p:cNvSpPr/>
          <p:nvPr/>
        </p:nvSpPr>
        <p:spPr>
          <a:xfrm>
            <a:off x="0" y="-25"/>
            <a:ext cx="1228500" cy="79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4" name="Google Shape;114;g36c117fb028_2_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900" y="-41975"/>
            <a:ext cx="1016700" cy="101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36c117fb028_2_38"/>
          <p:cNvSpPr/>
          <p:nvPr/>
        </p:nvSpPr>
        <p:spPr>
          <a:xfrm>
            <a:off x="0" y="4588775"/>
            <a:ext cx="9144000" cy="554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625" lIns="19275" spcFirstLastPara="1" rIns="19275" wrap="square" tIns="96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36c117fb028_2_38"/>
          <p:cNvSpPr txBox="1"/>
          <p:nvPr/>
        </p:nvSpPr>
        <p:spPr>
          <a:xfrm>
            <a:off x="1365300" y="1249025"/>
            <a:ext cx="641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36c117fb028_2_38"/>
          <p:cNvSpPr txBox="1"/>
          <p:nvPr/>
        </p:nvSpPr>
        <p:spPr>
          <a:xfrm>
            <a:off x="9110775" y="1727800"/>
            <a:ext cx="914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8" name="Google Shape;118;g36c117fb028_2_38"/>
          <p:cNvSpPr txBox="1"/>
          <p:nvPr/>
        </p:nvSpPr>
        <p:spPr>
          <a:xfrm>
            <a:off x="488650" y="1221025"/>
            <a:ext cx="8310000" cy="29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19" name="Google Shape;119;g36c117fb028_2_38"/>
          <p:cNvGraphicFramePr/>
          <p:nvPr/>
        </p:nvGraphicFramePr>
        <p:xfrm>
          <a:off x="282050" y="92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{38E7294E-D9B6-4993-A70B-B10188A66202}</a:tableStyleId>
              </a:tblPr>
              <a:tblGrid>
                <a:gridCol w="2172175"/>
                <a:gridCol w="2172175"/>
                <a:gridCol w="2172175"/>
                <a:gridCol w="2172175"/>
              </a:tblGrid>
              <a:tr h="244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</a:rPr>
                        <a:t>T</a:t>
                      </a:r>
                      <a:r>
                        <a:rPr b="1" lang="en" sz="100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</a:rPr>
                        <a:t>able</a:t>
                      </a:r>
                      <a:endParaRPr b="1" sz="1000">
                        <a:solidFill>
                          <a:schemeClr val="dk1"/>
                        </a:solidFill>
                        <a:highlight>
                          <a:srgbClr val="FFFFFE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</a:rPr>
                        <a:t>Primary Key(s)</a:t>
                      </a:r>
                      <a:endParaRPr b="1" sz="1000">
                        <a:solidFill>
                          <a:schemeClr val="dk1"/>
                        </a:solidFill>
                        <a:highlight>
                          <a:srgbClr val="FFFFFE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</a:rPr>
                        <a:t>Foreign Key(s) &amp; References</a:t>
                      </a:r>
                      <a:endParaRPr b="1" sz="1000">
                        <a:solidFill>
                          <a:schemeClr val="dk1"/>
                        </a:solidFill>
                        <a:highlight>
                          <a:srgbClr val="FFFFFE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</a:rPr>
                        <a:t>Not Null Fields</a:t>
                      </a:r>
                      <a:endParaRPr b="1" sz="1000">
                        <a:solidFill>
                          <a:schemeClr val="dk1"/>
                        </a:solidFill>
                        <a:highlight>
                          <a:srgbClr val="FFFFFE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</a:rPr>
                        <a:t>FitnessCenter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E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</a:rPr>
                        <a:t>CenterId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E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</a:rPr>
                        <a:t>—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E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</a:rPr>
                        <a:t>Name, Address, City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E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4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</a:rPr>
                        <a:t>Room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E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</a:rPr>
                        <a:t>FitnessCenterId, RoomNumber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E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</a:rPr>
                        <a:t>FitnessCenterId → FitnessCenter.CenterId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E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</a:rPr>
                        <a:t>Capacity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E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3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</a:rPr>
                        <a:t>Person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E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</a:rPr>
                        <a:t>PersonId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E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</a:rPr>
                        <a:t>—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E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</a:rPr>
                        <a:t>FirstName, LastName, BirthDate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E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</a:rPr>
                        <a:t>Member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E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</a:rPr>
                        <a:t>PersonId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E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</a:rPr>
                        <a:t>PersonId → Person.PersonId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E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</a:rPr>
                        <a:t>—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E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</a:rPr>
                        <a:t>Trainer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E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</a:rPr>
                        <a:t>PersonId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E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</a:rPr>
                        <a:t>PersonId → Person.PersonId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E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</a:rPr>
                        <a:t>—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E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4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</a:rPr>
                        <a:t>SessionType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E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</a:rPr>
                        <a:t>SessionTypeId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E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</a:rPr>
                        <a:t>—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E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</a:rPr>
                        <a:t>—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E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3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</a:rPr>
                        <a:t>Session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E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</a:rPr>
                        <a:t>SessionId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E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</a:rPr>
                        <a:t>(FitnessCenterId, RoomNumber) → Room, SessionTypeId → SessionType, TrainerId → Trainer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E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</a:rPr>
                        <a:t>SessionDate, StartTime, SessionMode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E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1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</a:rPr>
                        <a:t>SessionParticipation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E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</a:rPr>
                        <a:t>SessionId, PersonId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E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E"/>
                          </a:highlight>
                        </a:rPr>
                        <a:t>SessionId → Session, PersonId → Person</a:t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E"/>
                        </a:highlight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  <a:highlight>
                          <a:srgbClr val="FFFFFE"/>
                        </a:highlight>
                      </a:endParaRPr>
                    </a:p>
                  </a:txBody>
                  <a:tcPr marT="57150" marB="57150" marR="123825" marL="1238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highlight>
                          <a:srgbClr val="FFFFFE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6c117fb028_1_136"/>
          <p:cNvSpPr/>
          <p:nvPr/>
        </p:nvSpPr>
        <p:spPr>
          <a:xfrm>
            <a:off x="1288143" y="0"/>
            <a:ext cx="7855800" cy="845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625" lIns="19275" spcFirstLastPara="1" rIns="19275" wrap="square" tIns="96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36c117fb028_1_136"/>
          <p:cNvSpPr txBox="1"/>
          <p:nvPr>
            <p:ph type="title"/>
          </p:nvPr>
        </p:nvSpPr>
        <p:spPr>
          <a:xfrm>
            <a:off x="1228511" y="23813"/>
            <a:ext cx="7837800" cy="7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625" lIns="19275" spcFirstLastPara="1" rIns="19275" wrap="square" tIns="96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</a:pPr>
            <a:r>
              <a:rPr lang="en" sz="2300"/>
              <a:t>Cardinalities</a:t>
            </a:r>
            <a:endParaRPr sz="2300"/>
          </a:p>
        </p:txBody>
      </p:sp>
      <p:sp>
        <p:nvSpPr>
          <p:cNvPr id="126" name="Google Shape;126;g36c117fb028_1_136"/>
          <p:cNvSpPr/>
          <p:nvPr/>
        </p:nvSpPr>
        <p:spPr>
          <a:xfrm>
            <a:off x="0" y="-25"/>
            <a:ext cx="1228500" cy="79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27" name="Google Shape;127;g36c117fb028_1_1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900" y="-41975"/>
            <a:ext cx="1016700" cy="101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36c117fb028_1_136"/>
          <p:cNvSpPr/>
          <p:nvPr/>
        </p:nvSpPr>
        <p:spPr>
          <a:xfrm>
            <a:off x="0" y="4588775"/>
            <a:ext cx="9144000" cy="5547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625" lIns="19275" spcFirstLastPara="1" rIns="19275" wrap="square" tIns="96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36c117fb028_1_136"/>
          <p:cNvSpPr txBox="1"/>
          <p:nvPr/>
        </p:nvSpPr>
        <p:spPr>
          <a:xfrm>
            <a:off x="1365300" y="1249025"/>
            <a:ext cx="641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36c117fb028_1_136"/>
          <p:cNvSpPr txBox="1"/>
          <p:nvPr/>
        </p:nvSpPr>
        <p:spPr>
          <a:xfrm>
            <a:off x="9110775" y="1727800"/>
            <a:ext cx="914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31" name="Google Shape;131;g36c117fb028_1_136"/>
          <p:cNvGraphicFramePr/>
          <p:nvPr/>
        </p:nvGraphicFramePr>
        <p:xfrm>
          <a:off x="952500" y="940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{38E7294E-D9B6-4993-A70B-B10188A66202}</a:tableStyleId>
              </a:tblPr>
              <a:tblGrid>
                <a:gridCol w="2098025"/>
                <a:gridCol w="1248325"/>
                <a:gridCol w="3892650"/>
              </a:tblGrid>
              <a:tr h="370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Relationship</a:t>
                      </a:r>
                      <a:endParaRPr b="1"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Cardinality</a:t>
                      </a:r>
                      <a:endParaRPr b="1"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Description</a:t>
                      </a:r>
                      <a:endParaRPr b="1" sz="1000"/>
                    </a:p>
                  </a:txBody>
                  <a:tcPr marT="91425" marB="91425" marR="91425" marL="91425" anchor="ctr"/>
                </a:tc>
              </a:tr>
              <a:tr h="31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FitnessCenter — Room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 : N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One fitness center has many rooms</a:t>
                      </a:r>
                      <a:endParaRPr sz="900"/>
                    </a:p>
                  </a:txBody>
                  <a:tcPr marT="91425" marB="91425" marR="91425" marL="91425" anchor="ctr"/>
                </a:tc>
              </a:tr>
              <a:tr h="31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Person — Member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 : 0..1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 person can be a member (not all persons are members)</a:t>
                      </a:r>
                      <a:endParaRPr sz="900"/>
                    </a:p>
                  </a:txBody>
                  <a:tcPr marT="91425" marB="91425" marR="91425" marL="91425" anchor="ctr"/>
                </a:tc>
              </a:tr>
              <a:tr h="31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Person — Trainer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 : 0..1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A person can be a trainer (not all persons are trainers)</a:t>
                      </a:r>
                      <a:endParaRPr sz="900"/>
                    </a:p>
                  </a:txBody>
                  <a:tcPr marT="91425" marB="91425" marR="91425" marL="91425" anchor="ctr"/>
                </a:tc>
              </a:tr>
              <a:tr h="31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Room — Session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 : N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One room can host many sessions</a:t>
                      </a:r>
                      <a:endParaRPr sz="900"/>
                    </a:p>
                  </a:txBody>
                  <a:tcPr marT="91425" marB="91425" marR="91425" marL="91425" anchor="ctr"/>
                </a:tc>
              </a:tr>
              <a:tr h="31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SessionType — Session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 : N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One session type can be used in many sessions</a:t>
                      </a:r>
                      <a:endParaRPr sz="900"/>
                    </a:p>
                  </a:txBody>
                  <a:tcPr marT="91425" marB="91425" marR="91425" marL="91425" anchor="ctr"/>
                </a:tc>
              </a:tr>
              <a:tr h="31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Trainer — Session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 : N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One trainer can supervise many sessions</a:t>
                      </a:r>
                      <a:endParaRPr sz="900"/>
                    </a:p>
                  </a:txBody>
                  <a:tcPr marT="91425" marB="91425" marR="91425" marL="91425" anchor="ctr"/>
                </a:tc>
              </a:tr>
              <a:tr h="31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Session — SessionParticipation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 : N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One session can have many participations (attendees)</a:t>
                      </a:r>
                      <a:endParaRPr sz="900"/>
                    </a:p>
                  </a:txBody>
                  <a:tcPr marT="91425" marB="91425" marR="91425" marL="91425" anchor="ctr"/>
                </a:tc>
              </a:tr>
              <a:tr h="31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Person — SessionParticipation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 : N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One person can participate in many sessions</a:t>
                      </a:r>
                      <a:endParaRPr sz="900"/>
                    </a:p>
                  </a:txBody>
                  <a:tcPr marT="91425" marB="91425" marR="91425" marL="91425" anchor="ctr"/>
                </a:tc>
              </a:tr>
              <a:tr h="31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Member — SessionParticipation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1 : N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(Only members participate in sessions)</a:t>
                      </a:r>
                      <a:endParaRPr sz="900"/>
                    </a:p>
                  </a:txBody>
                  <a:tcPr marT="91425" marB="91425" marR="91425" marL="91425" anchor="ctr"/>
                </a:tc>
              </a:tr>
              <a:tr h="341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SessionParticipation (M:N bridge)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 : N</a:t>
                      </a:r>
                      <a:endParaRPr sz="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/>
                        <a:t>Many members attend many sessions (via SessionParticipation)</a:t>
                      </a:r>
                      <a:endParaRPr sz="9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 txBox="1"/>
          <p:nvPr>
            <p:ph type="title"/>
          </p:nvPr>
        </p:nvSpPr>
        <p:spPr>
          <a:xfrm>
            <a:off x="1288161" y="23813"/>
            <a:ext cx="7837800" cy="7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625" lIns="19275" spcFirstLastPara="1" rIns="19275" wrap="square" tIns="9625">
            <a:noAutofit/>
          </a:bodyPr>
          <a:lstStyle/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Interesting Questions Answered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7" name="Google Shape;137;p6"/>
          <p:cNvSpPr/>
          <p:nvPr/>
        </p:nvSpPr>
        <p:spPr>
          <a:xfrm>
            <a:off x="0" y="-25"/>
            <a:ext cx="1228500" cy="79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8" name="Google Shape;13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900" y="-41975"/>
            <a:ext cx="1016700" cy="101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6"/>
          <p:cNvSpPr/>
          <p:nvPr/>
        </p:nvSpPr>
        <p:spPr>
          <a:xfrm>
            <a:off x="0" y="4820025"/>
            <a:ext cx="9144000" cy="323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625" lIns="19275" spcFirstLastPara="1" rIns="19275" wrap="square" tIns="96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66200" y="-41975"/>
            <a:ext cx="1016700" cy="101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6"/>
          <p:cNvSpPr txBox="1"/>
          <p:nvPr/>
        </p:nvSpPr>
        <p:spPr>
          <a:xfrm>
            <a:off x="6807300" y="1102975"/>
            <a:ext cx="217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6"/>
          <p:cNvSpPr txBox="1"/>
          <p:nvPr/>
        </p:nvSpPr>
        <p:spPr>
          <a:xfrm>
            <a:off x="243925" y="974725"/>
            <a:ext cx="8003400" cy="3373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84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Helvetica Neue"/>
              <a:buAutoNum type="arabicPeriod"/>
            </a:pPr>
            <a:r>
              <a:rPr b="1" lang="en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Which members participated in the most sessions this month?</a:t>
            </a:r>
            <a:endParaRPr b="1" sz="11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84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●"/>
            </a:pPr>
            <a:r>
              <a:rPr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Identify members with the most session participations in the current or a specific month.</a:t>
            </a:r>
            <a:endParaRPr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endParaRPr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Current Month</a:t>
            </a:r>
            <a:endParaRPr sz="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m.PersonId, p.FirstName, p.LastName, COUNT(sp.SessionId) AS SessionsThisMonth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Member m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JOIN Person p ON m.PersonId = p.PersonId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JOIN SessionParticipation sp ON m.PersonId = sp.PersonId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JOIN Session s ON sp.SessionId = s.SessionId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MONTH(s.SessionDate) = MONTH(CURDATE()) AND YEAR(s.SessionDate) = YEAR(CURDATE())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GROUP BY m.PersonId, p.FirstName, p.LastName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ORDER BY SessionsThisMonth DESC;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endParaRPr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n" sz="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Specific Month</a:t>
            </a:r>
            <a:endParaRPr sz="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m.PersonId, p.FirstName, p.LastName, COUNT(sp.SessionId) AS SessionsThisMonth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Member m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JOIN Person p ON m.PersonId = p.PersonId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JOIN SessionParticipation sp ON m.PersonId = sp.PersonId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JOIN Session s ON sp.SessionId = s.SessionId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MONTH(s.SessionDate) = 7 AND YEAR(s.SessionDate) = 2024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GROUP BY m.PersonId, p.FirstName, p.LastName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ORDER BY SessionsThisMonth DESC;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6c117fb028_0_31"/>
          <p:cNvSpPr txBox="1"/>
          <p:nvPr>
            <p:ph type="title"/>
          </p:nvPr>
        </p:nvSpPr>
        <p:spPr>
          <a:xfrm>
            <a:off x="1288161" y="23813"/>
            <a:ext cx="7837800" cy="7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625" lIns="19275" spcFirstLastPara="1" rIns="19275" wrap="square" tIns="9625">
            <a:noAutofit/>
          </a:bodyPr>
          <a:lstStyle/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"/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Interesting Questions Answered Contd.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8" name="Google Shape;148;g36c117fb028_0_31"/>
          <p:cNvSpPr/>
          <p:nvPr/>
        </p:nvSpPr>
        <p:spPr>
          <a:xfrm>
            <a:off x="0" y="-25"/>
            <a:ext cx="1228500" cy="79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9" name="Google Shape;149;g36c117fb028_0_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900" y="-41975"/>
            <a:ext cx="1016700" cy="101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36c117fb028_0_31"/>
          <p:cNvSpPr/>
          <p:nvPr/>
        </p:nvSpPr>
        <p:spPr>
          <a:xfrm>
            <a:off x="0" y="4820025"/>
            <a:ext cx="9144000" cy="323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625" lIns="19275" spcFirstLastPara="1" rIns="19275" wrap="square" tIns="96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g36c117fb028_0_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66200" y="-41975"/>
            <a:ext cx="1016700" cy="101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g36c117fb028_0_31"/>
          <p:cNvSpPr txBox="1"/>
          <p:nvPr/>
        </p:nvSpPr>
        <p:spPr>
          <a:xfrm>
            <a:off x="6807300" y="1102975"/>
            <a:ext cx="2175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36c117fb028_0_31"/>
          <p:cNvSpPr txBox="1"/>
          <p:nvPr/>
        </p:nvSpPr>
        <p:spPr>
          <a:xfrm>
            <a:off x="309850" y="866025"/>
            <a:ext cx="8673000" cy="3868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2. Which trainers have supervised the most group sessions of a specific type (e.g., Aerobics)</a:t>
            </a:r>
            <a:r>
              <a:rPr b="1" lang="en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?</a:t>
            </a:r>
            <a:endParaRPr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84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●"/>
            </a:pPr>
            <a:r>
              <a:rPr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trainers who conducted the most group sessions for a given session type (e.g., Aerobics).</a:t>
            </a:r>
            <a:endParaRPr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endParaRPr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t.PersonId, p.FirstName, p.LastName, st.Description AS SessionType, COUNT(s.SessionId) AS GroupSessions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Trainer t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JOIN Person p ON t.PersonId = p.PersonId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JOIN Session s ON t.PersonId = s.TrainerId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JOIN SessionType st ON s.SessionTypeId = st.SessionTypeId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WHERE s.SessionMode = 'group' AND st.Description = 'Aerobics'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GROUP BY t.PersonId, p.FirstName, p.LastName, st.Description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ORDER BY GroupSessions DESC;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3. What is the average number of participants per group session by session type?</a:t>
            </a:r>
            <a:endParaRPr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84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Helvetica Neue"/>
              <a:buChar char="●"/>
            </a:pPr>
            <a:r>
              <a:rPr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Calculate average number of participants in group sessions, grouped by session type.</a:t>
            </a:r>
            <a:endParaRPr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endParaRPr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 st.Description AS SessionType, ROUND(AVG(sub.Participants)) AS AvgParticipants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SessionType st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JOIN (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	    SELECT s.SessionTypeId, s.SessionId, COUNT(sp.PersonId) AS Participants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FROM Session s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LEFT JOIN SessionParticipation sp ON s.SessionId = sp.SessionId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WHERE s.SessionMode = 'group'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GROUP BY s.SessionTypeId, s.SessionId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sub ON st.SessionTypeId = sub.SessionTypeId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GROUP BY st.Description;</a:t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BM Master Red">
  <a:themeElements>
    <a:clrScheme name="SBM color palette">
      <a:dk1>
        <a:srgbClr val="141313"/>
      </a:dk1>
      <a:lt1>
        <a:srgbClr val="FFFFFF"/>
      </a:lt1>
      <a:dk2>
        <a:srgbClr val="910A29"/>
      </a:dk2>
      <a:lt2>
        <a:srgbClr val="0085A0"/>
      </a:lt2>
      <a:accent1>
        <a:srgbClr val="0085A0"/>
      </a:accent1>
      <a:accent2>
        <a:srgbClr val="5D5F5E"/>
      </a:accent2>
      <a:accent3>
        <a:srgbClr val="9E968A"/>
      </a:accent3>
      <a:accent4>
        <a:srgbClr val="75B5C2"/>
      </a:accent4>
      <a:accent5>
        <a:srgbClr val="B3D5DB"/>
      </a:accent5>
      <a:accent6>
        <a:srgbClr val="910A29"/>
      </a:accent6>
      <a:hlink>
        <a:srgbClr val="141313"/>
      </a:hlink>
      <a:folHlink>
        <a:srgbClr val="31323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Varshaa Sai Sripriya Saisheshadhri</dc:creator>
</cp:coreProperties>
</file>