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81" r:id="rId7"/>
    <p:sldId id="274" r:id="rId8"/>
    <p:sldId id="276" r:id="rId9"/>
    <p:sldId id="277" r:id="rId10"/>
    <p:sldId id="261" r:id="rId11"/>
    <p:sldId id="263" r:id="rId12"/>
    <p:sldId id="269" r:id="rId13"/>
    <p:sldId id="278" r:id="rId14"/>
    <p:sldId id="279" r:id="rId15"/>
    <p:sldId id="275" r:id="rId16"/>
    <p:sldId id="259" r:id="rId17"/>
    <p:sldId id="271" r:id="rId18"/>
    <p:sldId id="272" r:id="rId19"/>
    <p:sldId id="280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9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wine, person, indoor, glasses&#10;&#10;Description automatically generated">
            <a:extLst>
              <a:ext uri="{FF2B5EF4-FFF2-40B4-BE49-F238E27FC236}">
                <a16:creationId xmlns:a16="http://schemas.microsoft.com/office/drawing/2014/main" id="{FC25786B-F230-E1B5-BD77-A5BD748D10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94" b="5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1" name="Rectangle 99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7976702" cy="2971336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Do happier people drink less?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315" y="4332907"/>
            <a:ext cx="4150291" cy="17662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By:</a:t>
            </a:r>
          </a:p>
          <a:p>
            <a:r>
              <a:rPr lang="en-US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Swati </a:t>
            </a: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Jadeja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utoShape 2" descr="What Does Heavy Drinking Do to Your Body? - Keck Medicine of USC">
            <a:extLst>
              <a:ext uri="{FF2B5EF4-FFF2-40B4-BE49-F238E27FC236}">
                <a16:creationId xmlns:a16="http://schemas.microsoft.com/office/drawing/2014/main" id="{46842561-5512-5D57-2210-4DA4FF51C8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4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5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5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54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A0B82-5D0F-43A1-9647-C558D84C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35603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Which countries drink less?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1C495-036B-1829-4BED-34EC9E2C4DFD}"/>
              </a:ext>
            </a:extLst>
          </p:cNvPr>
          <p:cNvSpPr txBox="1"/>
          <p:nvPr/>
        </p:nvSpPr>
        <p:spPr>
          <a:xfrm>
            <a:off x="801858" y="20538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C326F-1B6E-4C7B-D6F1-9693D3769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0"/>
          <a:stretch/>
        </p:blipFill>
        <p:spPr>
          <a:xfrm>
            <a:off x="4211640" y="1422964"/>
            <a:ext cx="798036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83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44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46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48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5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7623B-0C55-4F78-AF58-BB5B574E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What is the Happiness situation of Comoros?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244C8B-8049-E4CA-EC27-19A01D542D54}"/>
              </a:ext>
            </a:extLst>
          </p:cNvPr>
          <p:cNvSpPr txBox="1"/>
          <p:nvPr/>
        </p:nvSpPr>
        <p:spPr>
          <a:xfrm>
            <a:off x="601255" y="2177142"/>
            <a:ext cx="3409782" cy="3823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3.973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CBCC77D2-DCF5-8D38-84C0-A0490F85C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902" y="2002520"/>
            <a:ext cx="5241086" cy="293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04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3B765-63B8-4FC3-96BE-3B219CDB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Does high hdi mean higher alcohol consumption ? </a:t>
            </a:r>
            <a:endParaRPr lang="en-US" b="0" kern="1200" cap="all" dirty="0">
              <a:solidFill>
                <a:srgbClr val="FFFE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614D5C7-43FC-E781-F46D-66AC309CF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60"/>
          <a:stretch/>
        </p:blipFill>
        <p:spPr>
          <a:xfrm>
            <a:off x="5023501" y="741431"/>
            <a:ext cx="5583540" cy="56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6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9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5" name="Rectangle 10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Rectangle 10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Rectangle 10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8" name="Rectangle 10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0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64AB5-B29F-4373-9C06-42446509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Is this assumption true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4DC68-7519-3FBE-BDB3-E1F3127AD1AB}"/>
              </a:ext>
            </a:extLst>
          </p:cNvPr>
          <p:cNvSpPr txBox="1"/>
          <p:nvPr/>
        </p:nvSpPr>
        <p:spPr>
          <a:xfrm>
            <a:off x="601255" y="2177142"/>
            <a:ext cx="3409782" cy="3823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6CB19E36-E689-E93A-E91C-7164C94F4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073" y="1005840"/>
            <a:ext cx="8006312" cy="50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8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64AB5-B29F-4373-9C06-42446509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Are happy countries high on alcohol ?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BC52B59-A4BA-25C4-872D-804F0AFE9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379" y="608797"/>
            <a:ext cx="2963156" cy="5781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B4DC68-7519-3FBE-BDB3-E1F3127AD1AB}"/>
              </a:ext>
            </a:extLst>
          </p:cNvPr>
          <p:cNvSpPr txBox="1"/>
          <p:nvPr/>
        </p:nvSpPr>
        <p:spPr>
          <a:xfrm>
            <a:off x="601255" y="2177142"/>
            <a:ext cx="3409782" cy="3823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8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9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5" name="Rectangle 10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Rectangle 10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Rectangle 10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8" name="Rectangle 10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0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64AB5-B29F-4373-9C06-42446509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Is this assumption true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4DC68-7519-3FBE-BDB3-E1F3127AD1AB}"/>
              </a:ext>
            </a:extLst>
          </p:cNvPr>
          <p:cNvSpPr txBox="1"/>
          <p:nvPr/>
        </p:nvSpPr>
        <p:spPr>
          <a:xfrm>
            <a:off x="601255" y="2177142"/>
            <a:ext cx="3409782" cy="3823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9223C-FB79-B15B-040C-22D73A81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758" y="894840"/>
            <a:ext cx="7890254" cy="470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8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9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5" name="Rectangle 10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" name="Rectangle 10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7" name="Rectangle 10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8" name="Rectangle 10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09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Rectangle 111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64AB5-B29F-4373-9C06-42446509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22837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inference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4DC68-7519-3FBE-BDB3-E1F3127AD1AB}"/>
              </a:ext>
            </a:extLst>
          </p:cNvPr>
          <p:cNvSpPr txBox="1"/>
          <p:nvPr/>
        </p:nvSpPr>
        <p:spPr>
          <a:xfrm>
            <a:off x="601255" y="2177142"/>
            <a:ext cx="3409782" cy="3823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5D37A-5BC2-F07D-C606-A628EBF37C84}"/>
              </a:ext>
            </a:extLst>
          </p:cNvPr>
          <p:cNvSpPr txBox="1"/>
          <p:nvPr/>
        </p:nvSpPr>
        <p:spPr>
          <a:xfrm>
            <a:off x="4578270" y="1235547"/>
            <a:ext cx="68185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the happiest countries only have moderate alcohol consumption while some sad countries have an alcohol consumption matching the European region which has the highest consumption levels.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don’t find any significant relationship between alcohol consumption and happiness.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HDI and alcohol consumption also doesn’t follow a linear pattern.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conclude we would say that alcohol consumption alone, doesn’t significantly impact happiness. There must be many factors in play apart from alcohol.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22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608E55-EBC6-4977-B112-7075FC8F6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4" y="908054"/>
            <a:ext cx="7239406" cy="497061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95ECB-F4BF-47CC-8A01-A37E950F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65" y="1170968"/>
            <a:ext cx="6446386" cy="4474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F92874-EB6E-497E-88EA-BC2A8F551B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8" y="908054"/>
            <a:ext cx="3378706" cy="49706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EF4DBE-A60E-4AAE-9D62-1147461CD5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751211"/>
            <a:ext cx="724204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955649-790D-4997-9D50-C1D8E32C1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54768"/>
            <a:ext cx="33832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839B1D-4A8C-403C-9D1B-B83CF1DB6A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745" y="5946475"/>
            <a:ext cx="724204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818AF9-99F4-4DD9-A3EB-0A3477509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5950032"/>
            <a:ext cx="33832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990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3B765-63B8-4FC3-96BE-3B219CDB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kern="1200" cap="all" dirty="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What is our dataset?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C2742-2A4F-4C03-AE02-4376B938A7FA}"/>
              </a:ext>
            </a:extLst>
          </p:cNvPr>
          <p:cNvSpPr txBox="1"/>
          <p:nvPr/>
        </p:nvSpPr>
        <p:spPr>
          <a:xfrm>
            <a:off x="4534935" y="1037968"/>
            <a:ext cx="6725899" cy="4820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 Set talks about 123 countries across continents. Information about their Alcohol consumption, happiness Score(as rated by the people) is given. 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also has data about HDI and GDP.</a:t>
            </a:r>
          </a:p>
        </p:txBody>
      </p:sp>
    </p:spTree>
    <p:extLst>
      <p:ext uri="{BB962C8B-B14F-4D97-AF65-F5344CB8AC3E}">
        <p14:creationId xmlns:p14="http://schemas.microsoft.com/office/powerpoint/2010/main" val="78979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3B765-63B8-4FC3-96BE-3B219CDB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kern="1200" cap="all">
                <a:solidFill>
                  <a:srgbClr val="FFFEFF"/>
                </a:solidFill>
                <a:latin typeface="+mj-lt"/>
                <a:ea typeface="+mj-ea"/>
                <a:cs typeface="+mj-cs"/>
              </a:rPr>
              <a:t>Why This DATA SET?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C2742-2A4F-4C03-AE02-4376B938A7FA}"/>
              </a:ext>
            </a:extLst>
          </p:cNvPr>
          <p:cNvSpPr txBox="1"/>
          <p:nvPr/>
        </p:nvSpPr>
        <p:spPr>
          <a:xfrm>
            <a:off x="4534935" y="1037968"/>
            <a:ext cx="6725899" cy="4820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Hoping to understand the relationship between alcohol consumption and happiness across regions.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set is covering information about HDI etc., along with Happiness Score and per capita alcohol consumption.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So, it will give interesting insights into alcohol consumption across different countries as per their development status. 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assume developed countries might have a high per capita alcohol consumption, as well as happiness. 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Let’s find out who is happier!</a:t>
            </a:r>
          </a:p>
        </p:txBody>
      </p:sp>
    </p:spTree>
    <p:extLst>
      <p:ext uri="{BB962C8B-B14F-4D97-AF65-F5344CB8AC3E}">
        <p14:creationId xmlns:p14="http://schemas.microsoft.com/office/powerpoint/2010/main" val="181613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3B765-63B8-4FC3-96BE-3B219CDB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How happy is our world ?</a:t>
            </a:r>
            <a:endParaRPr lang="en-US" b="0" kern="1200" cap="all" dirty="0">
              <a:solidFill>
                <a:srgbClr val="FFFE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DB50B-027F-B9A0-EDDF-E3E301B6EBC2}"/>
              </a:ext>
            </a:extLst>
          </p:cNvPr>
          <p:cNvSpPr txBox="1"/>
          <p:nvPr/>
        </p:nvSpPr>
        <p:spPr>
          <a:xfrm>
            <a:off x="4831307" y="1651379"/>
            <a:ext cx="5445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average happiness score that we get is 5.62. On a scale of 1-10, it is just a moderately happy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that we know, we live in a moderately happy world let’s find out who are the happiest countries ?</a:t>
            </a:r>
          </a:p>
        </p:txBody>
      </p:sp>
    </p:spTree>
    <p:extLst>
      <p:ext uri="{BB962C8B-B14F-4D97-AF65-F5344CB8AC3E}">
        <p14:creationId xmlns:p14="http://schemas.microsoft.com/office/powerpoint/2010/main" val="109822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3B765-63B8-4FC3-96BE-3B219CDB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kern="1200" cap="all" dirty="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The happiest countries are…</a:t>
            </a: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E2B04CB0-C8E7-DE19-29E2-DAA8A6792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53" y="2108909"/>
            <a:ext cx="8042146" cy="222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0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3B765-63B8-4FC3-96BE-3B219CDB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kern="1200" cap="all" dirty="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The sad countries are…</a:t>
            </a:r>
          </a:p>
        </p:txBody>
      </p:sp>
      <p:pic>
        <p:nvPicPr>
          <p:cNvPr id="4" name="Picture 3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F8185B2D-8A97-6046-14FD-BF5090685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53"/>
          <a:stretch/>
        </p:blipFill>
        <p:spPr>
          <a:xfrm>
            <a:off x="4224245" y="2043186"/>
            <a:ext cx="7967754" cy="23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8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4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Rectangle 5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5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54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A0B82-5D0F-43A1-9647-C558D84C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Which countries drink a lot?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58CB9-D631-72EC-A8A4-6819CAC49480}"/>
              </a:ext>
            </a:extLst>
          </p:cNvPr>
          <p:cNvSpPr txBox="1"/>
          <p:nvPr/>
        </p:nvSpPr>
        <p:spPr>
          <a:xfrm>
            <a:off x="601255" y="2177142"/>
            <a:ext cx="3409782" cy="3823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Czech Republic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France 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Russian Federation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Lithuania 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Luxembourg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Germany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rgbClr val="FFFFFF"/>
                </a:solidFill>
              </a:rPr>
              <a:t>Hungary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04DE62-BE15-DEC0-65A9-C99BD5A01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916" y="974520"/>
            <a:ext cx="8022084" cy="4891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01C495-036B-1829-4BED-34EC9E2C4DFD}"/>
              </a:ext>
            </a:extLst>
          </p:cNvPr>
          <p:cNvSpPr txBox="1"/>
          <p:nvPr/>
        </p:nvSpPr>
        <p:spPr>
          <a:xfrm>
            <a:off x="801858" y="20538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515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7623B-0C55-4F78-AF58-BB5B574E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FFFFFF"/>
                </a:solidFill>
              </a:rPr>
              <a:t>What is the Happiness situation of Czech republic?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244C8B-8049-E4CA-EC27-19A01D542D54}"/>
              </a:ext>
            </a:extLst>
          </p:cNvPr>
          <p:cNvSpPr txBox="1"/>
          <p:nvPr/>
        </p:nvSpPr>
        <p:spPr>
          <a:xfrm>
            <a:off x="601255" y="2177142"/>
            <a:ext cx="3409782" cy="3823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6.852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A0A02A8B-4DAA-56F3-AC0A-FBB7EDA40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896" y="850438"/>
            <a:ext cx="5126502" cy="51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73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929D-DC62-CA10-B4F8-3AA4B346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happy are they?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6149C2-C0D5-38B2-981F-E4F4ACE78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3401"/>
              </p:ext>
            </p:extLst>
          </p:nvPr>
        </p:nvGraphicFramePr>
        <p:xfrm>
          <a:off x="6446297" y="2757268"/>
          <a:ext cx="4287352" cy="3192459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57626">
                  <a:extLst>
                    <a:ext uri="{9D8B030D-6E8A-4147-A177-3AD203B41FA5}">
                      <a16:colId xmlns:a16="http://schemas.microsoft.com/office/drawing/2014/main" val="401086684"/>
                    </a:ext>
                  </a:extLst>
                </a:gridCol>
                <a:gridCol w="2229726">
                  <a:extLst>
                    <a:ext uri="{9D8B030D-6E8A-4147-A177-3AD203B41FA5}">
                      <a16:colId xmlns:a16="http://schemas.microsoft.com/office/drawing/2014/main" val="2044944612"/>
                    </a:ext>
                  </a:extLst>
                </a:gridCol>
              </a:tblGrid>
              <a:tr h="632139">
                <a:tc>
                  <a:txBody>
                    <a:bodyPr/>
                    <a:lstStyle/>
                    <a:p>
                      <a:r>
                        <a:rPr lang="en-IN" dirty="0"/>
                        <a:t>Country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Happiness 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42961"/>
                  </a:ext>
                </a:extLst>
              </a:tr>
              <a:tr h="361222">
                <a:tc>
                  <a:txBody>
                    <a:bodyPr/>
                    <a:lstStyle/>
                    <a:p>
                      <a:r>
                        <a:rPr lang="en-IN" dirty="0"/>
                        <a:t>Luxembourg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805363"/>
                  </a:ext>
                </a:extLst>
              </a:tr>
              <a:tr h="361222">
                <a:tc>
                  <a:txBody>
                    <a:bodyPr/>
                    <a:lstStyle/>
                    <a:p>
                      <a:r>
                        <a:rPr lang="en-IN" dirty="0"/>
                        <a:t>Germany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185468"/>
                  </a:ext>
                </a:extLst>
              </a:tr>
              <a:tr h="361222">
                <a:tc>
                  <a:txBody>
                    <a:bodyPr/>
                    <a:lstStyle/>
                    <a:p>
                      <a:r>
                        <a:rPr lang="en-IN" dirty="0"/>
                        <a:t>Czech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53220"/>
                  </a:ext>
                </a:extLst>
              </a:tr>
              <a:tr h="361222">
                <a:tc>
                  <a:txBody>
                    <a:bodyPr/>
                    <a:lstStyle/>
                    <a:p>
                      <a:r>
                        <a:rPr lang="en-IN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551207"/>
                  </a:ext>
                </a:extLst>
              </a:tr>
              <a:tr h="361222">
                <a:tc>
                  <a:txBody>
                    <a:bodyPr/>
                    <a:lstStyle/>
                    <a:p>
                      <a:r>
                        <a:rPr lang="en-IN" dirty="0"/>
                        <a:t>Lithuania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95520"/>
                  </a:ext>
                </a:extLst>
              </a:tr>
              <a:tr h="361222">
                <a:tc>
                  <a:txBody>
                    <a:bodyPr/>
                    <a:lstStyle/>
                    <a:p>
                      <a:r>
                        <a:rPr lang="en-IN" dirty="0"/>
                        <a:t>Hungary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31021"/>
                  </a:ext>
                </a:extLst>
              </a:tr>
              <a:tr h="361222">
                <a:tc>
                  <a:txBody>
                    <a:bodyPr/>
                    <a:lstStyle/>
                    <a:p>
                      <a:r>
                        <a:rPr lang="en-IN" dirty="0"/>
                        <a:t>Russian Fed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51070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8BA3072E-809D-BE31-1B7A-4BE736A5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708404"/>
            <a:ext cx="46863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9109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{C4B5513D-89B3-408A-8EAE-E96189F5523F}tf33552983_win32</Template>
  <TotalTime>490</TotalTime>
  <Words>361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Aharoni</vt:lpstr>
      <vt:lpstr>Arial</vt:lpstr>
      <vt:lpstr>Franklin Gothic Book</vt:lpstr>
      <vt:lpstr>Franklin Gothic Demi</vt:lpstr>
      <vt:lpstr>Wingdings 2</vt:lpstr>
      <vt:lpstr>DividendVTI</vt:lpstr>
      <vt:lpstr>Do happier people drink less?</vt:lpstr>
      <vt:lpstr>What is our dataset?</vt:lpstr>
      <vt:lpstr>Why This DATA SET? </vt:lpstr>
      <vt:lpstr>How happy is our world ?</vt:lpstr>
      <vt:lpstr>The happiest countries are…</vt:lpstr>
      <vt:lpstr>The sad countries are…</vt:lpstr>
      <vt:lpstr>Which countries drink a lot? </vt:lpstr>
      <vt:lpstr>What is the Happiness situation of Czech republic?</vt:lpstr>
      <vt:lpstr>How happy are they? </vt:lpstr>
      <vt:lpstr>Which countries drink less? </vt:lpstr>
      <vt:lpstr>What is the Happiness situation of Comoros?</vt:lpstr>
      <vt:lpstr>Does high hdi mean higher alcohol consumption ? </vt:lpstr>
      <vt:lpstr>Is this assumption true ?</vt:lpstr>
      <vt:lpstr>Are happy countries high on alcohol ?</vt:lpstr>
      <vt:lpstr>Is this assumption true ?</vt:lpstr>
      <vt:lpstr>inference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 – Alcohol Data Set- Exploration</dc:title>
  <dc:creator>Kavya Durbaka</dc:creator>
  <cp:lastModifiedBy>Hardik Chaudhary</cp:lastModifiedBy>
  <cp:revision>14</cp:revision>
  <dcterms:created xsi:type="dcterms:W3CDTF">2022-04-28T13:54:39Z</dcterms:created>
  <dcterms:modified xsi:type="dcterms:W3CDTF">2022-06-06T11:04:48Z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