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68" r:id="rId15"/>
    <p:sldId id="271" r:id="rId16"/>
    <p:sldId id="269" r:id="rId17"/>
    <p:sldId id="270" r:id="rId18"/>
    <p:sldId id="272" r:id="rId19"/>
    <p:sldId id="275" r:id="rId20"/>
    <p:sldId id="276"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50737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ED51A-C771-4A7E-9CC5-DEF3CAF2BD04}"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70656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038175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7710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869939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13350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17251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09771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5308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22820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18345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CED51A-C771-4A7E-9CC5-DEF3CAF2BD04}"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63597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CED51A-C771-4A7E-9CC5-DEF3CAF2BD04}" type="datetimeFigureOut">
              <a:rPr lang="en-IN" smtClean="0"/>
              <a:t>08-01-2019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8497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2401153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224694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8CED51A-C771-4A7E-9CC5-DEF3CAF2BD04}" type="datetimeFigureOut">
              <a:rPr lang="en-IN" smtClean="0"/>
              <a:t>08-01-2019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3333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CED51A-C771-4A7E-9CC5-DEF3CAF2BD04}" type="datetimeFigureOut">
              <a:rPr lang="en-IN" smtClean="0"/>
              <a:t>08-01-2019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0EA3E-E146-4CD1-A810-DD82762AF40C}" type="slidenum">
              <a:rPr lang="en-IN" smtClean="0"/>
              <a:t>‹#›</a:t>
            </a:fld>
            <a:endParaRPr lang="en-IN"/>
          </a:p>
        </p:txBody>
      </p:sp>
    </p:spTree>
    <p:extLst>
      <p:ext uri="{BB962C8B-B14F-4D97-AF65-F5344CB8AC3E}">
        <p14:creationId xmlns:p14="http://schemas.microsoft.com/office/powerpoint/2010/main" val="153388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CED51A-C771-4A7E-9CC5-DEF3CAF2BD04}" type="datetimeFigureOut">
              <a:rPr lang="en-IN" smtClean="0"/>
              <a:t>08-01-2019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10EA3E-E146-4CD1-A810-DD82762AF40C}" type="slidenum">
              <a:rPr lang="en-IN" smtClean="0"/>
              <a:t>‹#›</a:t>
            </a:fld>
            <a:endParaRPr lang="en-IN"/>
          </a:p>
        </p:txBody>
      </p:sp>
    </p:spTree>
    <p:extLst>
      <p:ext uri="{BB962C8B-B14F-4D97-AF65-F5344CB8AC3E}">
        <p14:creationId xmlns:p14="http://schemas.microsoft.com/office/powerpoint/2010/main" val="25046985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4D8D-9E07-4F87-8F89-9E964054D50A}"/>
              </a:ext>
            </a:extLst>
          </p:cNvPr>
          <p:cNvSpPr>
            <a:spLocks noGrp="1"/>
          </p:cNvSpPr>
          <p:nvPr>
            <p:ph type="ctrTitle"/>
          </p:nvPr>
        </p:nvSpPr>
        <p:spPr>
          <a:xfrm>
            <a:off x="1154955" y="1447800"/>
            <a:ext cx="8825658" cy="3329581"/>
          </a:xfrm>
        </p:spPr>
        <p:txBody>
          <a:bodyPr>
            <a:normAutofit/>
          </a:bodyPr>
          <a:lstStyle/>
          <a:p>
            <a:r>
              <a:rPr lang="en-US" sz="6000" b="1" dirty="0"/>
              <a:t>Machine Learning: Specialization in </a:t>
            </a:r>
            <a:r>
              <a:rPr lang="en-US" sz="6000" b="1" u="sng" dirty="0"/>
              <a:t>Deep Learning</a:t>
            </a:r>
            <a:endParaRPr lang="en-IN" sz="6000" b="1" u="sng" dirty="0"/>
          </a:p>
        </p:txBody>
      </p:sp>
      <p:sp>
        <p:nvSpPr>
          <p:cNvPr id="3" name="Subtitle 2">
            <a:extLst>
              <a:ext uri="{FF2B5EF4-FFF2-40B4-BE49-F238E27FC236}">
                <a16:creationId xmlns:a16="http://schemas.microsoft.com/office/drawing/2014/main" id="{B4233567-AD7C-4CF3-AF25-ABEDC6F75621}"/>
              </a:ext>
            </a:extLst>
          </p:cNvPr>
          <p:cNvSpPr>
            <a:spLocks noGrp="1"/>
          </p:cNvSpPr>
          <p:nvPr>
            <p:ph type="subTitle" idx="1"/>
          </p:nvPr>
        </p:nvSpPr>
        <p:spPr>
          <a:xfrm>
            <a:off x="1154955" y="5046972"/>
            <a:ext cx="9144000" cy="1655762"/>
          </a:xfrm>
        </p:spPr>
        <p:txBody>
          <a:bodyPr/>
          <a:lstStyle/>
          <a:p>
            <a:r>
              <a:rPr lang="en-US" b="1" u="sng" dirty="0"/>
              <a:t>Presented by – Swati Kanchan &amp; Lokesh </a:t>
            </a:r>
            <a:r>
              <a:rPr lang="en-US" b="1" u="sng" dirty="0" err="1"/>
              <a:t>Nandanwar</a:t>
            </a:r>
            <a:endParaRPr lang="en-IN" b="1" u="sng" dirty="0"/>
          </a:p>
        </p:txBody>
      </p:sp>
    </p:spTree>
    <p:extLst>
      <p:ext uri="{BB962C8B-B14F-4D97-AF65-F5344CB8AC3E}">
        <p14:creationId xmlns:p14="http://schemas.microsoft.com/office/powerpoint/2010/main" val="252847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BE1-3B29-4DC3-BE1C-F8E19F84C12B}"/>
              </a:ext>
            </a:extLst>
          </p:cNvPr>
          <p:cNvSpPr>
            <a:spLocks noGrp="1"/>
          </p:cNvSpPr>
          <p:nvPr>
            <p:ph type="title"/>
          </p:nvPr>
        </p:nvSpPr>
        <p:spPr>
          <a:xfrm>
            <a:off x="838200" y="338492"/>
            <a:ext cx="10515600" cy="1325563"/>
          </a:xfrm>
        </p:spPr>
        <p:txBody>
          <a:bodyPr/>
          <a:lstStyle/>
          <a:p>
            <a:r>
              <a:rPr lang="en-IN" dirty="0"/>
              <a:t>Clustering</a:t>
            </a:r>
          </a:p>
        </p:txBody>
      </p:sp>
      <p:sp>
        <p:nvSpPr>
          <p:cNvPr id="3" name="Content Placeholder 2">
            <a:extLst>
              <a:ext uri="{FF2B5EF4-FFF2-40B4-BE49-F238E27FC236}">
                <a16:creationId xmlns:a16="http://schemas.microsoft.com/office/drawing/2014/main" id="{3E9EB085-7A85-4078-9ECA-1D3437334C7A}"/>
              </a:ext>
            </a:extLst>
          </p:cNvPr>
          <p:cNvSpPr>
            <a:spLocks noGrp="1"/>
          </p:cNvSpPr>
          <p:nvPr>
            <p:ph idx="1"/>
          </p:nvPr>
        </p:nvSpPr>
        <p:spPr>
          <a:xfrm>
            <a:off x="838200" y="1509204"/>
            <a:ext cx="10515600" cy="4667759"/>
          </a:xfrm>
        </p:spPr>
        <p:txBody>
          <a:bodyPr>
            <a:normAutofit lnSpcReduction="10000"/>
          </a:bodyPr>
          <a:lstStyle/>
          <a:p>
            <a:r>
              <a:rPr lang="en-US" dirty="0"/>
              <a:t>group observations into “meaningful” groups</a:t>
            </a:r>
          </a:p>
          <a:p>
            <a:r>
              <a:rPr lang="en-US" dirty="0"/>
              <a:t>clustering is the task of grouping a set of objects in such a way that objects in the same group (called a cluster) are more similar to each other.</a:t>
            </a:r>
          </a:p>
          <a:p>
            <a:r>
              <a:rPr lang="en-US" dirty="0"/>
              <a:t>For e.g. these keywords</a:t>
            </a:r>
          </a:p>
          <a:p>
            <a:r>
              <a:rPr lang="en-US" sz="1900" dirty="0"/>
              <a:t>– “man’s shoe”</a:t>
            </a:r>
          </a:p>
          <a:p>
            <a:r>
              <a:rPr lang="en-US" sz="1900" dirty="0"/>
              <a:t>– “women’s shoe”</a:t>
            </a:r>
          </a:p>
          <a:p>
            <a:r>
              <a:rPr lang="en-US" sz="1900" dirty="0"/>
              <a:t>– “women’s t-shirt”</a:t>
            </a:r>
          </a:p>
          <a:p>
            <a:r>
              <a:rPr lang="en-US" sz="1900" dirty="0"/>
              <a:t>– “man’s t-shirt”</a:t>
            </a:r>
          </a:p>
          <a:p>
            <a:r>
              <a:rPr lang="en-US" sz="1900" dirty="0"/>
              <a:t>– can be cluster into 2 categories “shoe” and “t-shirt” or</a:t>
            </a:r>
          </a:p>
          <a:p>
            <a:r>
              <a:rPr lang="en-US" sz="1900" dirty="0"/>
              <a:t>“man” and “women”</a:t>
            </a:r>
            <a:endParaRPr lang="en-US" sz="1500" dirty="0"/>
          </a:p>
          <a:p>
            <a:r>
              <a:rPr lang="en-US" sz="2600" dirty="0"/>
              <a:t>Popular ones are K-means clustering and Hierarchical clustering</a:t>
            </a:r>
            <a:endParaRPr lang="en-IN" sz="2600" dirty="0"/>
          </a:p>
        </p:txBody>
      </p:sp>
    </p:spTree>
    <p:extLst>
      <p:ext uri="{BB962C8B-B14F-4D97-AF65-F5344CB8AC3E}">
        <p14:creationId xmlns:p14="http://schemas.microsoft.com/office/powerpoint/2010/main" val="114403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4DBBB-98F3-42FA-9DE5-BCA07A168A5E}"/>
              </a:ext>
            </a:extLst>
          </p:cNvPr>
          <p:cNvSpPr>
            <a:spLocks noGrp="1"/>
          </p:cNvSpPr>
          <p:nvPr>
            <p:ph type="title"/>
          </p:nvPr>
        </p:nvSpPr>
        <p:spPr>
          <a:xfrm>
            <a:off x="838200" y="338492"/>
            <a:ext cx="10515600" cy="1325563"/>
          </a:xfrm>
        </p:spPr>
        <p:txBody>
          <a:bodyPr/>
          <a:lstStyle/>
          <a:p>
            <a:r>
              <a:rPr lang="en-IN" dirty="0"/>
              <a:t>Regression</a:t>
            </a:r>
          </a:p>
        </p:txBody>
      </p:sp>
      <p:sp>
        <p:nvSpPr>
          <p:cNvPr id="3" name="Content Placeholder 2">
            <a:extLst>
              <a:ext uri="{FF2B5EF4-FFF2-40B4-BE49-F238E27FC236}">
                <a16:creationId xmlns:a16="http://schemas.microsoft.com/office/drawing/2014/main" id="{E36FD6D7-2F52-468D-85FF-C17CF971AE13}"/>
              </a:ext>
            </a:extLst>
          </p:cNvPr>
          <p:cNvSpPr>
            <a:spLocks noGrp="1"/>
          </p:cNvSpPr>
          <p:nvPr>
            <p:ph idx="1"/>
          </p:nvPr>
        </p:nvSpPr>
        <p:spPr>
          <a:xfrm>
            <a:off x="838200" y="1509204"/>
            <a:ext cx="10515600" cy="4667759"/>
          </a:xfrm>
        </p:spPr>
        <p:txBody>
          <a:bodyPr/>
          <a:lstStyle/>
          <a:p>
            <a:r>
              <a:rPr lang="en-IN" dirty="0"/>
              <a:t>predict value from observations</a:t>
            </a:r>
          </a:p>
          <a:p>
            <a:r>
              <a:rPr lang="en-US" dirty="0"/>
              <a:t>is a measure of the relation between the mean value of one variable (e.g. output) and corresponding values of other variables (e.g. time and cost). </a:t>
            </a:r>
          </a:p>
          <a:p>
            <a:r>
              <a:rPr lang="en-US" dirty="0"/>
              <a:t>regression analysis is a statistical process for estimating the relationships among variables. </a:t>
            </a:r>
          </a:p>
          <a:p>
            <a:r>
              <a:rPr lang="en-US" dirty="0"/>
              <a:t>Regression means to predict the output value using training data. </a:t>
            </a:r>
          </a:p>
          <a:p>
            <a:r>
              <a:rPr lang="en-US" dirty="0"/>
              <a:t>Popular one is Logistic regression (binary regression)</a:t>
            </a:r>
            <a:endParaRPr lang="en-IN" dirty="0"/>
          </a:p>
        </p:txBody>
      </p:sp>
    </p:spTree>
    <p:extLst>
      <p:ext uri="{BB962C8B-B14F-4D97-AF65-F5344CB8AC3E}">
        <p14:creationId xmlns:p14="http://schemas.microsoft.com/office/powerpoint/2010/main" val="317685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C0F9-D969-4C34-97B3-F3EB43115073}"/>
              </a:ext>
            </a:extLst>
          </p:cNvPr>
          <p:cNvSpPr>
            <a:spLocks noGrp="1"/>
          </p:cNvSpPr>
          <p:nvPr>
            <p:ph type="title"/>
          </p:nvPr>
        </p:nvSpPr>
        <p:spPr>
          <a:xfrm>
            <a:off x="838200" y="2620053"/>
            <a:ext cx="10515600" cy="1325563"/>
          </a:xfrm>
        </p:spPr>
        <p:txBody>
          <a:bodyPr/>
          <a:lstStyle/>
          <a:p>
            <a:r>
              <a:rPr lang="en-US" dirty="0"/>
              <a:t>Neural Networks</a:t>
            </a:r>
            <a:endParaRPr lang="en-IN" dirty="0"/>
          </a:p>
        </p:txBody>
      </p:sp>
    </p:spTree>
    <p:extLst>
      <p:ext uri="{BB962C8B-B14F-4D97-AF65-F5344CB8AC3E}">
        <p14:creationId xmlns:p14="http://schemas.microsoft.com/office/powerpoint/2010/main" val="293565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B21C-9A0D-4ABE-8F7F-59C30395F906}"/>
              </a:ext>
            </a:extLst>
          </p:cNvPr>
          <p:cNvSpPr>
            <a:spLocks noGrp="1"/>
          </p:cNvSpPr>
          <p:nvPr>
            <p:ph type="title"/>
          </p:nvPr>
        </p:nvSpPr>
        <p:spPr/>
        <p:txBody>
          <a:bodyPr/>
          <a:lstStyle/>
          <a:p>
            <a:r>
              <a:rPr lang="en-IN" dirty="0"/>
              <a:t>What is Neural Network?</a:t>
            </a:r>
          </a:p>
        </p:txBody>
      </p:sp>
      <p:sp>
        <p:nvSpPr>
          <p:cNvPr id="3" name="Content Placeholder 2">
            <a:extLst>
              <a:ext uri="{FF2B5EF4-FFF2-40B4-BE49-F238E27FC236}">
                <a16:creationId xmlns:a16="http://schemas.microsoft.com/office/drawing/2014/main" id="{D5BC3406-14E8-4BCB-B28C-98F710DF5741}"/>
              </a:ext>
            </a:extLst>
          </p:cNvPr>
          <p:cNvSpPr>
            <a:spLocks noGrp="1"/>
          </p:cNvSpPr>
          <p:nvPr>
            <p:ph idx="1"/>
          </p:nvPr>
        </p:nvSpPr>
        <p:spPr/>
        <p:txBody>
          <a:bodyPr/>
          <a:lstStyle/>
          <a:p>
            <a:r>
              <a:rPr lang="en-US" dirty="0"/>
              <a:t>It is a powerful learning algorithm inspired by how the brain works. </a:t>
            </a:r>
          </a:p>
          <a:p>
            <a:r>
              <a:rPr lang="en-US" sz="3200" b="1" u="sng" dirty="0"/>
              <a:t>The idea: </a:t>
            </a:r>
          </a:p>
          <a:p>
            <a:pPr marL="0" indent="0">
              <a:buNone/>
            </a:pPr>
            <a:r>
              <a:rPr lang="en-US" sz="3200" b="1" dirty="0"/>
              <a:t>	</a:t>
            </a:r>
            <a:r>
              <a:rPr lang="en-US" dirty="0"/>
              <a:t>Build learning algorithms that mimic the </a:t>
            </a:r>
            <a:r>
              <a:rPr lang="en-US" b="1" dirty="0"/>
              <a:t>brain</a:t>
            </a:r>
            <a:r>
              <a:rPr lang="en-US" dirty="0"/>
              <a:t>. </a:t>
            </a:r>
          </a:p>
          <a:p>
            <a:pPr marL="0" indent="0">
              <a:buNone/>
            </a:pPr>
            <a:r>
              <a:rPr lang="en-US" dirty="0"/>
              <a:t>	Most of human intelligence may be due to one learning algorithm.</a:t>
            </a:r>
            <a:endParaRPr lang="en-IN" dirty="0"/>
          </a:p>
        </p:txBody>
      </p:sp>
    </p:spTree>
    <p:extLst>
      <p:ext uri="{BB962C8B-B14F-4D97-AF65-F5344CB8AC3E}">
        <p14:creationId xmlns:p14="http://schemas.microsoft.com/office/powerpoint/2010/main" val="18240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434B-961A-46BE-9406-DA2430B743B9}"/>
              </a:ext>
            </a:extLst>
          </p:cNvPr>
          <p:cNvSpPr>
            <a:spLocks noGrp="1"/>
          </p:cNvSpPr>
          <p:nvPr>
            <p:ph type="title"/>
          </p:nvPr>
        </p:nvSpPr>
        <p:spPr>
          <a:xfrm>
            <a:off x="838200" y="365125"/>
            <a:ext cx="10515600" cy="815605"/>
          </a:xfrm>
        </p:spPr>
        <p:txBody>
          <a:bodyPr/>
          <a:lstStyle/>
          <a:p>
            <a:r>
              <a:rPr lang="en-US" dirty="0"/>
              <a:t>Analogy with Brain:</a:t>
            </a:r>
            <a:endParaRPr lang="en-IN" dirty="0"/>
          </a:p>
        </p:txBody>
      </p:sp>
      <p:pic>
        <p:nvPicPr>
          <p:cNvPr id="2052" name="Picture 4" descr="Image result for neural network with brain comparison">
            <a:extLst>
              <a:ext uri="{FF2B5EF4-FFF2-40B4-BE49-F238E27FC236}">
                <a16:creationId xmlns:a16="http://schemas.microsoft.com/office/drawing/2014/main" id="{B577CB64-7B47-4538-8076-D85ED0A35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305" y="1536669"/>
            <a:ext cx="4834631" cy="4429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lated image">
            <a:extLst>
              <a:ext uri="{FF2B5EF4-FFF2-40B4-BE49-F238E27FC236}">
                <a16:creationId xmlns:a16="http://schemas.microsoft.com/office/drawing/2014/main" id="{28A9836F-6016-4E14-943B-CD7525E75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5625"/>
            <a:ext cx="4799119" cy="427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0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237DF7-C799-42D2-8062-BC9D981013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741" y="545734"/>
            <a:ext cx="5061191" cy="5792921"/>
          </a:xfrm>
        </p:spPr>
      </p:pic>
      <p:pic>
        <p:nvPicPr>
          <p:cNvPr id="7" name="Picture 6">
            <a:extLst>
              <a:ext uri="{FF2B5EF4-FFF2-40B4-BE49-F238E27FC236}">
                <a16:creationId xmlns:a16="http://schemas.microsoft.com/office/drawing/2014/main" id="{FD82D3E3-36A4-4A55-9029-562E30868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933" y="545734"/>
            <a:ext cx="6067326" cy="5792921"/>
          </a:xfrm>
          <a:prstGeom prst="rect">
            <a:avLst/>
          </a:prstGeom>
        </p:spPr>
      </p:pic>
    </p:spTree>
    <p:extLst>
      <p:ext uri="{BB962C8B-B14F-4D97-AF65-F5344CB8AC3E}">
        <p14:creationId xmlns:p14="http://schemas.microsoft.com/office/powerpoint/2010/main" val="386631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55A6-A3DD-4654-B7EC-595AA56A3FEE}"/>
              </a:ext>
            </a:extLst>
          </p:cNvPr>
          <p:cNvSpPr>
            <a:spLocks noGrp="1"/>
          </p:cNvSpPr>
          <p:nvPr>
            <p:ph type="title"/>
          </p:nvPr>
        </p:nvSpPr>
        <p:spPr/>
        <p:txBody>
          <a:bodyPr/>
          <a:lstStyle/>
          <a:p>
            <a:r>
              <a:rPr lang="en-IN" dirty="0"/>
              <a:t>Why Deep Learning?</a:t>
            </a:r>
          </a:p>
        </p:txBody>
      </p:sp>
      <p:pic>
        <p:nvPicPr>
          <p:cNvPr id="5" name="Content Placeholder 4">
            <a:extLst>
              <a:ext uri="{FF2B5EF4-FFF2-40B4-BE49-F238E27FC236}">
                <a16:creationId xmlns:a16="http://schemas.microsoft.com/office/drawing/2014/main" id="{70CC855A-952F-4E67-9955-6318BFF759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8992"/>
            <a:ext cx="4665955" cy="4015882"/>
          </a:xfrm>
        </p:spPr>
      </p:pic>
      <p:pic>
        <p:nvPicPr>
          <p:cNvPr id="7" name="Picture 6">
            <a:extLst>
              <a:ext uri="{FF2B5EF4-FFF2-40B4-BE49-F238E27FC236}">
                <a16:creationId xmlns:a16="http://schemas.microsoft.com/office/drawing/2014/main" id="{C35EB08F-D0C1-45F5-BA15-6DB787C4F5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4154" y="1260629"/>
            <a:ext cx="6187737" cy="5388746"/>
          </a:xfrm>
          <a:prstGeom prst="rect">
            <a:avLst/>
          </a:prstGeom>
        </p:spPr>
      </p:pic>
    </p:spTree>
    <p:extLst>
      <p:ext uri="{BB962C8B-B14F-4D97-AF65-F5344CB8AC3E}">
        <p14:creationId xmlns:p14="http://schemas.microsoft.com/office/powerpoint/2010/main" val="352830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52EF-6A8C-4E66-B936-7B5D7606A8F5}"/>
              </a:ext>
            </a:extLst>
          </p:cNvPr>
          <p:cNvSpPr>
            <a:spLocks noGrp="1"/>
          </p:cNvSpPr>
          <p:nvPr>
            <p:ph type="title"/>
          </p:nvPr>
        </p:nvSpPr>
        <p:spPr>
          <a:xfrm>
            <a:off x="838200" y="365125"/>
            <a:ext cx="10515600" cy="655807"/>
          </a:xfrm>
        </p:spPr>
        <p:txBody>
          <a:bodyPr>
            <a:normAutofit fontScale="90000"/>
          </a:bodyPr>
          <a:lstStyle/>
          <a:p>
            <a:r>
              <a:rPr lang="en-IN" dirty="0"/>
              <a:t>Why Deep Learning?....continued</a:t>
            </a:r>
          </a:p>
        </p:txBody>
      </p:sp>
      <p:sp>
        <p:nvSpPr>
          <p:cNvPr id="3" name="Content Placeholder 2">
            <a:extLst>
              <a:ext uri="{FF2B5EF4-FFF2-40B4-BE49-F238E27FC236}">
                <a16:creationId xmlns:a16="http://schemas.microsoft.com/office/drawing/2014/main" id="{4BFB16D6-E9B4-47A3-AAC8-6EDA3D656012}"/>
              </a:ext>
            </a:extLst>
          </p:cNvPr>
          <p:cNvSpPr>
            <a:spLocks noGrp="1"/>
          </p:cNvSpPr>
          <p:nvPr>
            <p:ph idx="1"/>
          </p:nvPr>
        </p:nvSpPr>
        <p:spPr>
          <a:xfrm>
            <a:off x="838200" y="1305018"/>
            <a:ext cx="10515600" cy="5471943"/>
          </a:xfrm>
        </p:spPr>
        <p:txBody>
          <a:bodyPr>
            <a:normAutofit/>
          </a:bodyPr>
          <a:lstStyle/>
          <a:p>
            <a:r>
              <a:rPr lang="en-US" dirty="0"/>
              <a:t>Deep learning is taking off due to a </a:t>
            </a:r>
            <a:r>
              <a:rPr lang="en-US" b="1" dirty="0"/>
              <a:t>large amount of data </a:t>
            </a:r>
            <a:r>
              <a:rPr lang="en-US" dirty="0"/>
              <a:t>available through the </a:t>
            </a:r>
            <a:r>
              <a:rPr lang="en-US" b="1" dirty="0"/>
              <a:t>digitization of the society, faster computation and innovation</a:t>
            </a:r>
            <a:r>
              <a:rPr lang="en-US" dirty="0"/>
              <a:t> in the development of neural network algorithm.</a:t>
            </a:r>
          </a:p>
          <a:p>
            <a:r>
              <a:rPr lang="en-US" dirty="0"/>
              <a:t>Two things have to be considered to get to the high level of performance: </a:t>
            </a:r>
          </a:p>
          <a:p>
            <a:pPr lvl="1"/>
            <a:r>
              <a:rPr lang="en-US" sz="2800" dirty="0"/>
              <a:t>1. Being able to </a:t>
            </a:r>
            <a:r>
              <a:rPr lang="en-US" sz="2800" b="1" dirty="0"/>
              <a:t>train a big enough neural network (</a:t>
            </a:r>
            <a:r>
              <a:rPr lang="en-US" sz="2800" b="1" u="sng" dirty="0"/>
              <a:t>GPUs</a:t>
            </a:r>
            <a:r>
              <a:rPr lang="en-US" sz="2800" b="1" dirty="0"/>
              <a:t> come to rescue!)</a:t>
            </a:r>
          </a:p>
          <a:p>
            <a:pPr lvl="1"/>
            <a:r>
              <a:rPr lang="en-US" sz="2800" dirty="0"/>
              <a:t>2. </a:t>
            </a:r>
            <a:r>
              <a:rPr lang="en-US" sz="2800" b="1" dirty="0"/>
              <a:t>Huge amount of labeled data</a:t>
            </a:r>
          </a:p>
          <a:p>
            <a:r>
              <a:rPr lang="en-US" sz="3200" dirty="0"/>
              <a:t>The process of training a neural network is </a:t>
            </a:r>
            <a:r>
              <a:rPr lang="en-US" sz="3200" b="1" dirty="0"/>
              <a:t>iterative</a:t>
            </a:r>
            <a:r>
              <a:rPr lang="en-US" sz="3200" dirty="0"/>
              <a:t>. </a:t>
            </a:r>
            <a:endParaRPr lang="en-IN" sz="3200" b="1" dirty="0"/>
          </a:p>
          <a:p>
            <a:pPr marL="457200" lvl="1" indent="0">
              <a:buNone/>
            </a:pPr>
            <a:r>
              <a:rPr lang="en-US" sz="2800" b="1" dirty="0"/>
              <a:t>I</a:t>
            </a:r>
            <a:r>
              <a:rPr lang="en-IN" sz="2800" b="1" dirty="0" err="1"/>
              <a:t>dea</a:t>
            </a:r>
            <a:r>
              <a:rPr lang="en-IN" sz="2800" b="1" dirty="0"/>
              <a:t> -&gt; Experiment -&gt; Code</a:t>
            </a:r>
            <a:endParaRPr lang="en-US" sz="2800" dirty="0"/>
          </a:p>
        </p:txBody>
      </p:sp>
      <p:cxnSp>
        <p:nvCxnSpPr>
          <p:cNvPr id="20" name="Connector: Elbow 19">
            <a:extLst>
              <a:ext uri="{FF2B5EF4-FFF2-40B4-BE49-F238E27FC236}">
                <a16:creationId xmlns:a16="http://schemas.microsoft.com/office/drawing/2014/main" id="{54DEDAE5-ECE2-4DB9-AC18-780DB47ABB07}"/>
              </a:ext>
            </a:extLst>
          </p:cNvPr>
          <p:cNvCxnSpPr>
            <a:cxnSpLocks/>
          </p:cNvCxnSpPr>
          <p:nvPr/>
        </p:nvCxnSpPr>
        <p:spPr>
          <a:xfrm rot="10800000">
            <a:off x="1305018" y="5686146"/>
            <a:ext cx="4500979" cy="717952"/>
          </a:xfrm>
          <a:prstGeom prst="bentConnector3">
            <a:avLst>
              <a:gd name="adj1" fmla="val 107002"/>
            </a:avLst>
          </a:prstGeom>
          <a:ln w="5715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1DEBB1E7-09D5-45A3-B4C3-7AFD875A568D}"/>
              </a:ext>
            </a:extLst>
          </p:cNvPr>
          <p:cNvCxnSpPr>
            <a:cxnSpLocks/>
          </p:cNvCxnSpPr>
          <p:nvPr/>
        </p:nvCxnSpPr>
        <p:spPr>
          <a:xfrm flipV="1">
            <a:off x="5805997" y="5854253"/>
            <a:ext cx="0" cy="549846"/>
          </a:xfrm>
          <a:prstGeom prst="line">
            <a:avLst/>
          </a:prstGeom>
          <a:ln w="5715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4712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50CA-0050-47CD-8CD8-55D3979BC9D6}"/>
              </a:ext>
            </a:extLst>
          </p:cNvPr>
          <p:cNvSpPr>
            <a:spLocks noGrp="1"/>
          </p:cNvSpPr>
          <p:nvPr>
            <p:ph type="title"/>
          </p:nvPr>
        </p:nvSpPr>
        <p:spPr/>
        <p:txBody>
          <a:bodyPr/>
          <a:lstStyle/>
          <a:p>
            <a:r>
              <a:rPr lang="en-US" dirty="0"/>
              <a:t>Why need GPUs?</a:t>
            </a:r>
            <a:endParaRPr lang="en-IN" dirty="0"/>
          </a:p>
        </p:txBody>
      </p:sp>
      <p:sp>
        <p:nvSpPr>
          <p:cNvPr id="3" name="Content Placeholder 2">
            <a:extLst>
              <a:ext uri="{FF2B5EF4-FFF2-40B4-BE49-F238E27FC236}">
                <a16:creationId xmlns:a16="http://schemas.microsoft.com/office/drawing/2014/main" id="{80204D3B-D169-4D2C-BF93-1A5568EA3A99}"/>
              </a:ext>
            </a:extLst>
          </p:cNvPr>
          <p:cNvSpPr>
            <a:spLocks noGrp="1"/>
          </p:cNvSpPr>
          <p:nvPr>
            <p:ph idx="1"/>
          </p:nvPr>
        </p:nvSpPr>
        <p:spPr/>
        <p:txBody>
          <a:bodyPr>
            <a:normAutofit/>
          </a:bodyPr>
          <a:lstStyle/>
          <a:p>
            <a:r>
              <a:rPr lang="en-US" b="1" dirty="0"/>
              <a:t>It could take a good amount of time to train a neural network, which affects your productivity. Faster computation helps to iterate and improve new algorithm. This can only be achieved by using GPUs.</a:t>
            </a:r>
            <a:endParaRPr lang="en-IN" b="1" dirty="0"/>
          </a:p>
        </p:txBody>
      </p:sp>
      <p:pic>
        <p:nvPicPr>
          <p:cNvPr id="5" name="Picture 4">
            <a:extLst>
              <a:ext uri="{FF2B5EF4-FFF2-40B4-BE49-F238E27FC236}">
                <a16:creationId xmlns:a16="http://schemas.microsoft.com/office/drawing/2014/main" id="{2ED62CBA-8C24-49F4-8575-595034A6B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045" y="3107184"/>
            <a:ext cx="4578755" cy="3750816"/>
          </a:xfrm>
          <a:prstGeom prst="rect">
            <a:avLst/>
          </a:prstGeom>
        </p:spPr>
      </p:pic>
    </p:spTree>
    <p:extLst>
      <p:ext uri="{BB962C8B-B14F-4D97-AF65-F5344CB8AC3E}">
        <p14:creationId xmlns:p14="http://schemas.microsoft.com/office/powerpoint/2010/main" val="233649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Train, Validation and Test Sets in Machine Learning</a:t>
            </a:r>
          </a:p>
        </p:txBody>
      </p:sp>
      <p:sp>
        <p:nvSpPr>
          <p:cNvPr id="3" name="Content Placeholder 2"/>
          <p:cNvSpPr>
            <a:spLocks noGrp="1"/>
          </p:cNvSpPr>
          <p:nvPr>
            <p:ph idx="1"/>
          </p:nvPr>
        </p:nvSpPr>
        <p:spPr/>
        <p:txBody>
          <a:bodyPr/>
          <a:lstStyle/>
          <a:p>
            <a:r>
              <a:rPr lang="en-US" b="1" dirty="0"/>
              <a:t>Training Dataset</a:t>
            </a:r>
            <a:r>
              <a:rPr lang="en-US" dirty="0"/>
              <a:t>: The sample of data used to fit the model.</a:t>
            </a:r>
          </a:p>
          <a:p>
            <a:pPr marL="0" indent="0">
              <a:buNone/>
            </a:pPr>
            <a:r>
              <a:rPr lang="en-US" dirty="0"/>
              <a:t>The actual dataset that we use to train the model (weights and biases in the case of Neural Network). The model sees and learns from this data</a:t>
            </a:r>
            <a:r>
              <a:rPr lang="en-US" dirty="0" smtClean="0"/>
              <a:t>.</a:t>
            </a:r>
          </a:p>
          <a:p>
            <a:r>
              <a:rPr lang="en-US" b="1" dirty="0"/>
              <a:t>Validation Dataset</a:t>
            </a:r>
            <a:r>
              <a:rPr lang="en-US" dirty="0"/>
              <a:t>: The sample of data used to provide an unbiased evaluation of a model fit on the training dataset while tuning model </a:t>
            </a:r>
            <a:r>
              <a:rPr lang="en-US" dirty="0" err="1"/>
              <a:t>hyperparameters</a:t>
            </a:r>
            <a:r>
              <a:rPr lang="en-US" dirty="0"/>
              <a:t>. The evaluation becomes more biased as skill on the validation dataset is incorporated into the model configuration</a:t>
            </a:r>
            <a:r>
              <a:rPr lang="en-US" dirty="0" smtClean="0"/>
              <a:t>.</a:t>
            </a:r>
          </a:p>
          <a:p>
            <a:r>
              <a:rPr lang="en-US" b="1" dirty="0"/>
              <a:t>Test Dataset</a:t>
            </a:r>
            <a:r>
              <a:rPr lang="en-US" dirty="0"/>
              <a:t>: The sample of data used to provide an unbiased evaluation of a final model fit on the training dataset.</a:t>
            </a:r>
            <a:endParaRPr lang="en-IN" dirty="0"/>
          </a:p>
        </p:txBody>
      </p:sp>
    </p:spTree>
    <p:extLst>
      <p:ext uri="{BB962C8B-B14F-4D97-AF65-F5344CB8AC3E}">
        <p14:creationId xmlns:p14="http://schemas.microsoft.com/office/powerpoint/2010/main" val="554540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F0B6-7C91-47EC-9E95-2BF71975E4E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0A49C20-E6BD-4BB1-8CBC-F0BCF9CACABE}"/>
              </a:ext>
            </a:extLst>
          </p:cNvPr>
          <p:cNvSpPr>
            <a:spLocks noGrp="1"/>
          </p:cNvSpPr>
          <p:nvPr>
            <p:ph idx="1"/>
          </p:nvPr>
        </p:nvSpPr>
        <p:spPr>
          <a:xfrm>
            <a:off x="838200" y="1305017"/>
            <a:ext cx="10515600" cy="4871946"/>
          </a:xfrm>
        </p:spPr>
        <p:txBody>
          <a:bodyPr>
            <a:normAutofit fontScale="47500" lnSpcReduction="20000"/>
          </a:bodyPr>
          <a:lstStyle/>
          <a:p>
            <a:r>
              <a:rPr lang="en-IN" sz="3200" u="sng" dirty="0">
                <a:solidFill>
                  <a:srgbClr val="FFFF00"/>
                </a:solidFill>
              </a:rPr>
              <a:t>ML Basics</a:t>
            </a:r>
          </a:p>
          <a:p>
            <a:pPr lvl="1"/>
            <a:r>
              <a:rPr lang="en-IN" sz="2800" u="sng" dirty="0">
                <a:solidFill>
                  <a:srgbClr val="FFFF00"/>
                </a:solidFill>
              </a:rPr>
              <a:t>Why Machine Learning?</a:t>
            </a:r>
          </a:p>
          <a:p>
            <a:pPr lvl="1"/>
            <a:r>
              <a:rPr lang="en-IN" sz="2800" u="sng" dirty="0">
                <a:solidFill>
                  <a:srgbClr val="FFFF00"/>
                </a:solidFill>
              </a:rPr>
              <a:t>Learning categories</a:t>
            </a:r>
          </a:p>
          <a:p>
            <a:pPr lvl="1"/>
            <a:r>
              <a:rPr lang="en-IN" sz="2800" u="sng" dirty="0">
                <a:solidFill>
                  <a:srgbClr val="FFFF00"/>
                </a:solidFill>
              </a:rPr>
              <a:t>Classification</a:t>
            </a:r>
          </a:p>
          <a:p>
            <a:pPr lvl="1"/>
            <a:r>
              <a:rPr lang="en-IN" sz="2800" u="sng" dirty="0">
                <a:solidFill>
                  <a:srgbClr val="FFFF00"/>
                </a:solidFill>
              </a:rPr>
              <a:t>Clustering</a:t>
            </a:r>
          </a:p>
          <a:p>
            <a:pPr lvl="1"/>
            <a:r>
              <a:rPr lang="en-IN" sz="2800" u="sng" dirty="0">
                <a:solidFill>
                  <a:srgbClr val="FFFF00"/>
                </a:solidFill>
              </a:rPr>
              <a:t>Regression</a:t>
            </a:r>
          </a:p>
          <a:p>
            <a:r>
              <a:rPr lang="en-IN" sz="3200" u="sng" dirty="0">
                <a:solidFill>
                  <a:srgbClr val="FFFF00"/>
                </a:solidFill>
              </a:rPr>
              <a:t>Neural Network</a:t>
            </a:r>
          </a:p>
          <a:p>
            <a:pPr lvl="1"/>
            <a:r>
              <a:rPr lang="en-IN" sz="2800" u="sng" dirty="0">
                <a:solidFill>
                  <a:srgbClr val="FFFF00"/>
                </a:solidFill>
              </a:rPr>
              <a:t>What is Neural Network?</a:t>
            </a:r>
          </a:p>
          <a:p>
            <a:pPr lvl="1"/>
            <a:r>
              <a:rPr lang="en-US" sz="2800" u="sng" dirty="0">
                <a:solidFill>
                  <a:srgbClr val="FFFF00"/>
                </a:solidFill>
              </a:rPr>
              <a:t>Analogy with brain</a:t>
            </a:r>
            <a:endParaRPr lang="en-IN" sz="2800" u="sng" dirty="0">
              <a:solidFill>
                <a:srgbClr val="FFFF00"/>
              </a:solidFill>
            </a:endParaRPr>
          </a:p>
          <a:p>
            <a:pPr lvl="1"/>
            <a:r>
              <a:rPr lang="en-IN" sz="2800" u="sng" dirty="0">
                <a:solidFill>
                  <a:srgbClr val="FFFF00"/>
                </a:solidFill>
              </a:rPr>
              <a:t>Why Deep Learning?</a:t>
            </a:r>
          </a:p>
          <a:p>
            <a:r>
              <a:rPr lang="en-IN" sz="3200" dirty="0"/>
              <a:t>Logistic Regression as Neural Network</a:t>
            </a:r>
          </a:p>
          <a:p>
            <a:pPr lvl="1"/>
            <a:r>
              <a:rPr lang="en-IN" sz="2800" dirty="0"/>
              <a:t>Logistic Regression</a:t>
            </a:r>
          </a:p>
          <a:p>
            <a:pPr lvl="1"/>
            <a:r>
              <a:rPr lang="en-IN" sz="2800" dirty="0"/>
              <a:t>Binary Classification</a:t>
            </a:r>
          </a:p>
          <a:p>
            <a:pPr lvl="1"/>
            <a:r>
              <a:rPr lang="en-IN" sz="2800" dirty="0"/>
              <a:t>Cost Function</a:t>
            </a:r>
          </a:p>
          <a:p>
            <a:pPr lvl="1"/>
            <a:r>
              <a:rPr lang="en-IN" sz="2800" dirty="0"/>
              <a:t>Gradient Descent</a:t>
            </a:r>
          </a:p>
          <a:p>
            <a:pPr lvl="1"/>
            <a:r>
              <a:rPr lang="en-IN" sz="2800" dirty="0"/>
              <a:t>Derivative</a:t>
            </a:r>
          </a:p>
          <a:p>
            <a:endParaRPr lang="en-IN" dirty="0"/>
          </a:p>
        </p:txBody>
      </p:sp>
    </p:spTree>
    <p:extLst>
      <p:ext uri="{BB962C8B-B14F-4D97-AF65-F5344CB8AC3E}">
        <p14:creationId xmlns:p14="http://schemas.microsoft.com/office/powerpoint/2010/main" val="20377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 Vs </a:t>
            </a:r>
            <a:r>
              <a:rPr lang="en-IN" dirty="0" err="1" smtClean="0"/>
              <a:t>Hyperparameters</a:t>
            </a:r>
            <a:endParaRPr lang="en-IN" dirty="0"/>
          </a:p>
        </p:txBody>
      </p:sp>
      <p:sp>
        <p:nvSpPr>
          <p:cNvPr id="3" name="Content Placeholder 2"/>
          <p:cNvSpPr>
            <a:spLocks noGrp="1"/>
          </p:cNvSpPr>
          <p:nvPr>
            <p:ph idx="1"/>
          </p:nvPr>
        </p:nvSpPr>
        <p:spPr/>
        <p:txBody>
          <a:bodyPr/>
          <a:lstStyle/>
          <a:p>
            <a:pPr fontAlgn="base"/>
            <a:r>
              <a:rPr lang="en-US" b="1" i="1" u="sng" dirty="0" smtClean="0"/>
              <a:t>Parameters</a:t>
            </a:r>
            <a:r>
              <a:rPr lang="en-US" dirty="0"/>
              <a:t> are the properties of the training data that are learnt during training by the classifier or other ml model. For example in case of some NLP task: word frequency, sentence length, noun or verb distribution per sentence, the number of specific character n-grams per word, lexical diversity, etc. </a:t>
            </a:r>
            <a:r>
              <a:rPr lang="en-US" i="1" dirty="0"/>
              <a:t>Model parameters</a:t>
            </a:r>
            <a:r>
              <a:rPr lang="en-US" dirty="0"/>
              <a:t> differ for each experiment and depend on the type of data and task at hand.</a:t>
            </a:r>
          </a:p>
          <a:p>
            <a:pPr fontAlgn="base"/>
            <a:r>
              <a:rPr lang="en-US" b="1" i="1" u="sng" dirty="0" err="1" smtClean="0"/>
              <a:t>Hyperparameters</a:t>
            </a:r>
            <a:r>
              <a:rPr lang="en-US" dirty="0"/>
              <a:t>, </a:t>
            </a:r>
            <a:r>
              <a:rPr lang="en-US" dirty="0" smtClean="0"/>
              <a:t>cannot </a:t>
            </a:r>
            <a:r>
              <a:rPr lang="en-US" dirty="0"/>
              <a:t>be learnt during training but are set beforehand. A typical set of </a:t>
            </a:r>
            <a:r>
              <a:rPr lang="en-US" dirty="0" err="1"/>
              <a:t>hyperparameters</a:t>
            </a:r>
            <a:r>
              <a:rPr lang="en-US" dirty="0"/>
              <a:t> for NN include the </a:t>
            </a:r>
            <a:r>
              <a:rPr lang="en-US" u="sng" dirty="0" smtClean="0"/>
              <a:t>number and size of the hidden layers, weight initialization scheme, learning rate and its decay, dropout and gradient clipping threshold, </a:t>
            </a:r>
            <a:r>
              <a:rPr lang="en-US" dirty="0" smtClean="0"/>
              <a:t>etc</a:t>
            </a:r>
            <a:r>
              <a:rPr lang="en-US" dirty="0"/>
              <a:t>.</a:t>
            </a:r>
          </a:p>
          <a:p>
            <a:endParaRPr lang="en-IN" dirty="0"/>
          </a:p>
        </p:txBody>
      </p:sp>
    </p:spTree>
    <p:extLst>
      <p:ext uri="{BB962C8B-B14F-4D97-AF65-F5344CB8AC3E}">
        <p14:creationId xmlns:p14="http://schemas.microsoft.com/office/powerpoint/2010/main" val="3877859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CD58-4156-4816-999B-83AE4216824F}"/>
              </a:ext>
            </a:extLst>
          </p:cNvPr>
          <p:cNvSpPr>
            <a:spLocks noGrp="1"/>
          </p:cNvSpPr>
          <p:nvPr>
            <p:ph type="title"/>
          </p:nvPr>
        </p:nvSpPr>
        <p:spPr>
          <a:xfrm>
            <a:off x="838200" y="2406990"/>
            <a:ext cx="10515600" cy="1325563"/>
          </a:xfrm>
        </p:spPr>
        <p:txBody>
          <a:bodyPr/>
          <a:lstStyle/>
          <a:p>
            <a:r>
              <a:rPr lang="en-IN" dirty="0"/>
              <a:t>Logistic Regression…to be continued</a:t>
            </a:r>
            <a:br>
              <a:rPr lang="en-IN" dirty="0"/>
            </a:br>
            <a:endParaRPr lang="en-IN" dirty="0"/>
          </a:p>
        </p:txBody>
      </p:sp>
    </p:spTree>
    <p:extLst>
      <p:ext uri="{BB962C8B-B14F-4D97-AF65-F5344CB8AC3E}">
        <p14:creationId xmlns:p14="http://schemas.microsoft.com/office/powerpoint/2010/main" val="309635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11C2-4757-4723-BF95-C8D65B1844E2}"/>
              </a:ext>
            </a:extLst>
          </p:cNvPr>
          <p:cNvSpPr>
            <a:spLocks noGrp="1"/>
          </p:cNvSpPr>
          <p:nvPr>
            <p:ph type="title"/>
          </p:nvPr>
        </p:nvSpPr>
        <p:spPr/>
        <p:txBody>
          <a:bodyPr/>
          <a:lstStyle/>
          <a:p>
            <a:r>
              <a:rPr lang="en-US" dirty="0"/>
              <a:t>….Overview </a:t>
            </a:r>
            <a:r>
              <a:rPr lang="en-US" dirty="0" err="1"/>
              <a:t>contined</a:t>
            </a:r>
            <a:endParaRPr lang="en-IN" dirty="0"/>
          </a:p>
        </p:txBody>
      </p:sp>
      <p:sp>
        <p:nvSpPr>
          <p:cNvPr id="3" name="Content Placeholder 2">
            <a:extLst>
              <a:ext uri="{FF2B5EF4-FFF2-40B4-BE49-F238E27FC236}">
                <a16:creationId xmlns:a16="http://schemas.microsoft.com/office/drawing/2014/main" id="{3CD22E8A-667C-4339-AAC1-089D98ECAD2D}"/>
              </a:ext>
            </a:extLst>
          </p:cNvPr>
          <p:cNvSpPr>
            <a:spLocks noGrp="1"/>
          </p:cNvSpPr>
          <p:nvPr>
            <p:ph idx="1"/>
          </p:nvPr>
        </p:nvSpPr>
        <p:spPr/>
        <p:txBody>
          <a:bodyPr>
            <a:normAutofit fontScale="55000" lnSpcReduction="20000"/>
          </a:bodyPr>
          <a:lstStyle/>
          <a:p>
            <a:r>
              <a:rPr lang="en-IN" sz="3200" dirty="0"/>
              <a:t>Shallow Neural Network</a:t>
            </a:r>
          </a:p>
          <a:p>
            <a:pPr lvl="1"/>
            <a:r>
              <a:rPr lang="en-IN" sz="2800" dirty="0"/>
              <a:t>Computing NN outputs</a:t>
            </a:r>
          </a:p>
          <a:p>
            <a:pPr lvl="1"/>
            <a:r>
              <a:rPr lang="en-IN" sz="2800" dirty="0"/>
              <a:t>Activation Function and Derivatives</a:t>
            </a:r>
          </a:p>
          <a:p>
            <a:pPr lvl="1"/>
            <a:r>
              <a:rPr lang="en-IN" sz="2800" dirty="0"/>
              <a:t>Example with Keras gradient descent</a:t>
            </a:r>
          </a:p>
          <a:p>
            <a:r>
              <a:rPr lang="en-IN" sz="3200" dirty="0"/>
              <a:t>Deep Neural Network</a:t>
            </a:r>
          </a:p>
          <a:p>
            <a:pPr lvl="1"/>
            <a:r>
              <a:rPr lang="en-IN" sz="2800" dirty="0"/>
              <a:t>Deep L-layer NN</a:t>
            </a:r>
          </a:p>
          <a:p>
            <a:pPr lvl="1"/>
            <a:r>
              <a:rPr lang="en-IN" sz="2800" dirty="0"/>
              <a:t>Building blocks</a:t>
            </a:r>
          </a:p>
          <a:p>
            <a:pPr lvl="1"/>
            <a:r>
              <a:rPr lang="en-IN" sz="2800" dirty="0"/>
              <a:t>Forward and Backward propagation</a:t>
            </a:r>
          </a:p>
          <a:p>
            <a:pPr lvl="1"/>
            <a:r>
              <a:rPr lang="en-IN" sz="2800" dirty="0"/>
              <a:t>Parameter vs Hyperparameters</a:t>
            </a:r>
          </a:p>
          <a:p>
            <a:pPr lvl="1"/>
            <a:r>
              <a:rPr lang="en-IN" sz="2800" dirty="0"/>
              <a:t>Example with Keras</a:t>
            </a:r>
          </a:p>
          <a:p>
            <a:r>
              <a:rPr lang="en-IN" sz="3200" dirty="0"/>
              <a:t>Housing-Price problem with NN</a:t>
            </a:r>
          </a:p>
          <a:p>
            <a:r>
              <a:rPr lang="en-IN" sz="3200" dirty="0"/>
              <a:t>An overview of Cat-Dog Classification</a:t>
            </a:r>
          </a:p>
          <a:p>
            <a:endParaRPr lang="en-IN" dirty="0"/>
          </a:p>
        </p:txBody>
      </p:sp>
    </p:spTree>
    <p:extLst>
      <p:ext uri="{BB962C8B-B14F-4D97-AF65-F5344CB8AC3E}">
        <p14:creationId xmlns:p14="http://schemas.microsoft.com/office/powerpoint/2010/main" val="22697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DD59-286B-4505-B789-A6B98A42C3FD}"/>
              </a:ext>
            </a:extLst>
          </p:cNvPr>
          <p:cNvSpPr>
            <a:spLocks noGrp="1"/>
          </p:cNvSpPr>
          <p:nvPr>
            <p:ph type="title"/>
          </p:nvPr>
        </p:nvSpPr>
        <p:spPr>
          <a:xfrm>
            <a:off x="1113408" y="2549032"/>
            <a:ext cx="10515600" cy="1325563"/>
          </a:xfrm>
        </p:spPr>
        <p:txBody>
          <a:bodyPr/>
          <a:lstStyle/>
          <a:p>
            <a:r>
              <a:rPr lang="en-US" dirty="0"/>
              <a:t>Machine Learning Basics</a:t>
            </a:r>
            <a:endParaRPr lang="en-IN" dirty="0"/>
          </a:p>
        </p:txBody>
      </p:sp>
    </p:spTree>
    <p:extLst>
      <p:ext uri="{BB962C8B-B14F-4D97-AF65-F5344CB8AC3E}">
        <p14:creationId xmlns:p14="http://schemas.microsoft.com/office/powerpoint/2010/main" val="113292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60718"/>
            <a:ext cx="8946541" cy="5687682"/>
          </a:xfrm>
        </p:spPr>
        <p:txBody>
          <a:bodyPr>
            <a:normAutofit lnSpcReduction="10000"/>
          </a:bodyPr>
          <a:lstStyle/>
          <a:p>
            <a:r>
              <a:rPr lang="en-US" dirty="0"/>
              <a:t>Arthur Samuel described it as: “</a:t>
            </a:r>
            <a:r>
              <a:rPr lang="en-US" b="1" dirty="0"/>
              <a:t>the field of study that gives computers the ability to learn without being explicitly programmed</a:t>
            </a:r>
            <a:r>
              <a:rPr lang="en-US" dirty="0"/>
              <a:t>.” This is an older, informal definition</a:t>
            </a:r>
            <a:r>
              <a:rPr lang="en-US" dirty="0" smtClean="0"/>
              <a:t>.</a:t>
            </a:r>
          </a:p>
          <a:p>
            <a:r>
              <a:rPr lang="en-US" dirty="0"/>
              <a:t>Tom Mitchell provides a more modern definition: “A computer program is said to learn from experience E with respect to some class of tasks T and performance measure P, if its performance at tasks in T, as measured by P, improves with experience E</a:t>
            </a:r>
            <a:r>
              <a:rPr lang="en-US" dirty="0" smtClean="0"/>
              <a:t>.”</a:t>
            </a:r>
          </a:p>
          <a:p>
            <a:r>
              <a:rPr lang="en-US" dirty="0"/>
              <a:t>Example :</a:t>
            </a:r>
            <a:r>
              <a:rPr lang="en-US" dirty="0"/>
              <a:t/>
            </a:r>
            <a:br>
              <a:rPr lang="en-US" dirty="0"/>
            </a:br>
            <a:r>
              <a:rPr lang="en-US" dirty="0"/>
              <a:t>I will make a simple example to understand better . Imagine you have some sets of the pair of numbers. Then you put only 1 number of the pair into a machine to predict the other half of the pair.</a:t>
            </a:r>
            <a:r>
              <a:rPr lang="en-US" dirty="0"/>
              <a:t/>
            </a:r>
            <a:br>
              <a:rPr lang="en-US" dirty="0"/>
            </a:br>
            <a:r>
              <a:rPr lang="en-US" dirty="0"/>
              <a:t>(2,4),(3,6),(4,9) . The computer program has to predict the second number for (5</a:t>
            </a:r>
            <a:r>
              <a:rPr lang="en-US" dirty="0" smtClean="0"/>
              <a:t>,?)</a:t>
            </a:r>
          </a:p>
          <a:p>
            <a:pPr marL="0" indent="0">
              <a:buNone/>
            </a:pPr>
            <a:r>
              <a:rPr lang="en-US" dirty="0"/>
              <a:t/>
            </a:r>
            <a:br>
              <a:rPr lang="en-US" dirty="0"/>
            </a:br>
            <a:r>
              <a:rPr lang="en-US" dirty="0"/>
              <a:t>The program first needs to find the logic between the pairs and then apply the same logic to predict the number. To find that logic is called “machine learning”. So that after finding the logic it can apply the same logic to predict each number.</a:t>
            </a:r>
            <a:endParaRPr lang="en-IN" dirty="0"/>
          </a:p>
        </p:txBody>
      </p:sp>
    </p:spTree>
    <p:extLst>
      <p:ext uri="{BB962C8B-B14F-4D97-AF65-F5344CB8AC3E}">
        <p14:creationId xmlns:p14="http://schemas.microsoft.com/office/powerpoint/2010/main" val="252846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99E9-3424-4DDD-A973-6395FB49727E}"/>
              </a:ext>
            </a:extLst>
          </p:cNvPr>
          <p:cNvSpPr>
            <a:spLocks noGrp="1"/>
          </p:cNvSpPr>
          <p:nvPr>
            <p:ph type="title"/>
          </p:nvPr>
        </p:nvSpPr>
        <p:spPr/>
        <p:txBody>
          <a:bodyPr/>
          <a:lstStyle/>
          <a:p>
            <a:r>
              <a:rPr lang="en-IN" dirty="0"/>
              <a:t>Why Machine Learning?</a:t>
            </a:r>
            <a:br>
              <a:rPr lang="en-IN" dirty="0"/>
            </a:br>
            <a:endParaRPr lang="en-IN" dirty="0"/>
          </a:p>
        </p:txBody>
      </p:sp>
      <p:pic>
        <p:nvPicPr>
          <p:cNvPr id="5" name="Content Placeholder 4">
            <a:extLst>
              <a:ext uri="{FF2B5EF4-FFF2-40B4-BE49-F238E27FC236}">
                <a16:creationId xmlns:a16="http://schemas.microsoft.com/office/drawing/2014/main" id="{6E2B8635-C122-4017-83B6-A33E73DB7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243" y="1230189"/>
            <a:ext cx="10353557" cy="5262685"/>
          </a:xfrm>
        </p:spPr>
      </p:pic>
    </p:spTree>
    <p:extLst>
      <p:ext uri="{BB962C8B-B14F-4D97-AF65-F5344CB8AC3E}">
        <p14:creationId xmlns:p14="http://schemas.microsoft.com/office/powerpoint/2010/main" val="5175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542E-AF23-48BD-90B4-3E0DD3BC5F9A}"/>
              </a:ext>
            </a:extLst>
          </p:cNvPr>
          <p:cNvSpPr>
            <a:spLocks noGrp="1"/>
          </p:cNvSpPr>
          <p:nvPr>
            <p:ph type="title"/>
          </p:nvPr>
        </p:nvSpPr>
        <p:spPr/>
        <p:txBody>
          <a:bodyPr/>
          <a:lstStyle/>
          <a:p>
            <a:r>
              <a:rPr lang="en-IN" dirty="0"/>
              <a:t>Learning categories</a:t>
            </a:r>
            <a:br>
              <a:rPr lang="en-IN" dirty="0"/>
            </a:br>
            <a:endParaRPr lang="en-IN" dirty="0"/>
          </a:p>
        </p:txBody>
      </p:sp>
      <p:sp>
        <p:nvSpPr>
          <p:cNvPr id="3" name="Content Placeholder 2">
            <a:extLst>
              <a:ext uri="{FF2B5EF4-FFF2-40B4-BE49-F238E27FC236}">
                <a16:creationId xmlns:a16="http://schemas.microsoft.com/office/drawing/2014/main" id="{A3E5E607-A49F-4E47-BAD7-C08BBEAFCEF5}"/>
              </a:ext>
            </a:extLst>
          </p:cNvPr>
          <p:cNvSpPr>
            <a:spLocks noGrp="1"/>
          </p:cNvSpPr>
          <p:nvPr>
            <p:ph idx="1"/>
          </p:nvPr>
        </p:nvSpPr>
        <p:spPr>
          <a:xfrm>
            <a:off x="838200" y="1083076"/>
            <a:ext cx="10515600" cy="5093887"/>
          </a:xfrm>
        </p:spPr>
        <p:txBody>
          <a:bodyPr/>
          <a:lstStyle/>
          <a:p>
            <a:r>
              <a:rPr lang="en-US" b="1" u="sng" dirty="0"/>
              <a:t>Supervised Learning</a:t>
            </a:r>
            <a:r>
              <a:rPr lang="en-US" b="1" dirty="0"/>
              <a:t>: </a:t>
            </a:r>
            <a:r>
              <a:rPr lang="en-US" dirty="0"/>
              <a:t>the correct classes of the training data are known</a:t>
            </a:r>
          </a:p>
          <a:p>
            <a:r>
              <a:rPr lang="en-US" b="1" u="sng" dirty="0"/>
              <a:t>Unsupervised Learning</a:t>
            </a:r>
            <a:r>
              <a:rPr lang="en-US" b="1" dirty="0"/>
              <a:t>: </a:t>
            </a:r>
            <a:r>
              <a:rPr lang="en-US" dirty="0"/>
              <a:t>the correct classes of the training data are not known</a:t>
            </a:r>
          </a:p>
          <a:p>
            <a:r>
              <a:rPr lang="en-US" b="1" u="sng" dirty="0"/>
              <a:t>Semi-Supervised Learning</a:t>
            </a:r>
            <a:r>
              <a:rPr lang="en-US" u="sng" dirty="0"/>
              <a:t>: </a:t>
            </a:r>
            <a:r>
              <a:rPr lang="en-US" dirty="0"/>
              <a:t>A Mix of Supervised and Unsupervised learning</a:t>
            </a:r>
          </a:p>
          <a:p>
            <a:r>
              <a:rPr lang="en-US" b="1" u="sng" dirty="0"/>
              <a:t>Reinforcement Learning</a:t>
            </a:r>
            <a:r>
              <a:rPr lang="en-US" dirty="0"/>
              <a:t>: Allows the machine or software agent to learn its behavior based on feedback from the environment. This behavior can be learnt once and for all, or keep on adapting as time goes by. </a:t>
            </a:r>
            <a:endParaRPr lang="en-IN" dirty="0"/>
          </a:p>
        </p:txBody>
      </p:sp>
    </p:spTree>
    <p:extLst>
      <p:ext uri="{BB962C8B-B14F-4D97-AF65-F5344CB8AC3E}">
        <p14:creationId xmlns:p14="http://schemas.microsoft.com/office/powerpoint/2010/main" val="263878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25D1-D371-4928-B0BA-78A201397EDB}"/>
              </a:ext>
            </a:extLst>
          </p:cNvPr>
          <p:cNvSpPr>
            <a:spLocks noGrp="1"/>
          </p:cNvSpPr>
          <p:nvPr>
            <p:ph type="title"/>
          </p:nvPr>
        </p:nvSpPr>
        <p:spPr>
          <a:xfrm>
            <a:off x="838200" y="2362601"/>
            <a:ext cx="10515600" cy="1325563"/>
          </a:xfrm>
        </p:spPr>
        <p:txBody>
          <a:bodyPr/>
          <a:lstStyle/>
          <a:p>
            <a:r>
              <a:rPr lang="en-IN" dirty="0"/>
              <a:t>Machine Learning Techniques</a:t>
            </a:r>
          </a:p>
        </p:txBody>
      </p:sp>
    </p:spTree>
    <p:extLst>
      <p:ext uri="{BB962C8B-B14F-4D97-AF65-F5344CB8AC3E}">
        <p14:creationId xmlns:p14="http://schemas.microsoft.com/office/powerpoint/2010/main" val="244144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27B84-098A-42EA-BF86-E5B5230F3D0D}"/>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7585B0F2-B323-4D08-9D32-F46E758D5024}"/>
              </a:ext>
            </a:extLst>
          </p:cNvPr>
          <p:cNvSpPr>
            <a:spLocks noGrp="1"/>
          </p:cNvSpPr>
          <p:nvPr>
            <p:ph idx="1"/>
          </p:nvPr>
        </p:nvSpPr>
        <p:spPr>
          <a:xfrm>
            <a:off x="838200" y="1482571"/>
            <a:ext cx="10515600" cy="4694392"/>
          </a:xfrm>
        </p:spPr>
        <p:txBody>
          <a:bodyPr>
            <a:normAutofit/>
          </a:bodyPr>
          <a:lstStyle/>
          <a:p>
            <a:r>
              <a:rPr lang="en-IN" sz="4000" dirty="0"/>
              <a:t>Predict class from observations</a:t>
            </a:r>
          </a:p>
          <a:p>
            <a:r>
              <a:rPr lang="en-US" sz="4000" dirty="0"/>
              <a:t>Classify a document into a predefined category. </a:t>
            </a:r>
          </a:p>
          <a:p>
            <a:r>
              <a:rPr lang="en-US" sz="4000" dirty="0"/>
              <a:t>Documents can be text, images </a:t>
            </a:r>
          </a:p>
          <a:p>
            <a:r>
              <a:rPr lang="en-US" sz="4000" dirty="0"/>
              <a:t>Example with images: a cat-dog classifier</a:t>
            </a:r>
            <a:endParaRPr lang="en-IN" sz="4000" dirty="0"/>
          </a:p>
        </p:txBody>
      </p:sp>
    </p:spTree>
    <p:extLst>
      <p:ext uri="{BB962C8B-B14F-4D97-AF65-F5344CB8AC3E}">
        <p14:creationId xmlns:p14="http://schemas.microsoft.com/office/powerpoint/2010/main" val="63816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832</TotalTime>
  <Words>750</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Ion</vt:lpstr>
      <vt:lpstr>Machine Learning: Specialization in Deep Learning</vt:lpstr>
      <vt:lpstr>Overview</vt:lpstr>
      <vt:lpstr>….Overview contined</vt:lpstr>
      <vt:lpstr>Machine Learning Basics</vt:lpstr>
      <vt:lpstr>PowerPoint Presentation</vt:lpstr>
      <vt:lpstr>Why Machine Learning? </vt:lpstr>
      <vt:lpstr>Learning categories </vt:lpstr>
      <vt:lpstr>Machine Learning Techniques</vt:lpstr>
      <vt:lpstr>Classification</vt:lpstr>
      <vt:lpstr>Clustering</vt:lpstr>
      <vt:lpstr>Regression</vt:lpstr>
      <vt:lpstr>Neural Networks</vt:lpstr>
      <vt:lpstr>What is Neural Network?</vt:lpstr>
      <vt:lpstr>Analogy with Brain:</vt:lpstr>
      <vt:lpstr>PowerPoint Presentation</vt:lpstr>
      <vt:lpstr>Why Deep Learning?</vt:lpstr>
      <vt:lpstr>Why Deep Learning?....continued</vt:lpstr>
      <vt:lpstr>Why need GPUs?</vt:lpstr>
      <vt:lpstr>About Train, Validation and Test Sets in Machine Learning</vt:lpstr>
      <vt:lpstr>Parameters Vs Hyperparameters</vt:lpstr>
      <vt:lpstr>Logistic Regression…to be continued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Specialization in Deep Learning</dc:title>
  <dc:creator>Swati Kanchan</dc:creator>
  <cp:lastModifiedBy>LOKESH NANDANWAR</cp:lastModifiedBy>
  <cp:revision>23</cp:revision>
  <dcterms:created xsi:type="dcterms:W3CDTF">2019-01-07T15:45:45Z</dcterms:created>
  <dcterms:modified xsi:type="dcterms:W3CDTF">2019-01-08T06:20:17Z</dcterms:modified>
</cp:coreProperties>
</file>