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 id="270"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CED51A-C771-4A7E-9CC5-DEF3CAF2BD04}" type="datetimeFigureOut">
              <a:rPr lang="en-IN" smtClean="0"/>
              <a:t>07-01-2019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10EA3E-E146-4CD1-A810-DD82762AF40C}" type="slidenum">
              <a:rPr lang="en-IN" smtClean="0"/>
              <a:t>‹#›</a:t>
            </a:fld>
            <a:endParaRPr lang="en-IN"/>
          </a:p>
        </p:txBody>
      </p:sp>
    </p:spTree>
    <p:extLst>
      <p:ext uri="{BB962C8B-B14F-4D97-AF65-F5344CB8AC3E}">
        <p14:creationId xmlns:p14="http://schemas.microsoft.com/office/powerpoint/2010/main" val="3507373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8CED51A-C771-4A7E-9CC5-DEF3CAF2BD04}" type="datetimeFigureOut">
              <a:rPr lang="en-IN" smtClean="0"/>
              <a:t>07-01-2019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10EA3E-E146-4CD1-A810-DD82762AF40C}" type="slidenum">
              <a:rPr lang="en-IN" smtClean="0"/>
              <a:t>‹#›</a:t>
            </a:fld>
            <a:endParaRPr lang="en-IN"/>
          </a:p>
        </p:txBody>
      </p:sp>
    </p:spTree>
    <p:extLst>
      <p:ext uri="{BB962C8B-B14F-4D97-AF65-F5344CB8AC3E}">
        <p14:creationId xmlns:p14="http://schemas.microsoft.com/office/powerpoint/2010/main" val="3706566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8CED51A-C771-4A7E-9CC5-DEF3CAF2BD04}" type="datetimeFigureOut">
              <a:rPr lang="en-IN" smtClean="0"/>
              <a:t>07-01-2019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10EA3E-E146-4CD1-A810-DD82762AF40C}" type="slidenum">
              <a:rPr lang="en-IN" smtClean="0"/>
              <a:t>‹#›</a:t>
            </a:fld>
            <a:endParaRPr lang="en-IN"/>
          </a:p>
        </p:txBody>
      </p:sp>
    </p:spTree>
    <p:extLst>
      <p:ext uri="{BB962C8B-B14F-4D97-AF65-F5344CB8AC3E}">
        <p14:creationId xmlns:p14="http://schemas.microsoft.com/office/powerpoint/2010/main" val="1038175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8CED51A-C771-4A7E-9CC5-DEF3CAF2BD04}" type="datetimeFigureOut">
              <a:rPr lang="en-IN" smtClean="0"/>
              <a:t>07-01-2019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10EA3E-E146-4CD1-A810-DD82762AF40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77106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8CED51A-C771-4A7E-9CC5-DEF3CAF2BD04}" type="datetimeFigureOut">
              <a:rPr lang="en-IN" smtClean="0"/>
              <a:t>07-01-2019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10EA3E-E146-4CD1-A810-DD82762AF40C}" type="slidenum">
              <a:rPr lang="en-IN" smtClean="0"/>
              <a:t>‹#›</a:t>
            </a:fld>
            <a:endParaRPr lang="en-IN"/>
          </a:p>
        </p:txBody>
      </p:sp>
    </p:spTree>
    <p:extLst>
      <p:ext uri="{BB962C8B-B14F-4D97-AF65-F5344CB8AC3E}">
        <p14:creationId xmlns:p14="http://schemas.microsoft.com/office/powerpoint/2010/main" val="1869939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CED51A-C771-4A7E-9CC5-DEF3CAF2BD04}" type="datetimeFigureOut">
              <a:rPr lang="en-IN" smtClean="0"/>
              <a:t>07-01-2019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10EA3E-E146-4CD1-A810-DD82762AF40C}" type="slidenum">
              <a:rPr lang="en-IN" smtClean="0"/>
              <a:t>‹#›</a:t>
            </a:fld>
            <a:endParaRPr lang="en-IN"/>
          </a:p>
        </p:txBody>
      </p:sp>
    </p:spTree>
    <p:extLst>
      <p:ext uri="{BB962C8B-B14F-4D97-AF65-F5344CB8AC3E}">
        <p14:creationId xmlns:p14="http://schemas.microsoft.com/office/powerpoint/2010/main" val="1133508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CED51A-C771-4A7E-9CC5-DEF3CAF2BD04}" type="datetimeFigureOut">
              <a:rPr lang="en-IN" smtClean="0"/>
              <a:t>07-01-2019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10EA3E-E146-4CD1-A810-DD82762AF40C}" type="slidenum">
              <a:rPr lang="en-IN" smtClean="0"/>
              <a:t>‹#›</a:t>
            </a:fld>
            <a:endParaRPr lang="en-IN"/>
          </a:p>
        </p:txBody>
      </p:sp>
    </p:spTree>
    <p:extLst>
      <p:ext uri="{BB962C8B-B14F-4D97-AF65-F5344CB8AC3E}">
        <p14:creationId xmlns:p14="http://schemas.microsoft.com/office/powerpoint/2010/main" val="2172519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CED51A-C771-4A7E-9CC5-DEF3CAF2BD04}" type="datetimeFigureOut">
              <a:rPr lang="en-IN" smtClean="0"/>
              <a:t>07-01-2019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10EA3E-E146-4CD1-A810-DD82762AF40C}" type="slidenum">
              <a:rPr lang="en-IN" smtClean="0"/>
              <a:t>‹#›</a:t>
            </a:fld>
            <a:endParaRPr lang="en-IN"/>
          </a:p>
        </p:txBody>
      </p:sp>
    </p:spTree>
    <p:extLst>
      <p:ext uri="{BB962C8B-B14F-4D97-AF65-F5344CB8AC3E}">
        <p14:creationId xmlns:p14="http://schemas.microsoft.com/office/powerpoint/2010/main" val="2097712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CED51A-C771-4A7E-9CC5-DEF3CAF2BD04}" type="datetimeFigureOut">
              <a:rPr lang="en-IN" smtClean="0"/>
              <a:t>07-01-2019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10EA3E-E146-4CD1-A810-DD82762AF40C}" type="slidenum">
              <a:rPr lang="en-IN" smtClean="0"/>
              <a:t>‹#›</a:t>
            </a:fld>
            <a:endParaRPr lang="en-IN"/>
          </a:p>
        </p:txBody>
      </p:sp>
    </p:spTree>
    <p:extLst>
      <p:ext uri="{BB962C8B-B14F-4D97-AF65-F5344CB8AC3E}">
        <p14:creationId xmlns:p14="http://schemas.microsoft.com/office/powerpoint/2010/main" val="530834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8CED51A-C771-4A7E-9CC5-DEF3CAF2BD04}" type="datetimeFigureOut">
              <a:rPr lang="en-IN" smtClean="0"/>
              <a:t>07-01-2019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10EA3E-E146-4CD1-A810-DD82762AF40C}" type="slidenum">
              <a:rPr lang="en-IN" smtClean="0"/>
              <a:t>‹#›</a:t>
            </a:fld>
            <a:endParaRPr lang="en-IN"/>
          </a:p>
        </p:txBody>
      </p:sp>
    </p:spTree>
    <p:extLst>
      <p:ext uri="{BB962C8B-B14F-4D97-AF65-F5344CB8AC3E}">
        <p14:creationId xmlns:p14="http://schemas.microsoft.com/office/powerpoint/2010/main" val="2228208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8CED51A-C771-4A7E-9CC5-DEF3CAF2BD04}" type="datetimeFigureOut">
              <a:rPr lang="en-IN" smtClean="0"/>
              <a:t>07-01-2019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10EA3E-E146-4CD1-A810-DD82762AF40C}" type="slidenum">
              <a:rPr lang="en-IN" smtClean="0"/>
              <a:t>‹#›</a:t>
            </a:fld>
            <a:endParaRPr lang="en-IN"/>
          </a:p>
        </p:txBody>
      </p:sp>
    </p:spTree>
    <p:extLst>
      <p:ext uri="{BB962C8B-B14F-4D97-AF65-F5344CB8AC3E}">
        <p14:creationId xmlns:p14="http://schemas.microsoft.com/office/powerpoint/2010/main" val="118345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CED51A-C771-4A7E-9CC5-DEF3CAF2BD04}" type="datetimeFigureOut">
              <a:rPr lang="en-IN" smtClean="0"/>
              <a:t>07-01-2019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10EA3E-E146-4CD1-A810-DD82762AF40C}" type="slidenum">
              <a:rPr lang="en-IN" smtClean="0"/>
              <a:t>‹#›</a:t>
            </a:fld>
            <a:endParaRPr lang="en-IN"/>
          </a:p>
        </p:txBody>
      </p:sp>
    </p:spTree>
    <p:extLst>
      <p:ext uri="{BB962C8B-B14F-4D97-AF65-F5344CB8AC3E}">
        <p14:creationId xmlns:p14="http://schemas.microsoft.com/office/powerpoint/2010/main" val="3635978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CED51A-C771-4A7E-9CC5-DEF3CAF2BD04}" type="datetimeFigureOut">
              <a:rPr lang="en-IN" smtClean="0"/>
              <a:t>07-01-2019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10EA3E-E146-4CD1-A810-DD82762AF40C}" type="slidenum">
              <a:rPr lang="en-IN" smtClean="0"/>
              <a:t>‹#›</a:t>
            </a:fld>
            <a:endParaRPr lang="en-IN"/>
          </a:p>
        </p:txBody>
      </p:sp>
    </p:spTree>
    <p:extLst>
      <p:ext uri="{BB962C8B-B14F-4D97-AF65-F5344CB8AC3E}">
        <p14:creationId xmlns:p14="http://schemas.microsoft.com/office/powerpoint/2010/main" val="2849772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8CED51A-C771-4A7E-9CC5-DEF3CAF2BD04}" type="datetimeFigureOut">
              <a:rPr lang="en-IN" smtClean="0"/>
              <a:t>07-01-2019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E10EA3E-E146-4CD1-A810-DD82762AF40C}" type="slidenum">
              <a:rPr lang="en-IN" smtClean="0"/>
              <a:t>‹#›</a:t>
            </a:fld>
            <a:endParaRPr lang="en-IN"/>
          </a:p>
        </p:txBody>
      </p:sp>
    </p:spTree>
    <p:extLst>
      <p:ext uri="{BB962C8B-B14F-4D97-AF65-F5344CB8AC3E}">
        <p14:creationId xmlns:p14="http://schemas.microsoft.com/office/powerpoint/2010/main" val="2401153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CED51A-C771-4A7E-9CC5-DEF3CAF2BD04}" type="datetimeFigureOut">
              <a:rPr lang="en-IN" smtClean="0"/>
              <a:t>07-01-2019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E10EA3E-E146-4CD1-A810-DD82762AF40C}" type="slidenum">
              <a:rPr lang="en-IN" smtClean="0"/>
              <a:t>‹#›</a:t>
            </a:fld>
            <a:endParaRPr lang="en-IN"/>
          </a:p>
        </p:txBody>
      </p:sp>
    </p:spTree>
    <p:extLst>
      <p:ext uri="{BB962C8B-B14F-4D97-AF65-F5344CB8AC3E}">
        <p14:creationId xmlns:p14="http://schemas.microsoft.com/office/powerpoint/2010/main" val="1224694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E8CED51A-C771-4A7E-9CC5-DEF3CAF2BD04}" type="datetimeFigureOut">
              <a:rPr lang="en-IN" smtClean="0"/>
              <a:t>07-01-2019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E10EA3E-E146-4CD1-A810-DD82762AF40C}" type="slidenum">
              <a:rPr lang="en-IN" smtClean="0"/>
              <a:t>‹#›</a:t>
            </a:fld>
            <a:endParaRPr lang="en-IN"/>
          </a:p>
        </p:txBody>
      </p:sp>
    </p:spTree>
    <p:extLst>
      <p:ext uri="{BB962C8B-B14F-4D97-AF65-F5344CB8AC3E}">
        <p14:creationId xmlns:p14="http://schemas.microsoft.com/office/powerpoint/2010/main" val="333347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8CED51A-C771-4A7E-9CC5-DEF3CAF2BD04}" type="datetimeFigureOut">
              <a:rPr lang="en-IN" smtClean="0"/>
              <a:t>07-01-2019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10EA3E-E146-4CD1-A810-DD82762AF40C}" type="slidenum">
              <a:rPr lang="en-IN" smtClean="0"/>
              <a:t>‹#›</a:t>
            </a:fld>
            <a:endParaRPr lang="en-IN"/>
          </a:p>
        </p:txBody>
      </p:sp>
    </p:spTree>
    <p:extLst>
      <p:ext uri="{BB962C8B-B14F-4D97-AF65-F5344CB8AC3E}">
        <p14:creationId xmlns:p14="http://schemas.microsoft.com/office/powerpoint/2010/main" val="1533884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8CED51A-C771-4A7E-9CC5-DEF3CAF2BD04}" type="datetimeFigureOut">
              <a:rPr lang="en-IN" smtClean="0"/>
              <a:t>07-01-2019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E10EA3E-E146-4CD1-A810-DD82762AF40C}" type="slidenum">
              <a:rPr lang="en-IN" smtClean="0"/>
              <a:t>‹#›</a:t>
            </a:fld>
            <a:endParaRPr lang="en-IN"/>
          </a:p>
        </p:txBody>
      </p:sp>
    </p:spTree>
    <p:extLst>
      <p:ext uri="{BB962C8B-B14F-4D97-AF65-F5344CB8AC3E}">
        <p14:creationId xmlns:p14="http://schemas.microsoft.com/office/powerpoint/2010/main" val="25046985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B4D8D-9E07-4F87-8F89-9E964054D50A}"/>
              </a:ext>
            </a:extLst>
          </p:cNvPr>
          <p:cNvSpPr>
            <a:spLocks noGrp="1"/>
          </p:cNvSpPr>
          <p:nvPr>
            <p:ph type="ctrTitle"/>
          </p:nvPr>
        </p:nvSpPr>
        <p:spPr>
          <a:xfrm>
            <a:off x="1154955" y="1447800"/>
            <a:ext cx="8825658" cy="3329581"/>
          </a:xfrm>
        </p:spPr>
        <p:txBody>
          <a:bodyPr>
            <a:normAutofit/>
          </a:bodyPr>
          <a:lstStyle/>
          <a:p>
            <a:r>
              <a:rPr lang="en-US" sz="6000" b="1" dirty="0"/>
              <a:t>Machine Learning: Specialization in </a:t>
            </a:r>
            <a:r>
              <a:rPr lang="en-US" sz="6000" b="1" u="sng" dirty="0"/>
              <a:t>Deep Learning</a:t>
            </a:r>
            <a:endParaRPr lang="en-IN" sz="6000" b="1" u="sng" dirty="0"/>
          </a:p>
        </p:txBody>
      </p:sp>
      <p:sp>
        <p:nvSpPr>
          <p:cNvPr id="3" name="Subtitle 2">
            <a:extLst>
              <a:ext uri="{FF2B5EF4-FFF2-40B4-BE49-F238E27FC236}">
                <a16:creationId xmlns:a16="http://schemas.microsoft.com/office/drawing/2014/main" id="{B4233567-AD7C-4CF3-AF25-ABEDC6F75621}"/>
              </a:ext>
            </a:extLst>
          </p:cNvPr>
          <p:cNvSpPr>
            <a:spLocks noGrp="1"/>
          </p:cNvSpPr>
          <p:nvPr>
            <p:ph type="subTitle" idx="1"/>
          </p:nvPr>
        </p:nvSpPr>
        <p:spPr>
          <a:xfrm>
            <a:off x="1154955" y="5046972"/>
            <a:ext cx="9144000" cy="1655762"/>
          </a:xfrm>
        </p:spPr>
        <p:txBody>
          <a:bodyPr/>
          <a:lstStyle/>
          <a:p>
            <a:r>
              <a:rPr lang="en-US" b="1" u="sng" dirty="0"/>
              <a:t>Presented by – Swati Kanchan &amp; Lokesh </a:t>
            </a:r>
            <a:r>
              <a:rPr lang="en-US" b="1" u="sng" dirty="0" err="1"/>
              <a:t>Nandanwar</a:t>
            </a:r>
            <a:endParaRPr lang="en-IN" b="1" u="sng" dirty="0"/>
          </a:p>
        </p:txBody>
      </p:sp>
    </p:spTree>
    <p:extLst>
      <p:ext uri="{BB962C8B-B14F-4D97-AF65-F5344CB8AC3E}">
        <p14:creationId xmlns:p14="http://schemas.microsoft.com/office/powerpoint/2010/main" val="2528471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4DBBB-98F3-42FA-9DE5-BCA07A168A5E}"/>
              </a:ext>
            </a:extLst>
          </p:cNvPr>
          <p:cNvSpPr>
            <a:spLocks noGrp="1"/>
          </p:cNvSpPr>
          <p:nvPr>
            <p:ph type="title"/>
          </p:nvPr>
        </p:nvSpPr>
        <p:spPr>
          <a:xfrm>
            <a:off x="838200" y="338492"/>
            <a:ext cx="10515600" cy="1325563"/>
          </a:xfrm>
        </p:spPr>
        <p:txBody>
          <a:bodyPr/>
          <a:lstStyle/>
          <a:p>
            <a:r>
              <a:rPr lang="en-IN" dirty="0"/>
              <a:t>Regression</a:t>
            </a:r>
          </a:p>
        </p:txBody>
      </p:sp>
      <p:sp>
        <p:nvSpPr>
          <p:cNvPr id="3" name="Content Placeholder 2">
            <a:extLst>
              <a:ext uri="{FF2B5EF4-FFF2-40B4-BE49-F238E27FC236}">
                <a16:creationId xmlns:a16="http://schemas.microsoft.com/office/drawing/2014/main" id="{E36FD6D7-2F52-468D-85FF-C17CF971AE13}"/>
              </a:ext>
            </a:extLst>
          </p:cNvPr>
          <p:cNvSpPr>
            <a:spLocks noGrp="1"/>
          </p:cNvSpPr>
          <p:nvPr>
            <p:ph idx="1"/>
          </p:nvPr>
        </p:nvSpPr>
        <p:spPr>
          <a:xfrm>
            <a:off x="838200" y="1509204"/>
            <a:ext cx="10515600" cy="4667759"/>
          </a:xfrm>
        </p:spPr>
        <p:txBody>
          <a:bodyPr/>
          <a:lstStyle/>
          <a:p>
            <a:r>
              <a:rPr lang="en-IN" dirty="0"/>
              <a:t>predict value from observations</a:t>
            </a:r>
          </a:p>
          <a:p>
            <a:r>
              <a:rPr lang="en-US" dirty="0"/>
              <a:t>is a measure of the relation between the mean value of one variable (e.g. output) and corresponding values of other variables (e.g. time and cost). </a:t>
            </a:r>
          </a:p>
          <a:p>
            <a:r>
              <a:rPr lang="en-US" dirty="0"/>
              <a:t>regression analysis is a statistical process for estimating the relationships among variables. </a:t>
            </a:r>
          </a:p>
          <a:p>
            <a:r>
              <a:rPr lang="en-US" dirty="0"/>
              <a:t>Regression means to predict the output value using training data. </a:t>
            </a:r>
          </a:p>
          <a:p>
            <a:r>
              <a:rPr lang="en-US" dirty="0"/>
              <a:t>Popular one is Logistic regression (binary regression)</a:t>
            </a:r>
            <a:endParaRPr lang="en-IN" dirty="0"/>
          </a:p>
        </p:txBody>
      </p:sp>
    </p:spTree>
    <p:extLst>
      <p:ext uri="{BB962C8B-B14F-4D97-AF65-F5344CB8AC3E}">
        <p14:creationId xmlns:p14="http://schemas.microsoft.com/office/powerpoint/2010/main" val="3176855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C0F9-D969-4C34-97B3-F3EB43115073}"/>
              </a:ext>
            </a:extLst>
          </p:cNvPr>
          <p:cNvSpPr>
            <a:spLocks noGrp="1"/>
          </p:cNvSpPr>
          <p:nvPr>
            <p:ph type="title"/>
          </p:nvPr>
        </p:nvSpPr>
        <p:spPr>
          <a:xfrm>
            <a:off x="838200" y="2620053"/>
            <a:ext cx="10515600" cy="1325563"/>
          </a:xfrm>
        </p:spPr>
        <p:txBody>
          <a:bodyPr/>
          <a:lstStyle/>
          <a:p>
            <a:r>
              <a:rPr lang="en-US" dirty="0"/>
              <a:t>Neural Networks</a:t>
            </a:r>
            <a:endParaRPr lang="en-IN" dirty="0"/>
          </a:p>
        </p:txBody>
      </p:sp>
    </p:spTree>
    <p:extLst>
      <p:ext uri="{BB962C8B-B14F-4D97-AF65-F5344CB8AC3E}">
        <p14:creationId xmlns:p14="http://schemas.microsoft.com/office/powerpoint/2010/main" val="2935653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B21C-9A0D-4ABE-8F7F-59C30395F906}"/>
              </a:ext>
            </a:extLst>
          </p:cNvPr>
          <p:cNvSpPr>
            <a:spLocks noGrp="1"/>
          </p:cNvSpPr>
          <p:nvPr>
            <p:ph type="title"/>
          </p:nvPr>
        </p:nvSpPr>
        <p:spPr/>
        <p:txBody>
          <a:bodyPr/>
          <a:lstStyle/>
          <a:p>
            <a:r>
              <a:rPr lang="en-IN" dirty="0"/>
              <a:t>What is Neural Network?</a:t>
            </a:r>
          </a:p>
        </p:txBody>
      </p:sp>
      <p:sp>
        <p:nvSpPr>
          <p:cNvPr id="3" name="Content Placeholder 2">
            <a:extLst>
              <a:ext uri="{FF2B5EF4-FFF2-40B4-BE49-F238E27FC236}">
                <a16:creationId xmlns:a16="http://schemas.microsoft.com/office/drawing/2014/main" id="{D5BC3406-14E8-4BCB-B28C-98F710DF5741}"/>
              </a:ext>
            </a:extLst>
          </p:cNvPr>
          <p:cNvSpPr>
            <a:spLocks noGrp="1"/>
          </p:cNvSpPr>
          <p:nvPr>
            <p:ph idx="1"/>
          </p:nvPr>
        </p:nvSpPr>
        <p:spPr/>
        <p:txBody>
          <a:bodyPr/>
          <a:lstStyle/>
          <a:p>
            <a:r>
              <a:rPr lang="en-US" dirty="0"/>
              <a:t>It is a powerful learning algorithm inspired by how the brain works. </a:t>
            </a:r>
          </a:p>
          <a:p>
            <a:r>
              <a:rPr lang="en-US" sz="3200" b="1" u="sng" dirty="0"/>
              <a:t>The idea: </a:t>
            </a:r>
          </a:p>
          <a:p>
            <a:pPr marL="0" indent="0">
              <a:buNone/>
            </a:pPr>
            <a:r>
              <a:rPr lang="en-US" sz="3200" b="1" dirty="0"/>
              <a:t>	</a:t>
            </a:r>
            <a:r>
              <a:rPr lang="en-US" dirty="0"/>
              <a:t>Build learning algorithms that mimic the </a:t>
            </a:r>
            <a:r>
              <a:rPr lang="en-US" b="1" dirty="0"/>
              <a:t>brain</a:t>
            </a:r>
            <a:r>
              <a:rPr lang="en-US" dirty="0"/>
              <a:t>. </a:t>
            </a:r>
          </a:p>
          <a:p>
            <a:pPr marL="0" indent="0">
              <a:buNone/>
            </a:pPr>
            <a:r>
              <a:rPr lang="en-US" dirty="0"/>
              <a:t>	Most of human intelligence may be due to one learning algorithm.</a:t>
            </a:r>
            <a:endParaRPr lang="en-IN" dirty="0"/>
          </a:p>
        </p:txBody>
      </p:sp>
    </p:spTree>
    <p:extLst>
      <p:ext uri="{BB962C8B-B14F-4D97-AF65-F5344CB8AC3E}">
        <p14:creationId xmlns:p14="http://schemas.microsoft.com/office/powerpoint/2010/main" val="1824024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1434B-961A-46BE-9406-DA2430B743B9}"/>
              </a:ext>
            </a:extLst>
          </p:cNvPr>
          <p:cNvSpPr>
            <a:spLocks noGrp="1"/>
          </p:cNvSpPr>
          <p:nvPr>
            <p:ph type="title"/>
          </p:nvPr>
        </p:nvSpPr>
        <p:spPr>
          <a:xfrm>
            <a:off x="838200" y="365125"/>
            <a:ext cx="10515600" cy="815605"/>
          </a:xfrm>
        </p:spPr>
        <p:txBody>
          <a:bodyPr/>
          <a:lstStyle/>
          <a:p>
            <a:r>
              <a:rPr lang="en-US" dirty="0"/>
              <a:t>Analogy with Brain:</a:t>
            </a:r>
            <a:endParaRPr lang="en-IN" dirty="0"/>
          </a:p>
        </p:txBody>
      </p:sp>
      <p:pic>
        <p:nvPicPr>
          <p:cNvPr id="2052" name="Picture 4" descr="Image result for neural network with brain comparison">
            <a:extLst>
              <a:ext uri="{FF2B5EF4-FFF2-40B4-BE49-F238E27FC236}">
                <a16:creationId xmlns:a16="http://schemas.microsoft.com/office/drawing/2014/main" id="{B577CB64-7B47-4538-8076-D85ED0A35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1305" y="1536669"/>
            <a:ext cx="4834631" cy="44291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lated image">
            <a:extLst>
              <a:ext uri="{FF2B5EF4-FFF2-40B4-BE49-F238E27FC236}">
                <a16:creationId xmlns:a16="http://schemas.microsoft.com/office/drawing/2014/main" id="{28A9836F-6016-4E14-943B-CD7525E75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25625"/>
            <a:ext cx="4799119" cy="4273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403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237DF7-C799-42D2-8062-BC9D981013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741" y="545734"/>
            <a:ext cx="5061191" cy="5792921"/>
          </a:xfrm>
        </p:spPr>
      </p:pic>
      <p:pic>
        <p:nvPicPr>
          <p:cNvPr id="7" name="Picture 6">
            <a:extLst>
              <a:ext uri="{FF2B5EF4-FFF2-40B4-BE49-F238E27FC236}">
                <a16:creationId xmlns:a16="http://schemas.microsoft.com/office/drawing/2014/main" id="{FD82D3E3-36A4-4A55-9029-562E308682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2933" y="545734"/>
            <a:ext cx="6067326" cy="5792921"/>
          </a:xfrm>
          <a:prstGeom prst="rect">
            <a:avLst/>
          </a:prstGeom>
        </p:spPr>
      </p:pic>
    </p:spTree>
    <p:extLst>
      <p:ext uri="{BB962C8B-B14F-4D97-AF65-F5344CB8AC3E}">
        <p14:creationId xmlns:p14="http://schemas.microsoft.com/office/powerpoint/2010/main" val="3866311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55A6-A3DD-4654-B7EC-595AA56A3FEE}"/>
              </a:ext>
            </a:extLst>
          </p:cNvPr>
          <p:cNvSpPr>
            <a:spLocks noGrp="1"/>
          </p:cNvSpPr>
          <p:nvPr>
            <p:ph type="title"/>
          </p:nvPr>
        </p:nvSpPr>
        <p:spPr/>
        <p:txBody>
          <a:bodyPr/>
          <a:lstStyle/>
          <a:p>
            <a:r>
              <a:rPr lang="en-IN" dirty="0"/>
              <a:t>Why Deep Learning?</a:t>
            </a:r>
          </a:p>
        </p:txBody>
      </p:sp>
      <p:pic>
        <p:nvPicPr>
          <p:cNvPr id="5" name="Content Placeholder 4">
            <a:extLst>
              <a:ext uri="{FF2B5EF4-FFF2-40B4-BE49-F238E27FC236}">
                <a16:creationId xmlns:a16="http://schemas.microsoft.com/office/drawing/2014/main" id="{70CC855A-952F-4E67-9955-6318BFF759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98992"/>
            <a:ext cx="4665955" cy="4015882"/>
          </a:xfrm>
        </p:spPr>
      </p:pic>
      <p:pic>
        <p:nvPicPr>
          <p:cNvPr id="7" name="Picture 6">
            <a:extLst>
              <a:ext uri="{FF2B5EF4-FFF2-40B4-BE49-F238E27FC236}">
                <a16:creationId xmlns:a16="http://schemas.microsoft.com/office/drawing/2014/main" id="{C35EB08F-D0C1-45F5-BA15-6DB787C4F5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4154" y="1260629"/>
            <a:ext cx="6187737" cy="5388746"/>
          </a:xfrm>
          <a:prstGeom prst="rect">
            <a:avLst/>
          </a:prstGeom>
        </p:spPr>
      </p:pic>
    </p:spTree>
    <p:extLst>
      <p:ext uri="{BB962C8B-B14F-4D97-AF65-F5344CB8AC3E}">
        <p14:creationId xmlns:p14="http://schemas.microsoft.com/office/powerpoint/2010/main" val="3528300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F52EF-6A8C-4E66-B936-7B5D7606A8F5}"/>
              </a:ext>
            </a:extLst>
          </p:cNvPr>
          <p:cNvSpPr>
            <a:spLocks noGrp="1"/>
          </p:cNvSpPr>
          <p:nvPr>
            <p:ph type="title"/>
          </p:nvPr>
        </p:nvSpPr>
        <p:spPr>
          <a:xfrm>
            <a:off x="838200" y="365125"/>
            <a:ext cx="10515600" cy="655807"/>
          </a:xfrm>
        </p:spPr>
        <p:txBody>
          <a:bodyPr>
            <a:normAutofit fontScale="90000"/>
          </a:bodyPr>
          <a:lstStyle/>
          <a:p>
            <a:r>
              <a:rPr lang="en-IN" dirty="0"/>
              <a:t>Why Deep Learning?....continued</a:t>
            </a:r>
          </a:p>
        </p:txBody>
      </p:sp>
      <p:sp>
        <p:nvSpPr>
          <p:cNvPr id="3" name="Content Placeholder 2">
            <a:extLst>
              <a:ext uri="{FF2B5EF4-FFF2-40B4-BE49-F238E27FC236}">
                <a16:creationId xmlns:a16="http://schemas.microsoft.com/office/drawing/2014/main" id="{4BFB16D6-E9B4-47A3-AAC8-6EDA3D656012}"/>
              </a:ext>
            </a:extLst>
          </p:cNvPr>
          <p:cNvSpPr>
            <a:spLocks noGrp="1"/>
          </p:cNvSpPr>
          <p:nvPr>
            <p:ph idx="1"/>
          </p:nvPr>
        </p:nvSpPr>
        <p:spPr>
          <a:xfrm>
            <a:off x="838200" y="1305018"/>
            <a:ext cx="10515600" cy="5471943"/>
          </a:xfrm>
        </p:spPr>
        <p:txBody>
          <a:bodyPr>
            <a:normAutofit/>
          </a:bodyPr>
          <a:lstStyle/>
          <a:p>
            <a:r>
              <a:rPr lang="en-US" dirty="0"/>
              <a:t>Deep learning is taking off due to a </a:t>
            </a:r>
            <a:r>
              <a:rPr lang="en-US" b="1" dirty="0"/>
              <a:t>large amount of data </a:t>
            </a:r>
            <a:r>
              <a:rPr lang="en-US" dirty="0"/>
              <a:t>available through the </a:t>
            </a:r>
            <a:r>
              <a:rPr lang="en-US" b="1" dirty="0"/>
              <a:t>digitization of the society, faster computation and innovation</a:t>
            </a:r>
            <a:r>
              <a:rPr lang="en-US" dirty="0"/>
              <a:t> in the development of neural network algorithm.</a:t>
            </a:r>
          </a:p>
          <a:p>
            <a:r>
              <a:rPr lang="en-US" dirty="0"/>
              <a:t>Two things have to be considered to get to the high level of performance: </a:t>
            </a:r>
          </a:p>
          <a:p>
            <a:pPr lvl="1"/>
            <a:r>
              <a:rPr lang="en-US" sz="2800" dirty="0"/>
              <a:t>1. Being able to </a:t>
            </a:r>
            <a:r>
              <a:rPr lang="en-US" sz="2800" b="1" dirty="0"/>
              <a:t>train a big enough neural network (</a:t>
            </a:r>
            <a:r>
              <a:rPr lang="en-US" sz="2800" b="1" u="sng" dirty="0"/>
              <a:t>GPUs</a:t>
            </a:r>
            <a:r>
              <a:rPr lang="en-US" sz="2800" b="1" dirty="0"/>
              <a:t> come to rescue!)</a:t>
            </a:r>
          </a:p>
          <a:p>
            <a:pPr lvl="1"/>
            <a:r>
              <a:rPr lang="en-US" sz="2800" dirty="0"/>
              <a:t>2. </a:t>
            </a:r>
            <a:r>
              <a:rPr lang="en-US" sz="2800" b="1" dirty="0"/>
              <a:t>Huge amount of labeled data</a:t>
            </a:r>
          </a:p>
          <a:p>
            <a:r>
              <a:rPr lang="en-US" sz="3200" dirty="0"/>
              <a:t>The process of training a neural network is </a:t>
            </a:r>
            <a:r>
              <a:rPr lang="en-US" sz="3200" b="1" dirty="0"/>
              <a:t>iterative</a:t>
            </a:r>
            <a:r>
              <a:rPr lang="en-US" sz="3200" dirty="0"/>
              <a:t>. </a:t>
            </a:r>
            <a:endParaRPr lang="en-IN" sz="3200" b="1" dirty="0"/>
          </a:p>
          <a:p>
            <a:pPr marL="457200" lvl="1" indent="0">
              <a:buNone/>
            </a:pPr>
            <a:r>
              <a:rPr lang="en-US" sz="2800" b="1" dirty="0"/>
              <a:t>I</a:t>
            </a:r>
            <a:r>
              <a:rPr lang="en-IN" sz="2800" b="1" dirty="0" err="1"/>
              <a:t>dea</a:t>
            </a:r>
            <a:r>
              <a:rPr lang="en-IN" sz="2800" b="1" dirty="0"/>
              <a:t> -&gt; Experiment -&gt; Code</a:t>
            </a:r>
            <a:endParaRPr lang="en-US" sz="2800" dirty="0"/>
          </a:p>
        </p:txBody>
      </p:sp>
      <p:cxnSp>
        <p:nvCxnSpPr>
          <p:cNvPr id="20" name="Connector: Elbow 19">
            <a:extLst>
              <a:ext uri="{FF2B5EF4-FFF2-40B4-BE49-F238E27FC236}">
                <a16:creationId xmlns:a16="http://schemas.microsoft.com/office/drawing/2014/main" id="{54DEDAE5-ECE2-4DB9-AC18-780DB47ABB07}"/>
              </a:ext>
            </a:extLst>
          </p:cNvPr>
          <p:cNvCxnSpPr>
            <a:cxnSpLocks/>
          </p:cNvCxnSpPr>
          <p:nvPr/>
        </p:nvCxnSpPr>
        <p:spPr>
          <a:xfrm rot="10800000">
            <a:off x="1305018" y="5686146"/>
            <a:ext cx="4500979" cy="717952"/>
          </a:xfrm>
          <a:prstGeom prst="bentConnector3">
            <a:avLst>
              <a:gd name="adj1" fmla="val 107002"/>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1DEBB1E7-09D5-45A3-B4C3-7AFD875A568D}"/>
              </a:ext>
            </a:extLst>
          </p:cNvPr>
          <p:cNvCxnSpPr>
            <a:cxnSpLocks/>
          </p:cNvCxnSpPr>
          <p:nvPr/>
        </p:nvCxnSpPr>
        <p:spPr>
          <a:xfrm flipV="1">
            <a:off x="5805997" y="5854253"/>
            <a:ext cx="0" cy="549846"/>
          </a:xfrm>
          <a:prstGeom prst="line">
            <a:avLst/>
          </a:prstGeom>
          <a:ln w="5715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47129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850CA-0050-47CD-8CD8-55D3979BC9D6}"/>
              </a:ext>
            </a:extLst>
          </p:cNvPr>
          <p:cNvSpPr>
            <a:spLocks noGrp="1"/>
          </p:cNvSpPr>
          <p:nvPr>
            <p:ph type="title"/>
          </p:nvPr>
        </p:nvSpPr>
        <p:spPr/>
        <p:txBody>
          <a:bodyPr/>
          <a:lstStyle/>
          <a:p>
            <a:r>
              <a:rPr lang="en-US" dirty="0"/>
              <a:t>Why need GPUs?</a:t>
            </a:r>
            <a:endParaRPr lang="en-IN" dirty="0"/>
          </a:p>
        </p:txBody>
      </p:sp>
      <p:sp>
        <p:nvSpPr>
          <p:cNvPr id="3" name="Content Placeholder 2">
            <a:extLst>
              <a:ext uri="{FF2B5EF4-FFF2-40B4-BE49-F238E27FC236}">
                <a16:creationId xmlns:a16="http://schemas.microsoft.com/office/drawing/2014/main" id="{80204D3B-D169-4D2C-BF93-1A5568EA3A99}"/>
              </a:ext>
            </a:extLst>
          </p:cNvPr>
          <p:cNvSpPr>
            <a:spLocks noGrp="1"/>
          </p:cNvSpPr>
          <p:nvPr>
            <p:ph idx="1"/>
          </p:nvPr>
        </p:nvSpPr>
        <p:spPr/>
        <p:txBody>
          <a:bodyPr>
            <a:normAutofit/>
          </a:bodyPr>
          <a:lstStyle/>
          <a:p>
            <a:r>
              <a:rPr lang="en-US" b="1" dirty="0"/>
              <a:t>It could take a good amount of time to train a neural network, which affects your productivity. Faster computation helps to iterate and improve new algorithm. This can only be achieved by using GPUs.</a:t>
            </a:r>
            <a:endParaRPr lang="en-IN" b="1" dirty="0"/>
          </a:p>
        </p:txBody>
      </p:sp>
      <p:pic>
        <p:nvPicPr>
          <p:cNvPr id="5" name="Picture 4">
            <a:extLst>
              <a:ext uri="{FF2B5EF4-FFF2-40B4-BE49-F238E27FC236}">
                <a16:creationId xmlns:a16="http://schemas.microsoft.com/office/drawing/2014/main" id="{2ED62CBA-8C24-49F4-8575-595034A6B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5045" y="3107184"/>
            <a:ext cx="4578755" cy="3750816"/>
          </a:xfrm>
          <a:prstGeom prst="rect">
            <a:avLst/>
          </a:prstGeom>
        </p:spPr>
      </p:pic>
    </p:spTree>
    <p:extLst>
      <p:ext uri="{BB962C8B-B14F-4D97-AF65-F5344CB8AC3E}">
        <p14:creationId xmlns:p14="http://schemas.microsoft.com/office/powerpoint/2010/main" val="2336493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6CD58-4156-4816-999B-83AE4216824F}"/>
              </a:ext>
            </a:extLst>
          </p:cNvPr>
          <p:cNvSpPr>
            <a:spLocks noGrp="1"/>
          </p:cNvSpPr>
          <p:nvPr>
            <p:ph type="title"/>
          </p:nvPr>
        </p:nvSpPr>
        <p:spPr>
          <a:xfrm>
            <a:off x="838200" y="2406990"/>
            <a:ext cx="10515600" cy="1325563"/>
          </a:xfrm>
        </p:spPr>
        <p:txBody>
          <a:bodyPr/>
          <a:lstStyle/>
          <a:p>
            <a:r>
              <a:rPr lang="en-IN" dirty="0"/>
              <a:t>Logistic Regression…to be continued</a:t>
            </a:r>
            <a:br>
              <a:rPr lang="en-IN" dirty="0"/>
            </a:br>
            <a:endParaRPr lang="en-IN" dirty="0"/>
          </a:p>
        </p:txBody>
      </p:sp>
    </p:spTree>
    <p:extLst>
      <p:ext uri="{BB962C8B-B14F-4D97-AF65-F5344CB8AC3E}">
        <p14:creationId xmlns:p14="http://schemas.microsoft.com/office/powerpoint/2010/main" val="3096358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F0B6-7C91-47EC-9E95-2BF71975E4E3}"/>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C0A49C20-E6BD-4BB1-8CBC-F0BCF9CACABE}"/>
              </a:ext>
            </a:extLst>
          </p:cNvPr>
          <p:cNvSpPr>
            <a:spLocks noGrp="1"/>
          </p:cNvSpPr>
          <p:nvPr>
            <p:ph idx="1"/>
          </p:nvPr>
        </p:nvSpPr>
        <p:spPr>
          <a:xfrm>
            <a:off x="838200" y="1305017"/>
            <a:ext cx="10515600" cy="4871946"/>
          </a:xfrm>
        </p:spPr>
        <p:txBody>
          <a:bodyPr>
            <a:normAutofit fontScale="47500" lnSpcReduction="20000"/>
          </a:bodyPr>
          <a:lstStyle/>
          <a:p>
            <a:r>
              <a:rPr lang="en-IN" sz="3200" u="sng" dirty="0"/>
              <a:t>ML Basics</a:t>
            </a:r>
          </a:p>
          <a:p>
            <a:pPr lvl="1"/>
            <a:r>
              <a:rPr lang="en-IN" sz="2800" u="sng" dirty="0"/>
              <a:t>Why Machine Learning?</a:t>
            </a:r>
          </a:p>
          <a:p>
            <a:pPr lvl="1"/>
            <a:r>
              <a:rPr lang="en-IN" sz="2800" u="sng" dirty="0"/>
              <a:t>Learning categories</a:t>
            </a:r>
          </a:p>
          <a:p>
            <a:pPr lvl="1"/>
            <a:r>
              <a:rPr lang="en-IN" sz="2800" u="sng" dirty="0"/>
              <a:t>Classification</a:t>
            </a:r>
          </a:p>
          <a:p>
            <a:pPr lvl="1"/>
            <a:r>
              <a:rPr lang="en-IN" sz="2800" u="sng" dirty="0"/>
              <a:t>Clustering</a:t>
            </a:r>
          </a:p>
          <a:p>
            <a:pPr lvl="1"/>
            <a:r>
              <a:rPr lang="en-IN" sz="2800" u="sng" dirty="0"/>
              <a:t>Regression</a:t>
            </a:r>
          </a:p>
          <a:p>
            <a:r>
              <a:rPr lang="en-IN" sz="3200" u="sng" dirty="0"/>
              <a:t>Neural Network</a:t>
            </a:r>
          </a:p>
          <a:p>
            <a:pPr lvl="1"/>
            <a:r>
              <a:rPr lang="en-IN" sz="2800" u="sng" dirty="0"/>
              <a:t>What is Neural Network?</a:t>
            </a:r>
          </a:p>
          <a:p>
            <a:pPr lvl="1"/>
            <a:r>
              <a:rPr lang="en-US" sz="2800" u="sng" dirty="0"/>
              <a:t>Analogy with brain</a:t>
            </a:r>
            <a:endParaRPr lang="en-IN" sz="2800" u="sng" dirty="0"/>
          </a:p>
          <a:p>
            <a:pPr lvl="1"/>
            <a:r>
              <a:rPr lang="en-IN" sz="2800" u="sng" dirty="0"/>
              <a:t>Why Deep Learning?</a:t>
            </a:r>
          </a:p>
          <a:p>
            <a:r>
              <a:rPr lang="en-IN" sz="3200" dirty="0"/>
              <a:t>Logistic Regression as Neural Network</a:t>
            </a:r>
          </a:p>
          <a:p>
            <a:pPr lvl="1"/>
            <a:r>
              <a:rPr lang="en-IN" sz="2800" dirty="0"/>
              <a:t>Logistic Regression</a:t>
            </a:r>
          </a:p>
          <a:p>
            <a:pPr lvl="1"/>
            <a:r>
              <a:rPr lang="en-IN" sz="2800" dirty="0"/>
              <a:t>Binary Classification</a:t>
            </a:r>
          </a:p>
          <a:p>
            <a:pPr lvl="1"/>
            <a:r>
              <a:rPr lang="en-IN" sz="2800" dirty="0"/>
              <a:t>Cost Function</a:t>
            </a:r>
          </a:p>
          <a:p>
            <a:pPr lvl="1"/>
            <a:r>
              <a:rPr lang="en-IN" sz="2800" dirty="0"/>
              <a:t>Gradient Descent</a:t>
            </a:r>
          </a:p>
          <a:p>
            <a:pPr lvl="1"/>
            <a:r>
              <a:rPr lang="en-IN" sz="2800" dirty="0"/>
              <a:t>Derivative</a:t>
            </a:r>
          </a:p>
          <a:p>
            <a:endParaRPr lang="en-IN" dirty="0"/>
          </a:p>
        </p:txBody>
      </p:sp>
    </p:spTree>
    <p:extLst>
      <p:ext uri="{BB962C8B-B14F-4D97-AF65-F5344CB8AC3E}">
        <p14:creationId xmlns:p14="http://schemas.microsoft.com/office/powerpoint/2010/main" val="203777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D11C2-4757-4723-BF95-C8D65B1844E2}"/>
              </a:ext>
            </a:extLst>
          </p:cNvPr>
          <p:cNvSpPr>
            <a:spLocks noGrp="1"/>
          </p:cNvSpPr>
          <p:nvPr>
            <p:ph type="title"/>
          </p:nvPr>
        </p:nvSpPr>
        <p:spPr/>
        <p:txBody>
          <a:bodyPr/>
          <a:lstStyle/>
          <a:p>
            <a:r>
              <a:rPr lang="en-US" dirty="0"/>
              <a:t>….Overview </a:t>
            </a:r>
            <a:r>
              <a:rPr lang="en-US" dirty="0" err="1"/>
              <a:t>contined</a:t>
            </a:r>
            <a:endParaRPr lang="en-IN" dirty="0"/>
          </a:p>
        </p:txBody>
      </p:sp>
      <p:sp>
        <p:nvSpPr>
          <p:cNvPr id="3" name="Content Placeholder 2">
            <a:extLst>
              <a:ext uri="{FF2B5EF4-FFF2-40B4-BE49-F238E27FC236}">
                <a16:creationId xmlns:a16="http://schemas.microsoft.com/office/drawing/2014/main" id="{3CD22E8A-667C-4339-AAC1-089D98ECAD2D}"/>
              </a:ext>
            </a:extLst>
          </p:cNvPr>
          <p:cNvSpPr>
            <a:spLocks noGrp="1"/>
          </p:cNvSpPr>
          <p:nvPr>
            <p:ph idx="1"/>
          </p:nvPr>
        </p:nvSpPr>
        <p:spPr/>
        <p:txBody>
          <a:bodyPr>
            <a:normAutofit fontScale="55000" lnSpcReduction="20000"/>
          </a:bodyPr>
          <a:lstStyle/>
          <a:p>
            <a:r>
              <a:rPr lang="en-IN" sz="3200" dirty="0"/>
              <a:t>Shallow Neural Network</a:t>
            </a:r>
          </a:p>
          <a:p>
            <a:pPr lvl="1"/>
            <a:r>
              <a:rPr lang="en-IN" sz="2800" dirty="0"/>
              <a:t>Computing NN outputs</a:t>
            </a:r>
          </a:p>
          <a:p>
            <a:pPr lvl="1"/>
            <a:r>
              <a:rPr lang="en-IN" sz="2800" dirty="0"/>
              <a:t>Activation Function and Derivatives</a:t>
            </a:r>
          </a:p>
          <a:p>
            <a:pPr lvl="1"/>
            <a:r>
              <a:rPr lang="en-IN" sz="2800" dirty="0"/>
              <a:t>Example with Keras gradient descent</a:t>
            </a:r>
          </a:p>
          <a:p>
            <a:r>
              <a:rPr lang="en-IN" sz="3200" dirty="0"/>
              <a:t>Deep Neural Network</a:t>
            </a:r>
          </a:p>
          <a:p>
            <a:pPr lvl="1"/>
            <a:r>
              <a:rPr lang="en-IN" sz="2800" dirty="0"/>
              <a:t>Deep L-layer NN</a:t>
            </a:r>
          </a:p>
          <a:p>
            <a:pPr lvl="1"/>
            <a:r>
              <a:rPr lang="en-IN" sz="2800" dirty="0"/>
              <a:t>Building blocks</a:t>
            </a:r>
          </a:p>
          <a:p>
            <a:pPr lvl="1"/>
            <a:r>
              <a:rPr lang="en-IN" sz="2800" dirty="0"/>
              <a:t>Forward and Backward propagation</a:t>
            </a:r>
          </a:p>
          <a:p>
            <a:pPr lvl="1"/>
            <a:r>
              <a:rPr lang="en-IN" sz="2800" dirty="0"/>
              <a:t>Parameter vs Hyperparameters</a:t>
            </a:r>
          </a:p>
          <a:p>
            <a:pPr lvl="1"/>
            <a:r>
              <a:rPr lang="en-IN" sz="2800" dirty="0"/>
              <a:t>Example with Keras</a:t>
            </a:r>
          </a:p>
          <a:p>
            <a:r>
              <a:rPr lang="en-IN" sz="3200" dirty="0"/>
              <a:t>Housing-Price problem with NN</a:t>
            </a:r>
          </a:p>
          <a:p>
            <a:r>
              <a:rPr lang="en-IN" sz="3200" dirty="0"/>
              <a:t>An overview of Cat-Dog Classification</a:t>
            </a:r>
          </a:p>
          <a:p>
            <a:endParaRPr lang="en-IN" dirty="0"/>
          </a:p>
        </p:txBody>
      </p:sp>
    </p:spTree>
    <p:extLst>
      <p:ext uri="{BB962C8B-B14F-4D97-AF65-F5344CB8AC3E}">
        <p14:creationId xmlns:p14="http://schemas.microsoft.com/office/powerpoint/2010/main" val="226973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BDD59-286B-4505-B789-A6B98A42C3FD}"/>
              </a:ext>
            </a:extLst>
          </p:cNvPr>
          <p:cNvSpPr>
            <a:spLocks noGrp="1"/>
          </p:cNvSpPr>
          <p:nvPr>
            <p:ph type="title"/>
          </p:nvPr>
        </p:nvSpPr>
        <p:spPr>
          <a:xfrm>
            <a:off x="1113408" y="2549032"/>
            <a:ext cx="10515600" cy="1325563"/>
          </a:xfrm>
        </p:spPr>
        <p:txBody>
          <a:bodyPr/>
          <a:lstStyle/>
          <a:p>
            <a:r>
              <a:rPr lang="en-US" dirty="0"/>
              <a:t>Machine Learning Basics</a:t>
            </a:r>
            <a:endParaRPr lang="en-IN" dirty="0"/>
          </a:p>
        </p:txBody>
      </p:sp>
    </p:spTree>
    <p:extLst>
      <p:ext uri="{BB962C8B-B14F-4D97-AF65-F5344CB8AC3E}">
        <p14:creationId xmlns:p14="http://schemas.microsoft.com/office/powerpoint/2010/main" val="1132927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699E9-3424-4DDD-A973-6395FB49727E}"/>
              </a:ext>
            </a:extLst>
          </p:cNvPr>
          <p:cNvSpPr>
            <a:spLocks noGrp="1"/>
          </p:cNvSpPr>
          <p:nvPr>
            <p:ph type="title"/>
          </p:nvPr>
        </p:nvSpPr>
        <p:spPr/>
        <p:txBody>
          <a:bodyPr/>
          <a:lstStyle/>
          <a:p>
            <a:r>
              <a:rPr lang="en-IN" dirty="0"/>
              <a:t>Why Machine Learning?</a:t>
            </a:r>
            <a:br>
              <a:rPr lang="en-IN" dirty="0"/>
            </a:br>
            <a:endParaRPr lang="en-IN" dirty="0"/>
          </a:p>
        </p:txBody>
      </p:sp>
      <p:pic>
        <p:nvPicPr>
          <p:cNvPr id="5" name="Content Placeholder 4">
            <a:extLst>
              <a:ext uri="{FF2B5EF4-FFF2-40B4-BE49-F238E27FC236}">
                <a16:creationId xmlns:a16="http://schemas.microsoft.com/office/drawing/2014/main" id="{6E2B8635-C122-4017-83B6-A33E73DB74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0243" y="1230189"/>
            <a:ext cx="10353557" cy="5262685"/>
          </a:xfrm>
        </p:spPr>
      </p:pic>
    </p:spTree>
    <p:extLst>
      <p:ext uri="{BB962C8B-B14F-4D97-AF65-F5344CB8AC3E}">
        <p14:creationId xmlns:p14="http://schemas.microsoft.com/office/powerpoint/2010/main" val="51752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542E-AF23-48BD-90B4-3E0DD3BC5F9A}"/>
              </a:ext>
            </a:extLst>
          </p:cNvPr>
          <p:cNvSpPr>
            <a:spLocks noGrp="1"/>
          </p:cNvSpPr>
          <p:nvPr>
            <p:ph type="title"/>
          </p:nvPr>
        </p:nvSpPr>
        <p:spPr/>
        <p:txBody>
          <a:bodyPr/>
          <a:lstStyle/>
          <a:p>
            <a:r>
              <a:rPr lang="en-IN" dirty="0"/>
              <a:t>Learning categories</a:t>
            </a:r>
            <a:br>
              <a:rPr lang="en-IN" dirty="0"/>
            </a:br>
            <a:endParaRPr lang="en-IN" dirty="0"/>
          </a:p>
        </p:txBody>
      </p:sp>
      <p:sp>
        <p:nvSpPr>
          <p:cNvPr id="3" name="Content Placeholder 2">
            <a:extLst>
              <a:ext uri="{FF2B5EF4-FFF2-40B4-BE49-F238E27FC236}">
                <a16:creationId xmlns:a16="http://schemas.microsoft.com/office/drawing/2014/main" id="{A3E5E607-A49F-4E47-BAD7-C08BBEAFCEF5}"/>
              </a:ext>
            </a:extLst>
          </p:cNvPr>
          <p:cNvSpPr>
            <a:spLocks noGrp="1"/>
          </p:cNvSpPr>
          <p:nvPr>
            <p:ph idx="1"/>
          </p:nvPr>
        </p:nvSpPr>
        <p:spPr>
          <a:xfrm>
            <a:off x="838200" y="1083076"/>
            <a:ext cx="10515600" cy="5093887"/>
          </a:xfrm>
        </p:spPr>
        <p:txBody>
          <a:bodyPr/>
          <a:lstStyle/>
          <a:p>
            <a:r>
              <a:rPr lang="en-US" b="1" u="sng" dirty="0"/>
              <a:t>Supervised Learning</a:t>
            </a:r>
            <a:r>
              <a:rPr lang="en-US" b="1" dirty="0"/>
              <a:t>: </a:t>
            </a:r>
            <a:r>
              <a:rPr lang="en-US" dirty="0"/>
              <a:t>the correct classes of the training data are known</a:t>
            </a:r>
          </a:p>
          <a:p>
            <a:r>
              <a:rPr lang="en-US" b="1" u="sng" dirty="0"/>
              <a:t>Unsupervised Learning</a:t>
            </a:r>
            <a:r>
              <a:rPr lang="en-US" b="1" dirty="0"/>
              <a:t>: </a:t>
            </a:r>
            <a:r>
              <a:rPr lang="en-US" dirty="0"/>
              <a:t>the correct classes of the training data are not known</a:t>
            </a:r>
          </a:p>
          <a:p>
            <a:r>
              <a:rPr lang="en-US" b="1" u="sng" dirty="0"/>
              <a:t>Semi-Supervised Learning</a:t>
            </a:r>
            <a:r>
              <a:rPr lang="en-US" u="sng" dirty="0"/>
              <a:t>: </a:t>
            </a:r>
            <a:r>
              <a:rPr lang="en-US" dirty="0"/>
              <a:t>A Mix of Supervised and Unsupervised learning</a:t>
            </a:r>
          </a:p>
          <a:p>
            <a:r>
              <a:rPr lang="en-US" b="1" u="sng" dirty="0"/>
              <a:t>Reinforcement Learning</a:t>
            </a:r>
            <a:r>
              <a:rPr lang="en-US" dirty="0"/>
              <a:t>: Allows the machine or software agent to learn its behavior based on feedback from the environment. This behavior can be learnt once and for all, or keep on adapting as time goes by. </a:t>
            </a:r>
            <a:endParaRPr lang="en-IN" dirty="0"/>
          </a:p>
        </p:txBody>
      </p:sp>
    </p:spTree>
    <p:extLst>
      <p:ext uri="{BB962C8B-B14F-4D97-AF65-F5344CB8AC3E}">
        <p14:creationId xmlns:p14="http://schemas.microsoft.com/office/powerpoint/2010/main" val="2638780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325D1-D371-4928-B0BA-78A201397EDB}"/>
              </a:ext>
            </a:extLst>
          </p:cNvPr>
          <p:cNvSpPr>
            <a:spLocks noGrp="1"/>
          </p:cNvSpPr>
          <p:nvPr>
            <p:ph type="title"/>
          </p:nvPr>
        </p:nvSpPr>
        <p:spPr>
          <a:xfrm>
            <a:off x="838200" y="2362601"/>
            <a:ext cx="10515600" cy="1325563"/>
          </a:xfrm>
        </p:spPr>
        <p:txBody>
          <a:bodyPr/>
          <a:lstStyle/>
          <a:p>
            <a:r>
              <a:rPr lang="en-IN" dirty="0"/>
              <a:t>Machine Learning Techniques</a:t>
            </a:r>
          </a:p>
        </p:txBody>
      </p:sp>
    </p:spTree>
    <p:extLst>
      <p:ext uri="{BB962C8B-B14F-4D97-AF65-F5344CB8AC3E}">
        <p14:creationId xmlns:p14="http://schemas.microsoft.com/office/powerpoint/2010/main" val="2441445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27B84-098A-42EA-BF86-E5B5230F3D0D}"/>
              </a:ext>
            </a:extLst>
          </p:cNvPr>
          <p:cNvSpPr>
            <a:spLocks noGrp="1"/>
          </p:cNvSpPr>
          <p:nvPr>
            <p:ph type="title"/>
          </p:nvPr>
        </p:nvSpPr>
        <p:spPr/>
        <p:txBody>
          <a:bodyPr/>
          <a:lstStyle/>
          <a:p>
            <a:r>
              <a:rPr lang="en-IN" dirty="0"/>
              <a:t>Classification</a:t>
            </a:r>
          </a:p>
        </p:txBody>
      </p:sp>
      <p:sp>
        <p:nvSpPr>
          <p:cNvPr id="3" name="Content Placeholder 2">
            <a:extLst>
              <a:ext uri="{FF2B5EF4-FFF2-40B4-BE49-F238E27FC236}">
                <a16:creationId xmlns:a16="http://schemas.microsoft.com/office/drawing/2014/main" id="{7585B0F2-B323-4D08-9D32-F46E758D5024}"/>
              </a:ext>
            </a:extLst>
          </p:cNvPr>
          <p:cNvSpPr>
            <a:spLocks noGrp="1"/>
          </p:cNvSpPr>
          <p:nvPr>
            <p:ph idx="1"/>
          </p:nvPr>
        </p:nvSpPr>
        <p:spPr>
          <a:xfrm>
            <a:off x="838200" y="1482571"/>
            <a:ext cx="10515600" cy="4694392"/>
          </a:xfrm>
        </p:spPr>
        <p:txBody>
          <a:bodyPr>
            <a:normAutofit/>
          </a:bodyPr>
          <a:lstStyle/>
          <a:p>
            <a:r>
              <a:rPr lang="en-IN" sz="4000" dirty="0"/>
              <a:t>Predict class from observations</a:t>
            </a:r>
          </a:p>
          <a:p>
            <a:r>
              <a:rPr lang="en-US" sz="4000" dirty="0"/>
              <a:t>Classify a document into a predefined category. </a:t>
            </a:r>
          </a:p>
          <a:p>
            <a:r>
              <a:rPr lang="en-US" sz="4000" dirty="0"/>
              <a:t>Documents can be text, images </a:t>
            </a:r>
          </a:p>
          <a:p>
            <a:r>
              <a:rPr lang="en-US" sz="4000" dirty="0"/>
              <a:t>Example with images: a cat-dog classifier</a:t>
            </a:r>
            <a:endParaRPr lang="en-IN" sz="4000" dirty="0"/>
          </a:p>
        </p:txBody>
      </p:sp>
    </p:spTree>
    <p:extLst>
      <p:ext uri="{BB962C8B-B14F-4D97-AF65-F5344CB8AC3E}">
        <p14:creationId xmlns:p14="http://schemas.microsoft.com/office/powerpoint/2010/main" val="638163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E3BE1-3B29-4DC3-BE1C-F8E19F84C12B}"/>
              </a:ext>
            </a:extLst>
          </p:cNvPr>
          <p:cNvSpPr>
            <a:spLocks noGrp="1"/>
          </p:cNvSpPr>
          <p:nvPr>
            <p:ph type="title"/>
          </p:nvPr>
        </p:nvSpPr>
        <p:spPr>
          <a:xfrm>
            <a:off x="838200" y="338492"/>
            <a:ext cx="10515600" cy="1325563"/>
          </a:xfrm>
        </p:spPr>
        <p:txBody>
          <a:bodyPr/>
          <a:lstStyle/>
          <a:p>
            <a:r>
              <a:rPr lang="en-IN" dirty="0"/>
              <a:t>Clustering</a:t>
            </a:r>
          </a:p>
        </p:txBody>
      </p:sp>
      <p:sp>
        <p:nvSpPr>
          <p:cNvPr id="3" name="Content Placeholder 2">
            <a:extLst>
              <a:ext uri="{FF2B5EF4-FFF2-40B4-BE49-F238E27FC236}">
                <a16:creationId xmlns:a16="http://schemas.microsoft.com/office/drawing/2014/main" id="{3E9EB085-7A85-4078-9ECA-1D3437334C7A}"/>
              </a:ext>
            </a:extLst>
          </p:cNvPr>
          <p:cNvSpPr>
            <a:spLocks noGrp="1"/>
          </p:cNvSpPr>
          <p:nvPr>
            <p:ph idx="1"/>
          </p:nvPr>
        </p:nvSpPr>
        <p:spPr>
          <a:xfrm>
            <a:off x="838200" y="1509204"/>
            <a:ext cx="10515600" cy="4667759"/>
          </a:xfrm>
        </p:spPr>
        <p:txBody>
          <a:bodyPr>
            <a:normAutofit lnSpcReduction="10000"/>
          </a:bodyPr>
          <a:lstStyle/>
          <a:p>
            <a:r>
              <a:rPr lang="en-US" dirty="0"/>
              <a:t>group observations into “meaningful” groups</a:t>
            </a:r>
          </a:p>
          <a:p>
            <a:r>
              <a:rPr lang="en-US" dirty="0"/>
              <a:t>clustering is the task of grouping a set of objects in such a way that objects in the same group (called a cluster) are more similar to each other.</a:t>
            </a:r>
          </a:p>
          <a:p>
            <a:r>
              <a:rPr lang="en-US" dirty="0"/>
              <a:t>For e.g. these keywords</a:t>
            </a:r>
          </a:p>
          <a:p>
            <a:r>
              <a:rPr lang="en-US" sz="1900" dirty="0"/>
              <a:t>– “man’s shoe”</a:t>
            </a:r>
          </a:p>
          <a:p>
            <a:r>
              <a:rPr lang="en-US" sz="1900" dirty="0"/>
              <a:t>– “women’s shoe”</a:t>
            </a:r>
          </a:p>
          <a:p>
            <a:r>
              <a:rPr lang="en-US" sz="1900" dirty="0"/>
              <a:t>– “women’s t-shirt”</a:t>
            </a:r>
          </a:p>
          <a:p>
            <a:r>
              <a:rPr lang="en-US" sz="1900" dirty="0"/>
              <a:t>– “man’s t-shirt”</a:t>
            </a:r>
          </a:p>
          <a:p>
            <a:r>
              <a:rPr lang="en-US" sz="1900" dirty="0"/>
              <a:t>– can be cluster into 2 categories “shoe” and “t-shirt” or</a:t>
            </a:r>
          </a:p>
          <a:p>
            <a:r>
              <a:rPr lang="en-US" sz="1900" dirty="0"/>
              <a:t>“man” and “women”</a:t>
            </a:r>
            <a:endParaRPr lang="en-US" sz="1500" dirty="0"/>
          </a:p>
          <a:p>
            <a:r>
              <a:rPr lang="en-US" sz="2600" dirty="0"/>
              <a:t>Popular ones are K-means clustering and Hierarchical clustering</a:t>
            </a:r>
            <a:endParaRPr lang="en-IN" sz="2600" dirty="0"/>
          </a:p>
        </p:txBody>
      </p:sp>
    </p:spTree>
    <p:extLst>
      <p:ext uri="{BB962C8B-B14F-4D97-AF65-F5344CB8AC3E}">
        <p14:creationId xmlns:p14="http://schemas.microsoft.com/office/powerpoint/2010/main" val="11440301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803</TotalTime>
  <Words>553</Words>
  <Application>Microsoft Office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vt:lpstr>
      <vt:lpstr>Machine Learning: Specialization in Deep Learning</vt:lpstr>
      <vt:lpstr>Overview</vt:lpstr>
      <vt:lpstr>….Overview contined</vt:lpstr>
      <vt:lpstr>Machine Learning Basics</vt:lpstr>
      <vt:lpstr>Why Machine Learning? </vt:lpstr>
      <vt:lpstr>Learning categories </vt:lpstr>
      <vt:lpstr>Machine Learning Techniques</vt:lpstr>
      <vt:lpstr>Classification</vt:lpstr>
      <vt:lpstr>Clustering</vt:lpstr>
      <vt:lpstr>Regression</vt:lpstr>
      <vt:lpstr>Neural Networks</vt:lpstr>
      <vt:lpstr>What is Neural Network?</vt:lpstr>
      <vt:lpstr>Analogy with Brain:</vt:lpstr>
      <vt:lpstr>PowerPoint Presentation</vt:lpstr>
      <vt:lpstr>Why Deep Learning?</vt:lpstr>
      <vt:lpstr>Why Deep Learning?....continued</vt:lpstr>
      <vt:lpstr>Why need GPUs?</vt:lpstr>
      <vt:lpstr>Logistic Regression…to be continued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Specialization in Deep Learning</dc:title>
  <dc:creator>Swati Kanchan</dc:creator>
  <cp:lastModifiedBy>Swati Kanchan</cp:lastModifiedBy>
  <cp:revision>20</cp:revision>
  <dcterms:created xsi:type="dcterms:W3CDTF">2019-01-07T15:45:45Z</dcterms:created>
  <dcterms:modified xsi:type="dcterms:W3CDTF">2019-01-08T05:09:21Z</dcterms:modified>
</cp:coreProperties>
</file>