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7" r:id="rId2"/>
    <p:sldId id="259" r:id="rId3"/>
    <p:sldId id="261" r:id="rId4"/>
    <p:sldId id="270" r:id="rId5"/>
    <p:sldId id="262" r:id="rId6"/>
    <p:sldId id="263" r:id="rId7"/>
    <p:sldId id="265" r:id="rId8"/>
    <p:sldId id="268" r:id="rId9"/>
    <p:sldId id="269" r:id="rId10"/>
  </p:sldIdLst>
  <p:sldSz cx="9144000" cy="5143500" type="screen16x9"/>
  <p:notesSz cx="6858000" cy="9144000"/>
  <p:embeddedFontLst>
    <p:embeddedFont>
      <p:font typeface="Barlow Black" panose="00000A00000000000000" pitchFamily="2" charset="0"/>
      <p:bold r:id="rId12"/>
      <p:boldItalic r:id="rId13"/>
    </p:embeddedFont>
    <p:embeddedFont>
      <p:font typeface="Calibri" panose="020F0502020204030204" pitchFamily="34"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Poppins Medium" panose="00000600000000000000" pitchFamily="2" charset="0"/>
      <p:regular r:id="rId22"/>
      <p: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7">
          <p15:clr>
            <a:srgbClr val="A4A3A4"/>
          </p15:clr>
        </p15:guide>
        <p15:guide id="2" pos="2875">
          <p15:clr>
            <a:srgbClr val="A4A3A4"/>
          </p15:clr>
        </p15:guide>
        <p15:guide id="3" pos="576">
          <p15:clr>
            <a:srgbClr val="A4A3A4"/>
          </p15:clr>
        </p15:guide>
        <p15:guide id="4" pos="4787">
          <p15:clr>
            <a:srgbClr val="A4A3A4"/>
          </p15:clr>
        </p15:guide>
        <p15:guide id="5" orient="horz" pos="2997">
          <p15:clr>
            <a:srgbClr val="A4A3A4"/>
          </p15:clr>
        </p15:guide>
        <p15:guide id="6" orient="horz" pos="1216">
          <p15:clr>
            <a:srgbClr val="A4A3A4"/>
          </p15:clr>
        </p15:guide>
        <p15:guide id="7" orient="horz" pos="1074">
          <p15:clr>
            <a:srgbClr val="A4A3A4"/>
          </p15:clr>
        </p15:guide>
        <p15:guide id="8" pos="96">
          <p15:clr>
            <a:srgbClr val="A4A3A4"/>
          </p15:clr>
        </p15:guide>
        <p15:guide id="9" orient="horz" pos="948">
          <p15:clr>
            <a:srgbClr val="A4A3A4"/>
          </p15:clr>
        </p15:guide>
        <p15:guide id="10" pos="1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17"/>
        <p:guide pos="2875"/>
        <p:guide pos="576"/>
        <p:guide pos="4787"/>
        <p:guide orient="horz" pos="2997"/>
        <p:guide orient="horz" pos="1216"/>
        <p:guide orient="horz" pos="1074"/>
        <p:guide pos="96"/>
        <p:guide orient="horz" pos="948"/>
        <p:guide pos="1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92662b36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f92662b36a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36204522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f36204522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c70c1f2e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ac70c1f2ee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36204522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f36204522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657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f92662b36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f92662b36a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92662b36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92662b36a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0ade99f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a0ade99f23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ac70c1f2e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ac70c1f2ee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f92662b36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f92662b36a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1" name="Google Shape;11;p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2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2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0" name="Google Shape;60;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ur team">
  <p:cSld name="CUSTOM_6">
    <p:spTree>
      <p:nvGrpSpPr>
        <p:cNvPr id="1" name="Shape 63"/>
        <p:cNvGrpSpPr/>
        <p:nvPr/>
      </p:nvGrpSpPr>
      <p:grpSpPr>
        <a:xfrm>
          <a:off x="0" y="0"/>
          <a:ext cx="0" cy="0"/>
          <a:chOff x="0" y="0"/>
          <a:chExt cx="0" cy="0"/>
        </a:xfrm>
      </p:grpSpPr>
      <p:sp>
        <p:nvSpPr>
          <p:cNvPr id="64" name="Google Shape;64;gcdeebb6dcc_0_471"/>
          <p:cNvSpPr/>
          <p:nvPr/>
        </p:nvSpPr>
        <p:spPr>
          <a:xfrm rot="10800000">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65" name="Google Shape;65;gcdeebb6dcc_0_471"/>
          <p:cNvCxnSpPr/>
          <p:nvPr/>
        </p:nvCxnSpPr>
        <p:spPr>
          <a:xfrm>
            <a:off x="3524550" y="1360038"/>
            <a:ext cx="2094900" cy="0"/>
          </a:xfrm>
          <a:prstGeom prst="straightConnector1">
            <a:avLst/>
          </a:prstGeom>
          <a:noFill/>
          <a:ln w="28575" cap="rnd" cmpd="sng">
            <a:solidFill>
              <a:srgbClr val="FFFFFF"/>
            </a:solidFill>
            <a:prstDash val="solid"/>
            <a:round/>
            <a:headEnd type="none" w="sm" len="sm"/>
            <a:tailEnd type="none" w="sm" len="sm"/>
          </a:ln>
        </p:spPr>
      </p:cxnSp>
      <p:sp>
        <p:nvSpPr>
          <p:cNvPr id="66" name="Google Shape;66;gcdeebb6dcc_0_471"/>
          <p:cNvSpPr txBox="1">
            <a:spLocks noGrp="1"/>
          </p:cNvSpPr>
          <p:nvPr>
            <p:ph type="title"/>
          </p:nvPr>
        </p:nvSpPr>
        <p:spPr>
          <a:xfrm>
            <a:off x="719650" y="597425"/>
            <a:ext cx="77046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67" name="Google Shape;67;gcdeebb6dcc_0_471"/>
          <p:cNvSpPr txBox="1">
            <a:spLocks noGrp="1"/>
          </p:cNvSpPr>
          <p:nvPr>
            <p:ph type="title" idx="2"/>
          </p:nvPr>
        </p:nvSpPr>
        <p:spPr>
          <a:xfrm>
            <a:off x="822050" y="2702617"/>
            <a:ext cx="2002200" cy="8259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2200"/>
              <a:buFont typeface="Barlow Black" panose="00000800000000000000"/>
              <a:buNone/>
              <a:defRPr sz="2200" i="0">
                <a:latin typeface="Barlow Black" panose="00000800000000000000"/>
                <a:ea typeface="Barlow Black" panose="00000800000000000000"/>
                <a:cs typeface="Barlow Black" panose="00000800000000000000"/>
                <a:sym typeface="Barlow Black" panose="00000800000000000000"/>
              </a:defRPr>
            </a:lvl1pPr>
            <a:lvl2pPr lvl="1"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2pPr>
            <a:lvl3pPr lvl="2"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3pPr>
            <a:lvl4pPr lvl="3"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4pPr>
            <a:lvl5pPr lvl="4"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5pPr>
            <a:lvl6pPr lvl="5"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6pPr>
            <a:lvl7pPr lvl="6"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7pPr>
            <a:lvl8pPr lvl="7"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8pPr>
            <a:lvl9pPr lvl="8"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9pPr>
          </a:lstStyle>
          <a:p>
            <a:endParaRPr/>
          </a:p>
        </p:txBody>
      </p:sp>
      <p:sp>
        <p:nvSpPr>
          <p:cNvPr id="68" name="Google Shape;68;gcdeebb6dcc_0_471"/>
          <p:cNvSpPr txBox="1">
            <a:spLocks noGrp="1"/>
          </p:cNvSpPr>
          <p:nvPr>
            <p:ph type="subTitle" idx="1"/>
          </p:nvPr>
        </p:nvSpPr>
        <p:spPr>
          <a:xfrm>
            <a:off x="719925" y="3490544"/>
            <a:ext cx="2206800" cy="93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69" name="Google Shape;69;gcdeebb6dcc_0_471"/>
          <p:cNvSpPr txBox="1">
            <a:spLocks noGrp="1"/>
          </p:cNvSpPr>
          <p:nvPr>
            <p:ph type="title" idx="3"/>
          </p:nvPr>
        </p:nvSpPr>
        <p:spPr>
          <a:xfrm>
            <a:off x="6319372" y="2702617"/>
            <a:ext cx="2002200" cy="8259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2200"/>
              <a:buFont typeface="Barlow Black" panose="00000800000000000000"/>
              <a:buNone/>
              <a:defRPr sz="2200" i="0">
                <a:latin typeface="Barlow Black" panose="00000800000000000000"/>
                <a:ea typeface="Barlow Black" panose="00000800000000000000"/>
                <a:cs typeface="Barlow Black" panose="00000800000000000000"/>
                <a:sym typeface="Barlow Black" panose="00000800000000000000"/>
              </a:defRPr>
            </a:lvl1pPr>
            <a:lvl2pPr lvl="1"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2pPr>
            <a:lvl3pPr lvl="2"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3pPr>
            <a:lvl4pPr lvl="3"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4pPr>
            <a:lvl5pPr lvl="4"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5pPr>
            <a:lvl6pPr lvl="5"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6pPr>
            <a:lvl7pPr lvl="6"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7pPr>
            <a:lvl8pPr lvl="7"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8pPr>
            <a:lvl9pPr lvl="8" algn="ctr">
              <a:lnSpc>
                <a:spcPct val="100000"/>
              </a:lnSpc>
              <a:spcBef>
                <a:spcPts val="0"/>
              </a:spcBef>
              <a:spcAft>
                <a:spcPts val="0"/>
              </a:spcAft>
              <a:buSzPts val="2200"/>
              <a:buFont typeface="Barlow Black" panose="00000800000000000000"/>
              <a:buNone/>
              <a:defRPr sz="2200">
                <a:latin typeface="Barlow Black" panose="00000800000000000000"/>
                <a:ea typeface="Barlow Black" panose="00000800000000000000"/>
                <a:cs typeface="Barlow Black" panose="00000800000000000000"/>
                <a:sym typeface="Barlow Black" panose="00000800000000000000"/>
              </a:defRPr>
            </a:lvl9pPr>
          </a:lstStyle>
          <a:p>
            <a:endParaRPr/>
          </a:p>
        </p:txBody>
      </p:sp>
      <p:sp>
        <p:nvSpPr>
          <p:cNvPr id="70" name="Google Shape;70;gcdeebb6dcc_0_471"/>
          <p:cNvSpPr txBox="1">
            <a:spLocks noGrp="1"/>
          </p:cNvSpPr>
          <p:nvPr>
            <p:ph type="subTitle" idx="4"/>
          </p:nvPr>
        </p:nvSpPr>
        <p:spPr>
          <a:xfrm>
            <a:off x="6217075" y="3490544"/>
            <a:ext cx="2206800" cy="93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1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1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6" name="Google Shape;16;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12"/>
          <p:cNvSpPr/>
          <p:nvPr/>
        </p:nvSpPr>
        <p:spPr>
          <a:xfrm flipH="1">
            <a:off x="8246400" y="4245875"/>
            <a:ext cx="897600" cy="897600"/>
          </a:xfrm>
          <a:prstGeom prst="round1Rect">
            <a:avLst>
              <a:gd name="adj" fmla="val 16667"/>
            </a:avLst>
          </a:prstGeom>
          <a:solidFill>
            <a:schemeClr val="lt1">
              <a:alpha val="6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1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2" name="Google Shape;22;p1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3" name="Google Shape;23;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1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1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1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15"/>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15"/>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1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1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1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5" name="Google Shape;35;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1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1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1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1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4" name="Google Shape;44;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1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47;p1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9" name="Google Shape;49;p1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2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2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2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7" name="Google Shape;7;p1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panose="02000000000000000000"/>
              <a:buChar char="●"/>
              <a:defRPr sz="18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15000"/>
              </a:lnSpc>
              <a:spcBef>
                <a:spcPts val="1600"/>
              </a:spcBef>
              <a:spcAft>
                <a:spcPts val="160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Google Shape;8;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benefits-and-applications-of-blockchain-in-cloud-comput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16" name="Google Shape;116;gf92662b36a_0_78"/>
          <p:cNvPicPr preferRelativeResize="0"/>
          <p:nvPr/>
        </p:nvPicPr>
        <p:blipFill>
          <a:blip r:embed="rId3"/>
          <a:stretch>
            <a:fillRect/>
          </a:stretch>
        </p:blipFill>
        <p:spPr>
          <a:xfrm>
            <a:off x="7958000" y="201550"/>
            <a:ext cx="1031900" cy="1031900"/>
          </a:xfrm>
          <a:prstGeom prst="rect">
            <a:avLst/>
          </a:prstGeom>
          <a:noFill/>
          <a:ln>
            <a:noFill/>
          </a:ln>
          <a:effectLst>
            <a:outerShdw blurRad="57150" dist="19050" dir="5400000" algn="bl" rotWithShape="0">
              <a:srgbClr val="000000">
                <a:alpha val="48630"/>
              </a:srgbClr>
            </a:outerShdw>
          </a:effectLst>
        </p:spPr>
      </p:pic>
      <p:sp>
        <p:nvSpPr>
          <p:cNvPr id="126" name="Google Shape;126;gf92662b36a_0_78"/>
          <p:cNvSpPr txBox="1"/>
          <p:nvPr/>
        </p:nvSpPr>
        <p:spPr>
          <a:xfrm>
            <a:off x="6148679" y="4300970"/>
            <a:ext cx="2571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dirty="0">
                <a:solidFill>
                  <a:schemeClr val="lt1"/>
                </a:solidFill>
                <a:latin typeface="Roboto" panose="02000000000000000000"/>
                <a:ea typeface="Roboto" panose="02000000000000000000"/>
                <a:cs typeface="Roboto" panose="02000000000000000000"/>
                <a:sym typeface="Roboto" panose="02000000000000000000"/>
              </a:rPr>
              <a:t>SUPERVISOR </a:t>
            </a:r>
            <a:endParaRPr b="1" dirty="0">
              <a:solidFill>
                <a:schemeClr val="lt1"/>
              </a:solidFill>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r>
              <a:rPr lang="en-GB" b="1" dirty="0" err="1">
                <a:solidFill>
                  <a:schemeClr val="accent5"/>
                </a:solidFill>
                <a:latin typeface="Roboto" panose="02000000000000000000"/>
                <a:ea typeface="Roboto" panose="02000000000000000000"/>
                <a:cs typeface="Roboto" panose="02000000000000000000"/>
                <a:sym typeface="Roboto" panose="02000000000000000000"/>
              </a:rPr>
              <a:t>Dr.</a:t>
            </a:r>
            <a:r>
              <a:rPr lang="en-GB" b="1" dirty="0">
                <a:solidFill>
                  <a:schemeClr val="accent5"/>
                </a:solidFill>
                <a:latin typeface="Roboto" panose="02000000000000000000"/>
                <a:ea typeface="Roboto" panose="02000000000000000000"/>
                <a:cs typeface="Roboto" panose="02000000000000000000"/>
                <a:sym typeface="Roboto" panose="02000000000000000000"/>
              </a:rPr>
              <a:t> Taj </a:t>
            </a:r>
            <a:r>
              <a:rPr lang="en-GB" b="1" dirty="0" err="1">
                <a:solidFill>
                  <a:schemeClr val="accent5"/>
                </a:solidFill>
                <a:latin typeface="Roboto" panose="02000000000000000000"/>
                <a:ea typeface="Roboto" panose="02000000000000000000"/>
                <a:cs typeface="Roboto" panose="02000000000000000000"/>
                <a:sym typeface="Roboto" panose="02000000000000000000"/>
              </a:rPr>
              <a:t>Alam</a:t>
            </a:r>
            <a:endParaRPr b="1" dirty="0">
              <a:solidFill>
                <a:schemeClr val="accent5"/>
              </a:solidFill>
              <a:latin typeface="Roboto" panose="02000000000000000000"/>
              <a:ea typeface="Roboto" panose="02000000000000000000"/>
              <a:cs typeface="Roboto" panose="02000000000000000000"/>
              <a:sym typeface="Roboto" panose="02000000000000000000"/>
            </a:endParaRPr>
          </a:p>
        </p:txBody>
      </p:sp>
      <p:sp>
        <p:nvSpPr>
          <p:cNvPr id="128" name="Google Shape;128;gf92662b36a_0_78"/>
          <p:cNvSpPr txBox="1">
            <a:spLocks noGrp="1"/>
          </p:cNvSpPr>
          <p:nvPr>
            <p:ph type="title" idx="4294967295"/>
          </p:nvPr>
        </p:nvSpPr>
        <p:spPr>
          <a:xfrm>
            <a:off x="649910" y="2117665"/>
            <a:ext cx="3910330" cy="249110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Font typeface="Arial" panose="020B0604020202020204" pitchFamily="34" charset="0"/>
            </a:pPr>
            <a:r>
              <a:rPr lang="en-US" sz="1900" dirty="0">
                <a:ln w="22225">
                  <a:solidFill>
                    <a:schemeClr val="accent2"/>
                  </a:solidFill>
                  <a:prstDash val="solid"/>
                </a:ln>
                <a:solidFill>
                  <a:schemeClr val="accent2">
                    <a:lumMod val="40000"/>
                    <a:lumOff val="60000"/>
                  </a:schemeClr>
                </a:solidFill>
                <a:effectLst/>
              </a:rPr>
              <a:t>Group Members</a:t>
            </a:r>
            <a:br>
              <a:rPr lang="en-US" sz="1900" dirty="0">
                <a:solidFill>
                  <a:schemeClr val="accent5"/>
                </a:solidFill>
              </a:rPr>
            </a:br>
            <a:br>
              <a:rPr lang="en-US" sz="1900" dirty="0">
                <a:solidFill>
                  <a:schemeClr val="accent5"/>
                </a:solidFill>
              </a:rPr>
            </a:br>
            <a:r>
              <a:rPr lang="en-US" sz="1900" dirty="0" err="1">
                <a:solidFill>
                  <a:schemeClr val="accent5"/>
                </a:solidFill>
              </a:rPr>
              <a:t>Srejan</a:t>
            </a:r>
            <a:r>
              <a:rPr lang="en-US" sz="1900" dirty="0">
                <a:solidFill>
                  <a:schemeClr val="accent5"/>
                </a:solidFill>
              </a:rPr>
              <a:t> Kumar </a:t>
            </a:r>
            <a:r>
              <a:rPr lang="en-US" sz="1900" dirty="0" err="1">
                <a:solidFill>
                  <a:schemeClr val="accent5"/>
                </a:solidFill>
              </a:rPr>
              <a:t>Bera</a:t>
            </a:r>
            <a:r>
              <a:rPr lang="en-US" sz="1900" dirty="0">
                <a:solidFill>
                  <a:schemeClr val="accent5"/>
                </a:solidFill>
              </a:rPr>
              <a:t>  19103011</a:t>
            </a:r>
            <a:br>
              <a:rPr lang="en-US" sz="1900" dirty="0">
                <a:solidFill>
                  <a:schemeClr val="accent5"/>
                </a:solidFill>
              </a:rPr>
            </a:br>
            <a:br>
              <a:rPr lang="en-US" sz="1900" dirty="0">
                <a:solidFill>
                  <a:schemeClr val="accent5"/>
                </a:solidFill>
              </a:rPr>
            </a:br>
            <a:r>
              <a:rPr lang="en-US" sz="1900" dirty="0">
                <a:solidFill>
                  <a:schemeClr val="accent5"/>
                </a:solidFill>
              </a:rPr>
              <a:t>Vaibhav Chawla 19103027</a:t>
            </a:r>
            <a:br>
              <a:rPr lang="en-US" sz="1900" dirty="0">
                <a:solidFill>
                  <a:schemeClr val="accent5"/>
                </a:solidFill>
              </a:rPr>
            </a:br>
            <a:br>
              <a:rPr lang="en-US" sz="1900" dirty="0">
                <a:solidFill>
                  <a:schemeClr val="accent5"/>
                </a:solidFill>
              </a:rPr>
            </a:br>
            <a:r>
              <a:rPr lang="en-US" sz="1900" dirty="0" err="1">
                <a:solidFill>
                  <a:schemeClr val="accent5"/>
                </a:solidFill>
              </a:rPr>
              <a:t>Akarsh</a:t>
            </a:r>
            <a:r>
              <a:rPr lang="en-US" sz="1900" dirty="0">
                <a:solidFill>
                  <a:schemeClr val="accent5"/>
                </a:solidFill>
              </a:rPr>
              <a:t> Puri 19103028</a:t>
            </a:r>
            <a:br>
              <a:rPr lang="en-US" sz="1900" dirty="0">
                <a:solidFill>
                  <a:schemeClr val="accent5"/>
                </a:solidFill>
              </a:rPr>
            </a:br>
            <a:endParaRPr lang="en-US" sz="1900" dirty="0">
              <a:solidFill>
                <a:schemeClr val="accent5"/>
              </a:solidFill>
            </a:endParaRPr>
          </a:p>
        </p:txBody>
      </p:sp>
      <p:sp>
        <p:nvSpPr>
          <p:cNvPr id="145" name="Google Shape;145;gf92662b36a_0_78"/>
          <p:cNvSpPr/>
          <p:nvPr/>
        </p:nvSpPr>
        <p:spPr>
          <a:xfrm>
            <a:off x="677473" y="915422"/>
            <a:ext cx="6757156" cy="331254"/>
          </a:xfrm>
          <a:prstGeom prst="rect">
            <a:avLst/>
          </a:prstGeom>
        </p:spPr>
        <p:txBody>
          <a:bodyPr>
            <a:prstTxWarp prst="textPlain">
              <a:avLst/>
            </a:prstTxWarp>
          </a:bodyPr>
          <a:lstStyle/>
          <a:p>
            <a:pPr lvl="0" algn="ctr"/>
            <a:r>
              <a:rPr lang="en-IN" dirty="0">
                <a:ln w="9525" cap="flat" cmpd="sng">
                  <a:solidFill>
                    <a:schemeClr val="lt1"/>
                  </a:solidFill>
                  <a:prstDash val="solid"/>
                  <a:round/>
                  <a:headEnd type="none" w="sm" len="sm"/>
                  <a:tailEnd type="none" w="sm" len="sm"/>
                </a:ln>
                <a:solidFill>
                  <a:schemeClr val="lt1"/>
                </a:solidFill>
                <a:latin typeface="Poppins" panose="00000500000000000000"/>
              </a:rPr>
              <a:t>Securing Cloud Transaction through blockchain </a:t>
            </a:r>
            <a:endParaRPr b="0" i="0" dirty="0">
              <a:ln w="9525" cap="flat" cmpd="sng">
                <a:solidFill>
                  <a:schemeClr val="lt1"/>
                </a:solidFill>
                <a:prstDash val="solid"/>
                <a:round/>
                <a:headEnd type="none" w="sm" len="sm"/>
                <a:tailEnd type="none" w="sm" len="sm"/>
              </a:ln>
              <a:solidFill>
                <a:schemeClr val="lt1"/>
              </a:solidFill>
              <a:latin typeface="Poppins"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f36204522e_0_1"/>
          <p:cNvSpPr/>
          <p:nvPr/>
        </p:nvSpPr>
        <p:spPr>
          <a:xfrm>
            <a:off x="0" y="1726400"/>
            <a:ext cx="9144000" cy="3417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gf36204522e_0_1"/>
          <p:cNvSpPr txBox="1">
            <a:spLocks noGrp="1"/>
          </p:cNvSpPr>
          <p:nvPr>
            <p:ph type="title"/>
          </p:nvPr>
        </p:nvSpPr>
        <p:spPr>
          <a:xfrm>
            <a:off x="268308" y="290605"/>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2600" dirty="0">
                <a:solidFill>
                  <a:srgbClr val="EFEFEF"/>
                </a:solidFill>
                <a:latin typeface="Poppins" panose="00000500000000000000"/>
                <a:ea typeface="Poppins" panose="00000500000000000000"/>
                <a:cs typeface="Poppins" panose="00000500000000000000"/>
                <a:sym typeface="Poppins" panose="00000500000000000000"/>
              </a:rPr>
              <a:t>PROBLEM STATEMENT</a:t>
            </a:r>
          </a:p>
        </p:txBody>
      </p:sp>
      <p:sp>
        <p:nvSpPr>
          <p:cNvPr id="169" name="Google Shape;169;gf36204522e_0_1"/>
          <p:cNvSpPr txBox="1"/>
          <p:nvPr/>
        </p:nvSpPr>
        <p:spPr>
          <a:xfrm>
            <a:off x="268300" y="1885525"/>
            <a:ext cx="8460900" cy="27765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US"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Cloud computing has proven to be a key technology for delivering infrastructure and service at a low cost. The rapid growth in the use of this technology has been observed but the security issues related to it have still not been addressed completely. </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US"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Some of the major security issues related to cloud are On/Off attack, Collusion Attack, Sybil Attack, DoS attack and theft of data. </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US"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Further, small scale cloud services cannot ensure proper security, therefore, in order to make them stand a chance in this industry an alternative to current scenarios must be formulated.</a:t>
            </a:r>
          </a:p>
          <a:p>
            <a:pPr marL="457200" marR="0" lvl="0" indent="-317500" algn="just" rtl="0">
              <a:lnSpc>
                <a:spcPct val="100000"/>
              </a:lnSpc>
              <a:spcBef>
                <a:spcPts val="0"/>
              </a:spcBef>
              <a:spcAft>
                <a:spcPts val="0"/>
              </a:spcAft>
              <a:buClr>
                <a:srgbClr val="434343"/>
              </a:buClr>
              <a:buSzPts val="1400"/>
              <a:buFont typeface="Poppins" panose="00000500000000000000"/>
              <a:buChar char="●"/>
            </a:pPr>
            <a:endParaRPr lang="en-IN"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00000"/>
              </a:lnSpc>
              <a:spcBef>
                <a:spcPts val="1000"/>
              </a:spcBef>
              <a:spcAft>
                <a:spcPts val="1000"/>
              </a:spcAft>
              <a:buClr>
                <a:srgbClr val="000000"/>
              </a:buClr>
              <a:buSzPts val="3200"/>
              <a:buFont typeface="Arial" panose="020B0604020202020204"/>
              <a:buNone/>
            </a:pPr>
            <a:endParaRPr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p:txBody>
      </p:sp>
      <p:sp>
        <p:nvSpPr>
          <p:cNvPr id="170" name="Google Shape;170;gf36204522e_0_1"/>
          <p:cNvSpPr/>
          <p:nvPr/>
        </p:nvSpPr>
        <p:spPr>
          <a:xfrm>
            <a:off x="25" y="4845975"/>
            <a:ext cx="9144000" cy="297300"/>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3B3A4D"/>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3" name="Google Shape;159;p2">
            <a:extLst>
              <a:ext uri="{FF2B5EF4-FFF2-40B4-BE49-F238E27FC236}">
                <a16:creationId xmlns:a16="http://schemas.microsoft.com/office/drawing/2014/main" id="{BC15BABC-26EC-4512-B538-08747E48758C}"/>
              </a:ext>
            </a:extLst>
          </p:cNvPr>
          <p:cNvSpPr txBox="1"/>
          <p:nvPr/>
        </p:nvSpPr>
        <p:spPr>
          <a:xfrm>
            <a:off x="268300" y="1885525"/>
            <a:ext cx="8460900" cy="27765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US"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We intend to make use of Ethereum blockchain to prevent the malicious use of cloud services. Issues related to data leakage and credential exposure are implicitly handled by the blockchain further placing usage logs in the blockchain and checking them from the blockchain via APIs in the website, helps to check any malicious use. </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US"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We are working towards making a dummy cloud with two services which have a maximum limit of users. One service is made for individual use and other for group use. The client asks for service from the server and based on the availability the server provides the service, basic entries like user, start time </a:t>
            </a:r>
            <a:r>
              <a:rPr lang="en-US" sz="1400" b="0" i="0" u="none" strike="noStrike" cap="none" dirty="0" err="1">
                <a:solidFill>
                  <a:srgbClr val="434343"/>
                </a:solidFill>
                <a:latin typeface="Poppins" panose="00000500000000000000"/>
                <a:ea typeface="Poppins" panose="00000500000000000000"/>
                <a:cs typeface="Poppins" panose="00000500000000000000"/>
                <a:sym typeface="Poppins" panose="00000500000000000000"/>
              </a:rPr>
              <a:t>etc</a:t>
            </a:r>
            <a:r>
              <a:rPr lang="en-US"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 are placed into the blockchain. When the client exits the service the end time is noted. </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US"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Based on these entries we can point out the malicious behavior we observe through the logs. Further metrics of all the users will be provided to the admin with an option to blacklist/block any user in order to flag/block his/her transactions in future </a:t>
            </a:r>
          </a:p>
          <a:p>
            <a:pPr marL="0" marR="0" lvl="0" indent="0" algn="l" rtl="0">
              <a:lnSpc>
                <a:spcPct val="100000"/>
              </a:lnSpc>
              <a:spcBef>
                <a:spcPts val="1000"/>
              </a:spcBef>
              <a:spcAft>
                <a:spcPts val="1000"/>
              </a:spcAft>
              <a:buClr>
                <a:srgbClr val="000000"/>
              </a:buClr>
              <a:buSzPts val="3200"/>
              <a:buFont typeface="Arial" panose="020B0604020202020204"/>
              <a:buNone/>
            </a:pPr>
            <a:endParaRPr lang="en-IN"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p:txBody>
      </p:sp>
      <p:sp>
        <p:nvSpPr>
          <p:cNvPr id="4" name="Google Shape;228;gf92662b36a_0_19">
            <a:extLst>
              <a:ext uri="{FF2B5EF4-FFF2-40B4-BE49-F238E27FC236}">
                <a16:creationId xmlns:a16="http://schemas.microsoft.com/office/drawing/2014/main" id="{F266B629-BDBD-43F5-A275-3D106990719D}"/>
              </a:ext>
            </a:extLst>
          </p:cNvPr>
          <p:cNvSpPr/>
          <p:nvPr/>
        </p:nvSpPr>
        <p:spPr>
          <a:xfrm>
            <a:off x="25" y="4845975"/>
            <a:ext cx="9144000" cy="297300"/>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3B3A4D"/>
              </a:solidFill>
              <a:latin typeface="Arial" panose="020B0604020202020204"/>
              <a:ea typeface="Arial" panose="020B0604020202020204"/>
              <a:cs typeface="Arial" panose="020B0604020202020204"/>
              <a:sym typeface="Arial" panose="020B0604020202020204"/>
            </a:endParaRPr>
          </a:p>
        </p:txBody>
      </p:sp>
      <p:sp>
        <p:nvSpPr>
          <p:cNvPr id="7" name="Google Shape;168;gf36204522e_0_1">
            <a:extLst>
              <a:ext uri="{FF2B5EF4-FFF2-40B4-BE49-F238E27FC236}">
                <a16:creationId xmlns:a16="http://schemas.microsoft.com/office/drawing/2014/main" id="{DB09E818-327F-49A6-8FBE-45D477C82FAD}"/>
              </a:ext>
            </a:extLst>
          </p:cNvPr>
          <p:cNvSpPr txBox="1">
            <a:spLocks/>
          </p:cNvSpPr>
          <p:nvPr/>
        </p:nvSpPr>
        <p:spPr>
          <a:xfrm>
            <a:off x="268308" y="290605"/>
            <a:ext cx="7038900" cy="91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r>
              <a:rPr lang="en-US" sz="2600" dirty="0">
                <a:solidFill>
                  <a:srgbClr val="EFEFEF"/>
                </a:solidFill>
                <a:latin typeface="Poppins" panose="00000500000000000000"/>
                <a:ea typeface="Poppins" panose="00000500000000000000"/>
                <a:cs typeface="Poppins" panose="00000500000000000000"/>
                <a:sym typeface="Poppins" panose="0000050000000000000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f36204522e_0_1"/>
          <p:cNvSpPr/>
          <p:nvPr/>
        </p:nvSpPr>
        <p:spPr>
          <a:xfrm>
            <a:off x="0" y="1726400"/>
            <a:ext cx="9144000" cy="3417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gf36204522e_0_1"/>
          <p:cNvSpPr txBox="1">
            <a:spLocks noGrp="1"/>
          </p:cNvSpPr>
          <p:nvPr>
            <p:ph type="title"/>
          </p:nvPr>
        </p:nvSpPr>
        <p:spPr>
          <a:xfrm>
            <a:off x="268308" y="290605"/>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2600" dirty="0">
                <a:solidFill>
                  <a:srgbClr val="EFEFEF"/>
                </a:solidFill>
                <a:latin typeface="Poppins" panose="00000500000000000000"/>
                <a:ea typeface="Poppins" panose="00000500000000000000"/>
                <a:cs typeface="Poppins" panose="00000500000000000000"/>
                <a:sym typeface="Poppins" panose="00000500000000000000"/>
              </a:rPr>
              <a:t>MAJOR ATTACKS TO BE MANAGED</a:t>
            </a:r>
          </a:p>
        </p:txBody>
      </p:sp>
      <p:sp>
        <p:nvSpPr>
          <p:cNvPr id="169" name="Google Shape;169;gf36204522e_0_1"/>
          <p:cNvSpPr txBox="1"/>
          <p:nvPr/>
        </p:nvSpPr>
        <p:spPr>
          <a:xfrm>
            <a:off x="268300" y="1885525"/>
            <a:ext cx="8460900" cy="27765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US"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Sybi</a:t>
            </a:r>
            <a:r>
              <a:rPr lang="en-US" dirty="0">
                <a:solidFill>
                  <a:srgbClr val="434343"/>
                </a:solidFill>
                <a:latin typeface="Poppins" panose="00000500000000000000"/>
                <a:ea typeface="Poppins" panose="00000500000000000000"/>
                <a:cs typeface="Poppins" panose="00000500000000000000"/>
                <a:sym typeface="Poppins" panose="00000500000000000000"/>
              </a:rPr>
              <a:t>l Attack - A Sybil attack is a kind of security threat on an online system where one person tries to take over the network by creating multiple accounts, nodes or computers. This can be as simple as one person creating multiple social media accounts. In really large-scale Sybil attacks, where the attackers manage to control the majority of the network computing power or hash rate, they can carry out a 51% attack. </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US"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On/Off Attack – Here the attacker behaves well and badly alternatively in system. Thus, a new trust management and redemption scheme needs to be developed that can discriminate between temporary errors and malicious behaviors. It is a new flexible trust management scheme that can well detects and defends against the on/off attacks. </a:t>
            </a:r>
          </a:p>
          <a:p>
            <a:pPr marL="457200" marR="0" lvl="0" indent="-317500" algn="just" rtl="0">
              <a:lnSpc>
                <a:spcPct val="100000"/>
              </a:lnSpc>
              <a:spcBef>
                <a:spcPts val="0"/>
              </a:spcBef>
              <a:spcAft>
                <a:spcPts val="0"/>
              </a:spcAft>
              <a:buClr>
                <a:srgbClr val="434343"/>
              </a:buClr>
              <a:buSzPts val="1400"/>
              <a:buFont typeface="Poppins" panose="00000500000000000000"/>
              <a:buChar char="●"/>
            </a:pPr>
            <a:endParaRPr lang="en-IN"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00000"/>
              </a:lnSpc>
              <a:spcBef>
                <a:spcPts val="1000"/>
              </a:spcBef>
              <a:spcAft>
                <a:spcPts val="1000"/>
              </a:spcAft>
              <a:buClr>
                <a:srgbClr val="000000"/>
              </a:buClr>
              <a:buSzPts val="3200"/>
              <a:buFont typeface="Arial" panose="020B0604020202020204"/>
              <a:buNone/>
            </a:pPr>
            <a:endParaRPr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p:txBody>
      </p:sp>
      <p:sp>
        <p:nvSpPr>
          <p:cNvPr id="170" name="Google Shape;170;gf36204522e_0_1"/>
          <p:cNvSpPr/>
          <p:nvPr/>
        </p:nvSpPr>
        <p:spPr>
          <a:xfrm>
            <a:off x="25" y="4845975"/>
            <a:ext cx="9144000" cy="297300"/>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3B3A4D"/>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43757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Shape 224"/>
        <p:cNvGrpSpPr/>
        <p:nvPr/>
      </p:nvGrpSpPr>
      <p:grpSpPr>
        <a:xfrm>
          <a:off x="0" y="0"/>
          <a:ext cx="0" cy="0"/>
          <a:chOff x="0" y="0"/>
          <a:chExt cx="0" cy="0"/>
        </a:xfrm>
      </p:grpSpPr>
      <p:sp>
        <p:nvSpPr>
          <p:cNvPr id="227" name="Google Shape;227;gf92662b36a_0_19"/>
          <p:cNvSpPr txBox="1"/>
          <p:nvPr/>
        </p:nvSpPr>
        <p:spPr>
          <a:xfrm>
            <a:off x="478200" y="2000250"/>
            <a:ext cx="4201500" cy="27765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Login via OTP and Email Verification</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GB"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Make use of a user</a:t>
            </a:r>
            <a:r>
              <a:rPr lang="en-GB" dirty="0">
                <a:solidFill>
                  <a:srgbClr val="434343"/>
                </a:solidFill>
                <a:latin typeface="Poppins" panose="00000500000000000000"/>
                <a:ea typeface="Poppins" panose="00000500000000000000"/>
                <a:cs typeface="Poppins" panose="00000500000000000000"/>
                <a:sym typeface="Poppins" panose="00000500000000000000"/>
              </a:rPr>
              <a:t> (if available)</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Logs of service use stored permanently in blockchain</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GB"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Check your usage with help of graphs</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GB"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Admin </a:t>
            </a:r>
            <a:r>
              <a:rPr lang="en-GB" dirty="0">
                <a:solidFill>
                  <a:srgbClr val="434343"/>
                </a:solidFill>
                <a:latin typeface="Poppins" panose="00000500000000000000"/>
                <a:ea typeface="Poppins" panose="00000500000000000000"/>
                <a:cs typeface="Poppins" panose="00000500000000000000"/>
                <a:sym typeface="Poppins" panose="00000500000000000000"/>
              </a:rPr>
              <a:t>monitors the use of both services</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GB"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Admin can block/blacklist malicious users by checking their logs and observing malicious behaviour</a:t>
            </a:r>
          </a:p>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Use of blockchain resolves cloud security issues like Sybil Attack</a:t>
            </a:r>
            <a:endParaRPr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00000"/>
              </a:lnSpc>
              <a:spcBef>
                <a:spcPts val="1000"/>
              </a:spcBef>
              <a:spcAft>
                <a:spcPts val="1000"/>
              </a:spcAft>
              <a:buClr>
                <a:srgbClr val="000000"/>
              </a:buClr>
              <a:buSzPts val="3200"/>
              <a:buFont typeface="Arial" panose="020B0604020202020204"/>
              <a:buNone/>
            </a:pPr>
            <a:endParaRPr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p:txBody>
      </p:sp>
      <p:sp>
        <p:nvSpPr>
          <p:cNvPr id="228" name="Google Shape;228;gf92662b36a_0_19"/>
          <p:cNvSpPr/>
          <p:nvPr/>
        </p:nvSpPr>
        <p:spPr>
          <a:xfrm>
            <a:off x="25" y="4845975"/>
            <a:ext cx="9144000" cy="297300"/>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3B3A4D"/>
              </a:solidFill>
              <a:latin typeface="Arial" panose="020B0604020202020204"/>
              <a:ea typeface="Arial" panose="020B0604020202020204"/>
              <a:cs typeface="Arial" panose="020B0604020202020204"/>
              <a:sym typeface="Arial" panose="020B0604020202020204"/>
            </a:endParaRPr>
          </a:p>
        </p:txBody>
      </p:sp>
      <p:pic>
        <p:nvPicPr>
          <p:cNvPr id="8" name="Google Shape;242;gf92662b36a_0_48">
            <a:extLst>
              <a:ext uri="{FF2B5EF4-FFF2-40B4-BE49-F238E27FC236}">
                <a16:creationId xmlns:a16="http://schemas.microsoft.com/office/drawing/2014/main" id="{7AF28F40-B99F-4617-8584-4FDD23DFFB48}"/>
              </a:ext>
            </a:extLst>
          </p:cNvPr>
          <p:cNvPicPr preferRelativeResize="0"/>
          <p:nvPr/>
        </p:nvPicPr>
        <p:blipFill rotWithShape="1">
          <a:blip r:embed="rId3"/>
          <a:srcRect/>
          <a:stretch>
            <a:fillRect/>
          </a:stretch>
        </p:blipFill>
        <p:spPr>
          <a:xfrm>
            <a:off x="5885794" y="2207153"/>
            <a:ext cx="2393078" cy="1985823"/>
          </a:xfrm>
          <a:prstGeom prst="rect">
            <a:avLst/>
          </a:prstGeom>
          <a:noFill/>
          <a:ln>
            <a:noFill/>
          </a:ln>
        </p:spPr>
      </p:pic>
      <p:pic>
        <p:nvPicPr>
          <p:cNvPr id="9" name="Google Shape;243;gf92662b36a_0_48">
            <a:extLst>
              <a:ext uri="{FF2B5EF4-FFF2-40B4-BE49-F238E27FC236}">
                <a16:creationId xmlns:a16="http://schemas.microsoft.com/office/drawing/2014/main" id="{2A267F47-8D66-40DE-9649-CBC73D3D4BDB}"/>
              </a:ext>
            </a:extLst>
          </p:cNvPr>
          <p:cNvPicPr preferRelativeResize="0"/>
          <p:nvPr/>
        </p:nvPicPr>
        <p:blipFill>
          <a:blip r:embed="rId4"/>
          <a:stretch>
            <a:fillRect/>
          </a:stretch>
        </p:blipFill>
        <p:spPr>
          <a:xfrm>
            <a:off x="5984844" y="2285466"/>
            <a:ext cx="2193874" cy="1358626"/>
          </a:xfrm>
          <a:prstGeom prst="rect">
            <a:avLst/>
          </a:prstGeom>
          <a:noFill/>
          <a:ln>
            <a:noFill/>
          </a:ln>
        </p:spPr>
      </p:pic>
      <p:sp>
        <p:nvSpPr>
          <p:cNvPr id="12" name="Google Shape;168;gf36204522e_0_1">
            <a:extLst>
              <a:ext uri="{FF2B5EF4-FFF2-40B4-BE49-F238E27FC236}">
                <a16:creationId xmlns:a16="http://schemas.microsoft.com/office/drawing/2014/main" id="{933A51EA-CD9E-4917-AFE0-8E78F4485BD7}"/>
              </a:ext>
            </a:extLst>
          </p:cNvPr>
          <p:cNvSpPr txBox="1">
            <a:spLocks/>
          </p:cNvSpPr>
          <p:nvPr/>
        </p:nvSpPr>
        <p:spPr>
          <a:xfrm>
            <a:off x="268308" y="290605"/>
            <a:ext cx="7038900" cy="91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r>
              <a:rPr lang="en-US" sz="2600" dirty="0">
                <a:solidFill>
                  <a:srgbClr val="EFEFEF"/>
                </a:solidFill>
                <a:latin typeface="Poppins" panose="00000500000000000000"/>
                <a:ea typeface="Poppins" panose="00000500000000000000"/>
                <a:cs typeface="Poppins" panose="00000500000000000000"/>
                <a:sym typeface="Poppins" panose="00000500000000000000"/>
              </a:rPr>
              <a:t>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f92662b36a_0_48"/>
          <p:cNvSpPr/>
          <p:nvPr/>
        </p:nvSpPr>
        <p:spPr>
          <a:xfrm>
            <a:off x="0" y="1726400"/>
            <a:ext cx="9144000" cy="3417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gf92662b36a_0_48"/>
          <p:cNvSpPr txBox="1"/>
          <p:nvPr/>
        </p:nvSpPr>
        <p:spPr>
          <a:xfrm>
            <a:off x="442481" y="2314575"/>
            <a:ext cx="2836500" cy="27765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React JS</a:t>
            </a:r>
            <a:endParaRPr dirty="0">
              <a:solidFill>
                <a:srgbClr val="434343"/>
              </a:solidFill>
              <a:latin typeface="Poppins" panose="00000500000000000000"/>
              <a:ea typeface="Poppins" panose="00000500000000000000"/>
              <a:cs typeface="Poppins" panose="00000500000000000000"/>
              <a:sym typeface="Poppins" panose="00000500000000000000"/>
            </a:endParaRPr>
          </a:p>
          <a:p>
            <a:pPr marL="457200" marR="0" lvl="0" indent="-317500" algn="just" rtl="0">
              <a:lnSpc>
                <a:spcPct val="100000"/>
              </a:lnSpc>
              <a:spcBef>
                <a:spcPts val="100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Node JS</a:t>
            </a:r>
            <a:endParaRPr dirty="0">
              <a:solidFill>
                <a:srgbClr val="434343"/>
              </a:solidFill>
              <a:latin typeface="Poppins" panose="00000500000000000000"/>
              <a:ea typeface="Poppins" panose="00000500000000000000"/>
              <a:cs typeface="Poppins" panose="00000500000000000000"/>
              <a:sym typeface="Poppins" panose="00000500000000000000"/>
            </a:endParaRPr>
          </a:p>
          <a:p>
            <a:pPr marL="457200" marR="0" lvl="0" indent="-317500" algn="just" rtl="0">
              <a:lnSpc>
                <a:spcPct val="100000"/>
              </a:lnSpc>
              <a:spcBef>
                <a:spcPts val="100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Express JS</a:t>
            </a:r>
          </a:p>
          <a:p>
            <a:pPr marL="457200" marR="0" lvl="0" indent="-317500" algn="just" rtl="0">
              <a:lnSpc>
                <a:spcPct val="100000"/>
              </a:lnSpc>
              <a:spcBef>
                <a:spcPts val="100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Mongoose JS</a:t>
            </a:r>
          </a:p>
          <a:p>
            <a:pPr marL="457200" marR="0" lvl="0" indent="-317500" algn="just" rtl="0">
              <a:lnSpc>
                <a:spcPct val="100000"/>
              </a:lnSpc>
              <a:spcBef>
                <a:spcPts val="100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Ethereum blockchain</a:t>
            </a:r>
          </a:p>
        </p:txBody>
      </p:sp>
      <p:sp>
        <p:nvSpPr>
          <p:cNvPr id="239" name="Google Shape;239;gf92662b36a_0_48"/>
          <p:cNvSpPr/>
          <p:nvPr/>
        </p:nvSpPr>
        <p:spPr>
          <a:xfrm>
            <a:off x="25" y="4845975"/>
            <a:ext cx="9144000" cy="297300"/>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3B3A4D"/>
              </a:solidFill>
              <a:latin typeface="Arial" panose="020B0604020202020204"/>
              <a:ea typeface="Arial" panose="020B0604020202020204"/>
              <a:cs typeface="Arial" panose="020B0604020202020204"/>
              <a:sym typeface="Arial" panose="020B0604020202020204"/>
            </a:endParaRPr>
          </a:p>
        </p:txBody>
      </p:sp>
      <p:sp>
        <p:nvSpPr>
          <p:cNvPr id="240" name="Google Shape;240;gf92662b36a_0_48"/>
          <p:cNvSpPr txBox="1"/>
          <p:nvPr/>
        </p:nvSpPr>
        <p:spPr>
          <a:xfrm>
            <a:off x="8442300" y="4776725"/>
            <a:ext cx="772500" cy="36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Poppins Medium" panose="00000500000000000000"/>
              <a:ea typeface="Poppins Medium" panose="00000500000000000000"/>
              <a:cs typeface="Poppins Medium" panose="00000500000000000000"/>
              <a:sym typeface="Poppins Medium" panose="00000500000000000000"/>
            </a:endParaRPr>
          </a:p>
        </p:txBody>
      </p:sp>
      <p:sp>
        <p:nvSpPr>
          <p:cNvPr id="11" name="Google Shape;238;gf92662b36a_0_48">
            <a:extLst>
              <a:ext uri="{FF2B5EF4-FFF2-40B4-BE49-F238E27FC236}">
                <a16:creationId xmlns:a16="http://schemas.microsoft.com/office/drawing/2014/main" id="{51A587CB-9D5F-44AC-9652-FC726F2CDC88}"/>
              </a:ext>
            </a:extLst>
          </p:cNvPr>
          <p:cNvSpPr txBox="1"/>
          <p:nvPr/>
        </p:nvSpPr>
        <p:spPr>
          <a:xfrm>
            <a:off x="4846818" y="2314575"/>
            <a:ext cx="3225619" cy="27765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434343"/>
              </a:buClr>
              <a:buSzPts val="1400"/>
              <a:buFont typeface="Poppins" panose="00000500000000000000"/>
              <a:buChar char="●"/>
            </a:pPr>
            <a:r>
              <a:rPr lang="en-GB" dirty="0" err="1">
                <a:solidFill>
                  <a:srgbClr val="434343"/>
                </a:solidFill>
                <a:latin typeface="Poppins" panose="00000500000000000000"/>
                <a:ea typeface="Poppins" panose="00000500000000000000"/>
                <a:cs typeface="Poppins" panose="00000500000000000000"/>
                <a:sym typeface="Poppins" panose="00000500000000000000"/>
              </a:rPr>
              <a:t>VSCode</a:t>
            </a:r>
            <a:endParaRPr dirty="0">
              <a:solidFill>
                <a:srgbClr val="434343"/>
              </a:solidFill>
              <a:latin typeface="Poppins" panose="00000500000000000000"/>
              <a:ea typeface="Poppins" panose="00000500000000000000"/>
              <a:cs typeface="Poppins" panose="00000500000000000000"/>
              <a:sym typeface="Poppins" panose="00000500000000000000"/>
            </a:endParaRPr>
          </a:p>
          <a:p>
            <a:pPr marL="457200" marR="0" lvl="0" indent="-317500" algn="just" rtl="0">
              <a:lnSpc>
                <a:spcPct val="100000"/>
              </a:lnSpc>
              <a:spcBef>
                <a:spcPts val="100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Node Package Manager</a:t>
            </a:r>
            <a:endParaRPr dirty="0">
              <a:solidFill>
                <a:srgbClr val="434343"/>
              </a:solidFill>
              <a:latin typeface="Poppins" panose="00000500000000000000"/>
              <a:ea typeface="Poppins" panose="00000500000000000000"/>
              <a:cs typeface="Poppins" panose="00000500000000000000"/>
              <a:sym typeface="Poppins" panose="00000500000000000000"/>
            </a:endParaRPr>
          </a:p>
          <a:p>
            <a:pPr marL="457200" marR="0" lvl="0" indent="-317500" algn="just" rtl="0">
              <a:lnSpc>
                <a:spcPct val="100000"/>
              </a:lnSpc>
              <a:spcBef>
                <a:spcPts val="100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Ethereum (Solidity) Compiler</a:t>
            </a:r>
          </a:p>
          <a:p>
            <a:pPr marL="457200" marR="0" lvl="0" indent="-317500" algn="just" rtl="0">
              <a:lnSpc>
                <a:spcPct val="100000"/>
              </a:lnSpc>
              <a:spcBef>
                <a:spcPts val="100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MongoDB</a:t>
            </a:r>
          </a:p>
        </p:txBody>
      </p:sp>
      <p:sp>
        <p:nvSpPr>
          <p:cNvPr id="12" name="Google Shape;237;gf92662b36a_0_48">
            <a:extLst>
              <a:ext uri="{FF2B5EF4-FFF2-40B4-BE49-F238E27FC236}">
                <a16:creationId xmlns:a16="http://schemas.microsoft.com/office/drawing/2014/main" id="{2804684E-B7B9-4304-93DF-53364DFD4E72}"/>
              </a:ext>
            </a:extLst>
          </p:cNvPr>
          <p:cNvSpPr txBox="1">
            <a:spLocks/>
          </p:cNvSpPr>
          <p:nvPr/>
        </p:nvSpPr>
        <p:spPr>
          <a:xfrm>
            <a:off x="811317" y="1400475"/>
            <a:ext cx="8139802" cy="91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r>
              <a:rPr lang="en-GB" sz="2600" dirty="0">
                <a:solidFill>
                  <a:schemeClr val="bg2"/>
                </a:solidFill>
                <a:latin typeface="Poppins" panose="00000500000000000000"/>
                <a:ea typeface="Poppins" panose="00000500000000000000"/>
                <a:cs typeface="Poppins" panose="00000500000000000000"/>
                <a:sym typeface="Poppins" panose="00000500000000000000"/>
              </a:rPr>
              <a:t>TECHNOLOGIES USED</a:t>
            </a:r>
            <a:r>
              <a:rPr lang="en-GB" sz="2600" dirty="0">
                <a:solidFill>
                  <a:srgbClr val="EFEFEF"/>
                </a:solidFill>
                <a:latin typeface="Poppins" panose="00000500000000000000"/>
                <a:ea typeface="Poppins" panose="00000500000000000000"/>
                <a:cs typeface="Poppins" panose="00000500000000000000"/>
                <a:sym typeface="Poppins" panose="00000500000000000000"/>
              </a:rPr>
              <a:t>           </a:t>
            </a:r>
            <a:r>
              <a:rPr lang="en-GB" sz="2600" dirty="0">
                <a:solidFill>
                  <a:schemeClr val="bg2"/>
                </a:solidFill>
                <a:latin typeface="Poppins" panose="00000500000000000000"/>
                <a:ea typeface="Poppins" panose="00000500000000000000"/>
                <a:cs typeface="Poppins" panose="00000500000000000000"/>
                <a:sym typeface="Poppins" panose="00000500000000000000"/>
              </a:rPr>
              <a:t>TOOLS USED</a:t>
            </a:r>
          </a:p>
        </p:txBody>
      </p:sp>
      <p:sp>
        <p:nvSpPr>
          <p:cNvPr id="15" name="Google Shape;168;gf36204522e_0_1">
            <a:extLst>
              <a:ext uri="{FF2B5EF4-FFF2-40B4-BE49-F238E27FC236}">
                <a16:creationId xmlns:a16="http://schemas.microsoft.com/office/drawing/2014/main" id="{4C0BBBDB-61AD-4F03-8400-AF13B47C8A1D}"/>
              </a:ext>
            </a:extLst>
          </p:cNvPr>
          <p:cNvSpPr txBox="1">
            <a:spLocks noGrp="1"/>
          </p:cNvSpPr>
          <p:nvPr>
            <p:ph type="title"/>
          </p:nvPr>
        </p:nvSpPr>
        <p:spPr>
          <a:xfrm>
            <a:off x="268308" y="290605"/>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2600" dirty="0">
                <a:solidFill>
                  <a:srgbClr val="EFEFEF"/>
                </a:solidFill>
                <a:latin typeface="Poppins" panose="00000500000000000000"/>
                <a:ea typeface="Poppins" panose="00000500000000000000"/>
                <a:cs typeface="Poppins" panose="00000500000000000000"/>
                <a:sym typeface="Poppins" panose="00000500000000000000"/>
              </a:rPr>
              <a:t>TOOLS &amp; TECHNOLOGIES USED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a0ade99f23_2_0"/>
          <p:cNvSpPr/>
          <p:nvPr/>
        </p:nvSpPr>
        <p:spPr>
          <a:xfrm>
            <a:off x="519875" y="3280494"/>
            <a:ext cx="1191600" cy="369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rPr>
              <a:t>Login Page</a:t>
            </a:r>
            <a:endParaRPr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endParaRPr>
          </a:p>
        </p:txBody>
      </p:sp>
      <p:sp>
        <p:nvSpPr>
          <p:cNvPr id="262" name="Google Shape;262;ga0ade99f23_2_0"/>
          <p:cNvSpPr/>
          <p:nvPr/>
        </p:nvSpPr>
        <p:spPr>
          <a:xfrm>
            <a:off x="1771925" y="4239613"/>
            <a:ext cx="1022100" cy="369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rPr>
              <a:t>Sign Up</a:t>
            </a:r>
            <a:endParaRPr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endParaRPr>
          </a:p>
        </p:txBody>
      </p:sp>
      <p:sp>
        <p:nvSpPr>
          <p:cNvPr id="263" name="Google Shape;263;ga0ade99f23_2_0"/>
          <p:cNvSpPr/>
          <p:nvPr/>
        </p:nvSpPr>
        <p:spPr>
          <a:xfrm>
            <a:off x="4663884" y="4424262"/>
            <a:ext cx="2245887" cy="369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dirty="0">
                <a:solidFill>
                  <a:srgbClr val="0C42A9"/>
                </a:solidFill>
                <a:latin typeface="Poppins" panose="00000500000000000000"/>
                <a:ea typeface="Poppins" panose="00000500000000000000"/>
                <a:cs typeface="Poppins" panose="00000500000000000000"/>
                <a:sym typeface="Poppins" panose="00000500000000000000"/>
              </a:rPr>
              <a:t>Option to block/blacklist</a:t>
            </a:r>
          </a:p>
          <a:p>
            <a:pPr marL="0" marR="0" lvl="0" indent="0" algn="ctr" rtl="0">
              <a:lnSpc>
                <a:spcPct val="100000"/>
              </a:lnSpc>
              <a:spcBef>
                <a:spcPts val="0"/>
              </a:spcBef>
              <a:spcAft>
                <a:spcPts val="0"/>
              </a:spcAft>
              <a:buClr>
                <a:srgbClr val="000000"/>
              </a:buClr>
              <a:buSzPts val="1100"/>
              <a:buFont typeface="Arial" panose="020B0604020202020204"/>
              <a:buNone/>
            </a:pPr>
            <a:r>
              <a:rPr lang="en-GB"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rPr>
              <a:t>(only admin)</a:t>
            </a:r>
            <a:endParaRPr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endParaRPr>
          </a:p>
        </p:txBody>
      </p:sp>
      <p:sp>
        <p:nvSpPr>
          <p:cNvPr id="264" name="Google Shape;264;ga0ade99f23_2_0"/>
          <p:cNvSpPr/>
          <p:nvPr/>
        </p:nvSpPr>
        <p:spPr>
          <a:xfrm>
            <a:off x="3161388" y="3272625"/>
            <a:ext cx="1022100" cy="369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rPr>
              <a:t>Dashboard</a:t>
            </a:r>
            <a:endParaRPr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endParaRPr>
          </a:p>
        </p:txBody>
      </p:sp>
      <p:sp>
        <p:nvSpPr>
          <p:cNvPr id="265" name="Google Shape;265;ga0ade99f23_2_0"/>
          <p:cNvSpPr/>
          <p:nvPr/>
        </p:nvSpPr>
        <p:spPr>
          <a:xfrm>
            <a:off x="7712326" y="2699199"/>
            <a:ext cx="1022100" cy="369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dirty="0">
                <a:solidFill>
                  <a:srgbClr val="0C42A9"/>
                </a:solidFill>
                <a:latin typeface="Poppins" panose="00000500000000000000"/>
                <a:ea typeface="Poppins" panose="00000500000000000000"/>
                <a:cs typeface="Poppins" panose="00000500000000000000"/>
                <a:sym typeface="Poppins" panose="00000500000000000000"/>
              </a:rPr>
              <a:t>Blockchain Logs</a:t>
            </a:r>
            <a:endParaRPr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endParaRPr>
          </a:p>
        </p:txBody>
      </p:sp>
      <p:sp>
        <p:nvSpPr>
          <p:cNvPr id="266" name="Google Shape;266;ga0ade99f23_2_0"/>
          <p:cNvSpPr/>
          <p:nvPr/>
        </p:nvSpPr>
        <p:spPr>
          <a:xfrm>
            <a:off x="4618175" y="2695400"/>
            <a:ext cx="1022100" cy="369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rPr>
              <a:t>Service 2</a:t>
            </a:r>
            <a:endParaRPr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endParaRPr>
          </a:p>
        </p:txBody>
      </p:sp>
      <p:sp>
        <p:nvSpPr>
          <p:cNvPr id="268" name="Google Shape;268;ga0ade99f23_2_0"/>
          <p:cNvSpPr/>
          <p:nvPr/>
        </p:nvSpPr>
        <p:spPr>
          <a:xfrm>
            <a:off x="4640526" y="3575403"/>
            <a:ext cx="1022100" cy="369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rPr>
              <a:t>Me</a:t>
            </a:r>
            <a:r>
              <a:rPr lang="en-GB" sz="1100" dirty="0">
                <a:solidFill>
                  <a:srgbClr val="0C42A9"/>
                </a:solidFill>
                <a:latin typeface="Poppins" panose="00000500000000000000"/>
                <a:ea typeface="Poppins" panose="00000500000000000000"/>
                <a:cs typeface="Poppins" panose="00000500000000000000"/>
                <a:sym typeface="Poppins" panose="00000500000000000000"/>
              </a:rPr>
              <a:t>trics</a:t>
            </a:r>
            <a:endParaRPr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endParaRPr>
          </a:p>
        </p:txBody>
      </p:sp>
      <p:cxnSp>
        <p:nvCxnSpPr>
          <p:cNvPr id="269" name="Google Shape;269;ga0ade99f23_2_0"/>
          <p:cNvCxnSpPr>
            <a:stCxn id="264" idx="3"/>
            <a:endCxn id="270" idx="1"/>
          </p:cNvCxnSpPr>
          <p:nvPr/>
        </p:nvCxnSpPr>
        <p:spPr>
          <a:xfrm rot="10800000" flipH="1">
            <a:off x="4183488" y="2240775"/>
            <a:ext cx="434700" cy="1216500"/>
          </a:xfrm>
          <a:prstGeom prst="curvedConnector3">
            <a:avLst>
              <a:gd name="adj1" fmla="val 49997"/>
            </a:avLst>
          </a:prstGeom>
          <a:noFill/>
          <a:ln w="9525" cap="flat" cmpd="sng">
            <a:solidFill>
              <a:srgbClr val="000000"/>
            </a:solidFill>
            <a:prstDash val="solid"/>
            <a:round/>
            <a:headEnd type="none" w="sm" len="sm"/>
            <a:tailEnd type="triangle" w="med" len="med"/>
          </a:ln>
        </p:spPr>
      </p:cxnSp>
      <p:cxnSp>
        <p:nvCxnSpPr>
          <p:cNvPr id="271" name="Google Shape;271;ga0ade99f23_2_0"/>
          <p:cNvCxnSpPr>
            <a:cxnSpLocks/>
            <a:stCxn id="270" idx="3"/>
            <a:endCxn id="265" idx="1"/>
          </p:cNvCxnSpPr>
          <p:nvPr/>
        </p:nvCxnSpPr>
        <p:spPr>
          <a:xfrm>
            <a:off x="5640263" y="2240838"/>
            <a:ext cx="2072063" cy="643011"/>
          </a:xfrm>
          <a:prstGeom prst="curvedConnector3">
            <a:avLst>
              <a:gd name="adj1" fmla="val 50000"/>
            </a:avLst>
          </a:prstGeom>
          <a:noFill/>
          <a:ln w="9525" cap="flat" cmpd="sng">
            <a:solidFill>
              <a:srgbClr val="000000"/>
            </a:solidFill>
            <a:prstDash val="solid"/>
            <a:round/>
            <a:headEnd type="none" w="sm" len="sm"/>
            <a:tailEnd type="triangle" w="med" len="med"/>
          </a:ln>
        </p:spPr>
      </p:cxnSp>
      <p:cxnSp>
        <p:nvCxnSpPr>
          <p:cNvPr id="272" name="Google Shape;272;ga0ade99f23_2_0"/>
          <p:cNvCxnSpPr>
            <a:stCxn id="264" idx="3"/>
            <a:endCxn id="266" idx="1"/>
          </p:cNvCxnSpPr>
          <p:nvPr/>
        </p:nvCxnSpPr>
        <p:spPr>
          <a:xfrm rot="10800000" flipH="1">
            <a:off x="4183488" y="2880075"/>
            <a:ext cx="434700" cy="577200"/>
          </a:xfrm>
          <a:prstGeom prst="curvedConnector3">
            <a:avLst>
              <a:gd name="adj1" fmla="val 49999"/>
            </a:avLst>
          </a:prstGeom>
          <a:noFill/>
          <a:ln w="9525" cap="flat" cmpd="sng">
            <a:solidFill>
              <a:srgbClr val="000000"/>
            </a:solidFill>
            <a:prstDash val="solid"/>
            <a:round/>
            <a:headEnd type="none" w="sm" len="sm"/>
            <a:tailEnd type="triangle" w="med" len="med"/>
          </a:ln>
        </p:spPr>
      </p:cxnSp>
      <p:cxnSp>
        <p:nvCxnSpPr>
          <p:cNvPr id="273" name="Google Shape;273;ga0ade99f23_2_0"/>
          <p:cNvCxnSpPr>
            <a:cxnSpLocks/>
            <a:stCxn id="265" idx="1"/>
            <a:endCxn id="268" idx="3"/>
          </p:cNvCxnSpPr>
          <p:nvPr/>
        </p:nvCxnSpPr>
        <p:spPr>
          <a:xfrm rot="10800000" flipV="1">
            <a:off x="5662626" y="2883849"/>
            <a:ext cx="2049700" cy="876204"/>
          </a:xfrm>
          <a:prstGeom prst="curvedConnector3">
            <a:avLst>
              <a:gd name="adj1" fmla="val 50000"/>
            </a:avLst>
          </a:prstGeom>
          <a:noFill/>
          <a:ln w="9525" cap="flat" cmpd="sng">
            <a:solidFill>
              <a:srgbClr val="000000"/>
            </a:solidFill>
            <a:prstDash val="solid"/>
            <a:round/>
            <a:headEnd type="none" w="sm" len="sm"/>
            <a:tailEnd type="triangle" w="med" len="med"/>
          </a:ln>
        </p:spPr>
      </p:cxnSp>
      <p:cxnSp>
        <p:nvCxnSpPr>
          <p:cNvPr id="275" name="Google Shape;275;ga0ade99f23_2_0"/>
          <p:cNvCxnSpPr>
            <a:cxnSpLocks/>
            <a:stCxn id="260" idx="2"/>
            <a:endCxn id="262" idx="0"/>
          </p:cNvCxnSpPr>
          <p:nvPr/>
        </p:nvCxnSpPr>
        <p:spPr>
          <a:xfrm rot="16200000" flipH="1">
            <a:off x="1404416" y="3361053"/>
            <a:ext cx="589819" cy="1167300"/>
          </a:xfrm>
          <a:prstGeom prst="curvedConnector3">
            <a:avLst>
              <a:gd name="adj1" fmla="val 50000"/>
            </a:avLst>
          </a:prstGeom>
          <a:noFill/>
          <a:ln w="9525" cap="flat" cmpd="sng">
            <a:solidFill>
              <a:srgbClr val="000000"/>
            </a:solidFill>
            <a:prstDash val="solid"/>
            <a:round/>
            <a:headEnd type="none" w="sm" len="sm"/>
            <a:tailEnd type="triangle" w="med" len="med"/>
          </a:ln>
        </p:spPr>
      </p:cxnSp>
      <p:cxnSp>
        <p:nvCxnSpPr>
          <p:cNvPr id="276" name="Google Shape;276;ga0ade99f23_2_0"/>
          <p:cNvCxnSpPr>
            <a:cxnSpLocks/>
            <a:stCxn id="266" idx="3"/>
            <a:endCxn id="265" idx="1"/>
          </p:cNvCxnSpPr>
          <p:nvPr/>
        </p:nvCxnSpPr>
        <p:spPr>
          <a:xfrm>
            <a:off x="5640275" y="2880050"/>
            <a:ext cx="2072051" cy="3799"/>
          </a:xfrm>
          <a:prstGeom prst="curvedConnector3">
            <a:avLst>
              <a:gd name="adj1" fmla="val 50000"/>
            </a:avLst>
          </a:prstGeom>
          <a:noFill/>
          <a:ln w="9525" cap="flat" cmpd="sng">
            <a:solidFill>
              <a:srgbClr val="000000"/>
            </a:solidFill>
            <a:prstDash val="solid"/>
            <a:round/>
            <a:headEnd type="none" w="sm" len="sm"/>
            <a:tailEnd type="triangle" w="med" len="med"/>
          </a:ln>
        </p:spPr>
      </p:cxnSp>
      <p:sp>
        <p:nvSpPr>
          <p:cNvPr id="277" name="Google Shape;277;ga0ade99f23_2_0"/>
          <p:cNvSpPr txBox="1"/>
          <p:nvPr/>
        </p:nvSpPr>
        <p:spPr>
          <a:xfrm>
            <a:off x="1379375" y="3068513"/>
            <a:ext cx="1089900" cy="1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270" name="Google Shape;270;ga0ade99f23_2_0"/>
          <p:cNvSpPr/>
          <p:nvPr/>
        </p:nvSpPr>
        <p:spPr>
          <a:xfrm>
            <a:off x="4618163" y="2056188"/>
            <a:ext cx="1022100" cy="369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rPr>
              <a:t>Service 1</a:t>
            </a:r>
            <a:endParaRPr sz="1100" b="0" i="0" u="none" strike="noStrike" cap="none" dirty="0">
              <a:solidFill>
                <a:srgbClr val="0C42A9"/>
              </a:solidFill>
              <a:latin typeface="Poppins" panose="00000500000000000000"/>
              <a:ea typeface="Poppins" panose="00000500000000000000"/>
              <a:cs typeface="Poppins" panose="00000500000000000000"/>
              <a:sym typeface="Poppins" panose="00000500000000000000"/>
            </a:endParaRPr>
          </a:p>
        </p:txBody>
      </p:sp>
      <p:pic>
        <p:nvPicPr>
          <p:cNvPr id="278" name="Google Shape;278;ga0ade99f23_2_0"/>
          <p:cNvPicPr preferRelativeResize="0"/>
          <p:nvPr/>
        </p:nvPicPr>
        <p:blipFill rotWithShape="1">
          <a:blip r:embed="rId3"/>
          <a:srcRect/>
          <a:stretch>
            <a:fillRect/>
          </a:stretch>
        </p:blipFill>
        <p:spPr>
          <a:xfrm>
            <a:off x="3057425" y="3068499"/>
            <a:ext cx="335255" cy="335255"/>
          </a:xfrm>
          <a:prstGeom prst="rect">
            <a:avLst/>
          </a:prstGeom>
          <a:noFill/>
          <a:ln>
            <a:noFill/>
          </a:ln>
        </p:spPr>
      </p:pic>
      <p:pic>
        <p:nvPicPr>
          <p:cNvPr id="279" name="Google Shape;279;ga0ade99f23_2_0"/>
          <p:cNvPicPr preferRelativeResize="0"/>
          <p:nvPr/>
        </p:nvPicPr>
        <p:blipFill rotWithShape="1">
          <a:blip r:embed="rId4"/>
          <a:srcRect/>
          <a:stretch>
            <a:fillRect/>
          </a:stretch>
        </p:blipFill>
        <p:spPr>
          <a:xfrm>
            <a:off x="8588742" y="2503435"/>
            <a:ext cx="261075" cy="342900"/>
          </a:xfrm>
          <a:prstGeom prst="rect">
            <a:avLst/>
          </a:prstGeom>
          <a:noFill/>
          <a:ln>
            <a:noFill/>
          </a:ln>
        </p:spPr>
      </p:pic>
      <p:cxnSp>
        <p:nvCxnSpPr>
          <p:cNvPr id="280" name="Google Shape;280;ga0ade99f23_2_0"/>
          <p:cNvCxnSpPr>
            <a:cxnSpLocks/>
            <a:stCxn id="260" idx="3"/>
            <a:endCxn id="264" idx="1"/>
          </p:cNvCxnSpPr>
          <p:nvPr/>
        </p:nvCxnSpPr>
        <p:spPr>
          <a:xfrm flipV="1">
            <a:off x="1711475" y="3457275"/>
            <a:ext cx="1449913" cy="7869"/>
          </a:xfrm>
          <a:prstGeom prst="curvedConnector3">
            <a:avLst>
              <a:gd name="adj1" fmla="val 50000"/>
            </a:avLst>
          </a:prstGeom>
          <a:noFill/>
          <a:ln w="9525" cap="flat" cmpd="sng">
            <a:solidFill>
              <a:srgbClr val="000000"/>
            </a:solidFill>
            <a:prstDash val="solid"/>
            <a:round/>
            <a:headEnd type="none" w="sm" len="sm"/>
            <a:tailEnd type="triangle" w="med" len="med"/>
          </a:ln>
        </p:spPr>
      </p:cxnSp>
      <p:pic>
        <p:nvPicPr>
          <p:cNvPr id="283" name="Google Shape;283;ga0ade99f23_2_0"/>
          <p:cNvPicPr preferRelativeResize="0"/>
          <p:nvPr/>
        </p:nvPicPr>
        <p:blipFill rotWithShape="1">
          <a:blip r:embed="rId5"/>
          <a:srcRect/>
          <a:stretch>
            <a:fillRect/>
          </a:stretch>
        </p:blipFill>
        <p:spPr>
          <a:xfrm>
            <a:off x="6687476" y="4293724"/>
            <a:ext cx="261075" cy="261075"/>
          </a:xfrm>
          <a:prstGeom prst="rect">
            <a:avLst/>
          </a:prstGeom>
          <a:noFill/>
          <a:ln>
            <a:noFill/>
          </a:ln>
        </p:spPr>
      </p:pic>
      <p:pic>
        <p:nvPicPr>
          <p:cNvPr id="284" name="Google Shape;284;ga0ade99f23_2_0"/>
          <p:cNvPicPr preferRelativeResize="0"/>
          <p:nvPr/>
        </p:nvPicPr>
        <p:blipFill rotWithShape="1">
          <a:blip r:embed="rId6"/>
          <a:srcRect/>
          <a:stretch>
            <a:fillRect/>
          </a:stretch>
        </p:blipFill>
        <p:spPr>
          <a:xfrm>
            <a:off x="330925" y="3060854"/>
            <a:ext cx="342900" cy="342900"/>
          </a:xfrm>
          <a:prstGeom prst="rect">
            <a:avLst/>
          </a:prstGeom>
          <a:noFill/>
          <a:ln>
            <a:noFill/>
          </a:ln>
        </p:spPr>
      </p:pic>
      <p:pic>
        <p:nvPicPr>
          <p:cNvPr id="285" name="Google Shape;285;ga0ade99f23_2_0"/>
          <p:cNvPicPr preferRelativeResize="0"/>
          <p:nvPr/>
        </p:nvPicPr>
        <p:blipFill rotWithShape="1">
          <a:blip r:embed="rId7"/>
          <a:srcRect/>
          <a:stretch>
            <a:fillRect/>
          </a:stretch>
        </p:blipFill>
        <p:spPr>
          <a:xfrm>
            <a:off x="1678200" y="4030738"/>
            <a:ext cx="342900" cy="342900"/>
          </a:xfrm>
          <a:prstGeom prst="rect">
            <a:avLst/>
          </a:prstGeom>
          <a:noFill/>
          <a:ln>
            <a:noFill/>
          </a:ln>
        </p:spPr>
      </p:pic>
      <p:cxnSp>
        <p:nvCxnSpPr>
          <p:cNvPr id="290" name="Google Shape;290;ga0ade99f23_2_0"/>
          <p:cNvCxnSpPr>
            <a:stCxn id="262" idx="3"/>
            <a:endCxn id="264" idx="2"/>
          </p:cNvCxnSpPr>
          <p:nvPr/>
        </p:nvCxnSpPr>
        <p:spPr>
          <a:xfrm rot="10800000" flipH="1">
            <a:off x="2794025" y="3641863"/>
            <a:ext cx="878400" cy="782400"/>
          </a:xfrm>
          <a:prstGeom prst="straightConnector1">
            <a:avLst/>
          </a:prstGeom>
          <a:noFill/>
          <a:ln w="9525" cap="flat" cmpd="sng">
            <a:solidFill>
              <a:schemeClr val="dk2"/>
            </a:solidFill>
            <a:prstDash val="solid"/>
            <a:round/>
            <a:headEnd type="none" w="med" len="med"/>
            <a:tailEnd type="triangle" w="med" len="med"/>
          </a:ln>
        </p:spPr>
      </p:cxnSp>
      <p:sp>
        <p:nvSpPr>
          <p:cNvPr id="35" name="Google Shape;168;gf36204522e_0_1">
            <a:extLst>
              <a:ext uri="{FF2B5EF4-FFF2-40B4-BE49-F238E27FC236}">
                <a16:creationId xmlns:a16="http://schemas.microsoft.com/office/drawing/2014/main" id="{43E5C8AE-1217-4E14-A7D1-98F1DFC3D702}"/>
              </a:ext>
            </a:extLst>
          </p:cNvPr>
          <p:cNvSpPr txBox="1">
            <a:spLocks noGrp="1"/>
          </p:cNvSpPr>
          <p:nvPr>
            <p:ph type="title"/>
          </p:nvPr>
        </p:nvSpPr>
        <p:spPr>
          <a:xfrm>
            <a:off x="268308" y="290605"/>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2600" dirty="0">
                <a:solidFill>
                  <a:srgbClr val="EFEFEF"/>
                </a:solidFill>
                <a:latin typeface="Poppins" panose="00000500000000000000"/>
                <a:ea typeface="Poppins" panose="00000500000000000000"/>
                <a:cs typeface="Poppins" panose="00000500000000000000"/>
                <a:sym typeface="Poppins" panose="00000500000000000000"/>
              </a:rPr>
              <a:t>FLOWCHART</a:t>
            </a:r>
          </a:p>
        </p:txBody>
      </p:sp>
      <p:pic>
        <p:nvPicPr>
          <p:cNvPr id="40" name="Google Shape;282;ga0ade99f23_2_0">
            <a:extLst>
              <a:ext uri="{FF2B5EF4-FFF2-40B4-BE49-F238E27FC236}">
                <a16:creationId xmlns:a16="http://schemas.microsoft.com/office/drawing/2014/main" id="{429C6BF6-FD54-4478-96F1-78AB5A4D26C2}"/>
              </a:ext>
            </a:extLst>
          </p:cNvPr>
          <p:cNvPicPr preferRelativeResize="0"/>
          <p:nvPr/>
        </p:nvPicPr>
        <p:blipFill rotWithShape="1">
          <a:blip r:embed="rId8"/>
          <a:srcRect/>
          <a:stretch>
            <a:fillRect/>
          </a:stretch>
        </p:blipFill>
        <p:spPr>
          <a:xfrm>
            <a:off x="5457514" y="1911296"/>
            <a:ext cx="335255" cy="335255"/>
          </a:xfrm>
          <a:prstGeom prst="rect">
            <a:avLst/>
          </a:prstGeom>
          <a:noFill/>
          <a:ln>
            <a:noFill/>
          </a:ln>
        </p:spPr>
      </p:pic>
      <p:pic>
        <p:nvPicPr>
          <p:cNvPr id="41" name="Google Shape;282;ga0ade99f23_2_0">
            <a:extLst>
              <a:ext uri="{FF2B5EF4-FFF2-40B4-BE49-F238E27FC236}">
                <a16:creationId xmlns:a16="http://schemas.microsoft.com/office/drawing/2014/main" id="{27438EA7-CBB9-41FB-BE06-CA1848FEEACB}"/>
              </a:ext>
            </a:extLst>
          </p:cNvPr>
          <p:cNvPicPr preferRelativeResize="0"/>
          <p:nvPr/>
        </p:nvPicPr>
        <p:blipFill rotWithShape="1">
          <a:blip r:embed="rId8"/>
          <a:srcRect/>
          <a:stretch>
            <a:fillRect/>
          </a:stretch>
        </p:blipFill>
        <p:spPr>
          <a:xfrm>
            <a:off x="5457514" y="2511080"/>
            <a:ext cx="335255" cy="335255"/>
          </a:xfrm>
          <a:prstGeom prst="rect">
            <a:avLst/>
          </a:prstGeom>
          <a:noFill/>
          <a:ln>
            <a:noFill/>
          </a:ln>
        </p:spPr>
      </p:pic>
      <p:cxnSp>
        <p:nvCxnSpPr>
          <p:cNvPr id="55" name="Google Shape;273;ga0ade99f23_2_0">
            <a:extLst>
              <a:ext uri="{FF2B5EF4-FFF2-40B4-BE49-F238E27FC236}">
                <a16:creationId xmlns:a16="http://schemas.microsoft.com/office/drawing/2014/main" id="{1A5C9CDB-716E-468F-B9B4-4DEA468A25C1}"/>
              </a:ext>
            </a:extLst>
          </p:cNvPr>
          <p:cNvCxnSpPr>
            <a:cxnSpLocks/>
            <a:stCxn id="265" idx="1"/>
            <a:endCxn id="263" idx="3"/>
          </p:cNvCxnSpPr>
          <p:nvPr/>
        </p:nvCxnSpPr>
        <p:spPr>
          <a:xfrm rot="10800000" flipV="1">
            <a:off x="6909772" y="2883848"/>
            <a:ext cx="802555" cy="1725063"/>
          </a:xfrm>
          <a:prstGeom prst="curvedConnector3">
            <a:avLst>
              <a:gd name="adj1" fmla="val 50000"/>
            </a:avLst>
          </a:prstGeom>
          <a:noFill/>
          <a:ln w="9525" cap="flat" cmpd="sng">
            <a:solidFill>
              <a:srgbClr val="000000"/>
            </a:solidFill>
            <a:prstDash val="solid"/>
            <a:round/>
            <a:headEnd type="none" w="sm" len="sm"/>
            <a:tailEnd type="triangle" w="med" len="med"/>
          </a:ln>
        </p:spPr>
      </p:cxnSp>
      <p:sp>
        <p:nvSpPr>
          <p:cNvPr id="25" name="Star: 5 Points 24">
            <a:extLst>
              <a:ext uri="{FF2B5EF4-FFF2-40B4-BE49-F238E27FC236}">
                <a16:creationId xmlns:a16="http://schemas.microsoft.com/office/drawing/2014/main" id="{66B27914-A5A7-4F64-BC4A-8A28AA58806A}"/>
              </a:ext>
            </a:extLst>
          </p:cNvPr>
          <p:cNvSpPr/>
          <p:nvPr/>
        </p:nvSpPr>
        <p:spPr>
          <a:xfrm>
            <a:off x="5523834" y="3454923"/>
            <a:ext cx="262994" cy="230275"/>
          </a:xfrm>
          <a:prstGeom prst="star5">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cxnSp>
        <p:nvCxnSpPr>
          <p:cNvPr id="60" name="Google Shape;272;ga0ade99f23_2_0">
            <a:extLst>
              <a:ext uri="{FF2B5EF4-FFF2-40B4-BE49-F238E27FC236}">
                <a16:creationId xmlns:a16="http://schemas.microsoft.com/office/drawing/2014/main" id="{1580DBD8-AE54-4D59-AA50-9F2EE10E9DB3}"/>
              </a:ext>
            </a:extLst>
          </p:cNvPr>
          <p:cNvCxnSpPr>
            <a:cxnSpLocks/>
            <a:stCxn id="264" idx="3"/>
            <a:endCxn id="268" idx="1"/>
          </p:cNvCxnSpPr>
          <p:nvPr/>
        </p:nvCxnSpPr>
        <p:spPr>
          <a:xfrm>
            <a:off x="4183488" y="3457275"/>
            <a:ext cx="457038" cy="302778"/>
          </a:xfrm>
          <a:prstGeom prst="curvedConnector3">
            <a:avLst>
              <a:gd name="adj1" fmla="val 50000"/>
            </a:avLst>
          </a:prstGeom>
          <a:noFill/>
          <a:ln w="9525" cap="flat" cmpd="sng">
            <a:solidFill>
              <a:srgbClr val="000000"/>
            </a:solidFill>
            <a:prstDash val="solid"/>
            <a:round/>
            <a:headEnd type="none" w="sm" len="sm"/>
            <a:tailEnd type="triangle" w="med" len="med"/>
          </a:ln>
        </p:spPr>
      </p:cxnSp>
      <p:cxnSp>
        <p:nvCxnSpPr>
          <p:cNvPr id="65" name="Google Shape;272;ga0ade99f23_2_0">
            <a:extLst>
              <a:ext uri="{FF2B5EF4-FFF2-40B4-BE49-F238E27FC236}">
                <a16:creationId xmlns:a16="http://schemas.microsoft.com/office/drawing/2014/main" id="{4A06D38A-56B3-4E33-B848-033B7EE31025}"/>
              </a:ext>
            </a:extLst>
          </p:cNvPr>
          <p:cNvCxnSpPr>
            <a:cxnSpLocks/>
            <a:stCxn id="264" idx="3"/>
            <a:endCxn id="263" idx="1"/>
          </p:cNvCxnSpPr>
          <p:nvPr/>
        </p:nvCxnSpPr>
        <p:spPr>
          <a:xfrm>
            <a:off x="4183488" y="3457275"/>
            <a:ext cx="480396" cy="1151637"/>
          </a:xfrm>
          <a:prstGeom prst="curvedConnector3">
            <a:avLst>
              <a:gd name="adj1" fmla="val 50000"/>
            </a:avLst>
          </a:prstGeom>
          <a:noFill/>
          <a:ln w="9525" cap="flat" cmpd="sng">
            <a:solidFill>
              <a:srgbClr val="00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ac70c1f2ee_0_118"/>
          <p:cNvSpPr/>
          <p:nvPr/>
        </p:nvSpPr>
        <p:spPr>
          <a:xfrm>
            <a:off x="0" y="1726400"/>
            <a:ext cx="9144000" cy="3417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gac70c1f2ee_0_118"/>
          <p:cNvSpPr/>
          <p:nvPr/>
        </p:nvSpPr>
        <p:spPr>
          <a:xfrm>
            <a:off x="25" y="4845975"/>
            <a:ext cx="9144000" cy="297300"/>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19" name="Google Shape;319;gac70c1f2ee_0_118"/>
          <p:cNvPicPr preferRelativeResize="0"/>
          <p:nvPr/>
        </p:nvPicPr>
        <p:blipFill rotWithShape="1">
          <a:blip r:embed="rId3"/>
          <a:srcRect/>
          <a:stretch>
            <a:fillRect/>
          </a:stretch>
        </p:blipFill>
        <p:spPr>
          <a:xfrm>
            <a:off x="5774550" y="2586275"/>
            <a:ext cx="1023950" cy="1789199"/>
          </a:xfrm>
          <a:prstGeom prst="rect">
            <a:avLst/>
          </a:prstGeom>
          <a:noFill/>
          <a:ln>
            <a:noFill/>
          </a:ln>
        </p:spPr>
      </p:pic>
      <p:pic>
        <p:nvPicPr>
          <p:cNvPr id="320" name="Google Shape;320;gac70c1f2ee_0_118"/>
          <p:cNvPicPr preferRelativeResize="0"/>
          <p:nvPr/>
        </p:nvPicPr>
        <p:blipFill rotWithShape="1">
          <a:blip r:embed="rId4"/>
          <a:srcRect/>
          <a:stretch>
            <a:fillRect/>
          </a:stretch>
        </p:blipFill>
        <p:spPr>
          <a:xfrm>
            <a:off x="6858500" y="1814875"/>
            <a:ext cx="2080591" cy="2778726"/>
          </a:xfrm>
          <a:prstGeom prst="rect">
            <a:avLst/>
          </a:prstGeom>
          <a:noFill/>
          <a:ln>
            <a:noFill/>
          </a:ln>
        </p:spPr>
      </p:pic>
      <p:sp>
        <p:nvSpPr>
          <p:cNvPr id="321" name="Google Shape;321;gac70c1f2ee_0_118"/>
          <p:cNvSpPr txBox="1"/>
          <p:nvPr/>
        </p:nvSpPr>
        <p:spPr>
          <a:xfrm>
            <a:off x="58150" y="1914175"/>
            <a:ext cx="5515200" cy="2593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200000"/>
              </a:lnSpc>
              <a:spcBef>
                <a:spcPts val="0"/>
              </a:spcBef>
              <a:spcAft>
                <a:spcPts val="0"/>
              </a:spcAft>
              <a:buClr>
                <a:srgbClr val="434343"/>
              </a:buClr>
              <a:buSzPts val="1400"/>
              <a:buFont typeface="Poppins" panose="00000500000000000000"/>
              <a:buChar char="●"/>
            </a:pPr>
            <a:r>
              <a:rPr lang="en-GB"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rPr>
              <a:t>Adding the </a:t>
            </a:r>
            <a:r>
              <a:rPr lang="en-GB" dirty="0">
                <a:solidFill>
                  <a:srgbClr val="434343"/>
                </a:solidFill>
                <a:latin typeface="Poppins" panose="00000500000000000000"/>
                <a:ea typeface="Poppins" panose="00000500000000000000"/>
                <a:cs typeface="Poppins" panose="00000500000000000000"/>
                <a:sym typeface="Poppins" panose="00000500000000000000"/>
              </a:rPr>
              <a:t>AWS/GCP services directly through the website, to provide the extra-layer of blockchain security</a:t>
            </a:r>
          </a:p>
          <a:p>
            <a:pPr marL="457200" marR="0" lvl="0" indent="-317500" algn="l" rtl="0">
              <a:lnSpc>
                <a:spcPct val="200000"/>
              </a:lnSpc>
              <a:spcBef>
                <a:spcPts val="0"/>
              </a:spcBef>
              <a:spcAft>
                <a:spcPts val="0"/>
              </a:spcAft>
              <a:buClr>
                <a:srgbClr val="434343"/>
              </a:buClr>
              <a:buSzPts val="1400"/>
              <a:buFont typeface="Poppins" panose="00000500000000000000"/>
              <a:buChar char="●"/>
            </a:pPr>
            <a:r>
              <a:rPr lang="en-GB" dirty="0">
                <a:solidFill>
                  <a:srgbClr val="434343"/>
                </a:solidFill>
                <a:latin typeface="Poppins" panose="00000500000000000000"/>
                <a:ea typeface="Poppins" panose="00000500000000000000"/>
                <a:cs typeface="Poppins" panose="00000500000000000000"/>
                <a:sym typeface="Poppins" panose="00000500000000000000"/>
              </a:rPr>
              <a:t>Using blockchain technology to store data on the cloud in the blockchain</a:t>
            </a:r>
            <a:endParaRPr sz="14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p:txBody>
      </p:sp>
      <p:cxnSp>
        <p:nvCxnSpPr>
          <p:cNvPr id="323" name="Google Shape;323;gac70c1f2ee_0_118"/>
          <p:cNvCxnSpPr/>
          <p:nvPr/>
        </p:nvCxnSpPr>
        <p:spPr>
          <a:xfrm rot="10800000">
            <a:off x="5703150" y="1812850"/>
            <a:ext cx="22500" cy="2842800"/>
          </a:xfrm>
          <a:prstGeom prst="straightConnector1">
            <a:avLst/>
          </a:prstGeom>
          <a:noFill/>
          <a:ln w="19050" cap="flat" cmpd="sng">
            <a:solidFill>
              <a:srgbClr val="0C343D"/>
            </a:solidFill>
            <a:prstDash val="solid"/>
            <a:round/>
            <a:headEnd type="none" w="med" len="med"/>
            <a:tailEnd type="triangle" w="med" len="med"/>
          </a:ln>
        </p:spPr>
      </p:cxnSp>
      <p:sp>
        <p:nvSpPr>
          <p:cNvPr id="12" name="Google Shape;168;gf36204522e_0_1">
            <a:extLst>
              <a:ext uri="{FF2B5EF4-FFF2-40B4-BE49-F238E27FC236}">
                <a16:creationId xmlns:a16="http://schemas.microsoft.com/office/drawing/2014/main" id="{DDED5258-A87D-4A10-9B65-41B41B570BDC}"/>
              </a:ext>
            </a:extLst>
          </p:cNvPr>
          <p:cNvSpPr txBox="1">
            <a:spLocks/>
          </p:cNvSpPr>
          <p:nvPr/>
        </p:nvSpPr>
        <p:spPr>
          <a:xfrm>
            <a:off x="268308" y="290605"/>
            <a:ext cx="7038900" cy="91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r>
              <a:rPr lang="en-US" sz="2600" dirty="0">
                <a:solidFill>
                  <a:srgbClr val="EFEFEF"/>
                </a:solidFill>
                <a:latin typeface="Poppins" panose="00000500000000000000"/>
                <a:ea typeface="Poppins" panose="00000500000000000000"/>
                <a:cs typeface="Poppins" panose="00000500000000000000"/>
                <a:sym typeface="Poppins" panose="00000500000000000000"/>
              </a:rPr>
              <a:t>FUTURE SCOPE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f92662b36a_0_62"/>
          <p:cNvSpPr/>
          <p:nvPr/>
        </p:nvSpPr>
        <p:spPr>
          <a:xfrm>
            <a:off x="0" y="1726400"/>
            <a:ext cx="9144000" cy="3417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gf92662b36a_0_62"/>
          <p:cNvSpPr txBox="1">
            <a:spLocks noGrp="1"/>
          </p:cNvSpPr>
          <p:nvPr>
            <p:ph type="title"/>
          </p:nvPr>
        </p:nvSpPr>
        <p:spPr>
          <a:xfrm>
            <a:off x="268308" y="2774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GB" sz="2600">
                <a:solidFill>
                  <a:srgbClr val="EFEFEF"/>
                </a:solidFill>
                <a:latin typeface="Poppins" panose="00000500000000000000"/>
                <a:ea typeface="Poppins" panose="00000500000000000000"/>
                <a:cs typeface="Poppins" panose="00000500000000000000"/>
                <a:sym typeface="Poppins" panose="00000500000000000000"/>
              </a:rPr>
              <a:t>REFERENCES</a:t>
            </a:r>
            <a:endParaRPr sz="2600">
              <a:solidFill>
                <a:srgbClr val="EFEFEF"/>
              </a:solidFill>
              <a:latin typeface="Poppins" panose="00000500000000000000"/>
              <a:ea typeface="Poppins" panose="00000500000000000000"/>
              <a:cs typeface="Poppins" panose="00000500000000000000"/>
              <a:sym typeface="Poppins" panose="00000500000000000000"/>
            </a:endParaRPr>
          </a:p>
        </p:txBody>
      </p:sp>
      <p:sp>
        <p:nvSpPr>
          <p:cNvPr id="330" name="Google Shape;330;gf92662b36a_0_62"/>
          <p:cNvSpPr txBox="1"/>
          <p:nvPr/>
        </p:nvSpPr>
        <p:spPr>
          <a:xfrm>
            <a:off x="496288" y="1726400"/>
            <a:ext cx="4201500" cy="3067056"/>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434343"/>
              </a:buClr>
              <a:buSzPts val="1400"/>
              <a:buFont typeface="Poppins" panose="00000500000000000000"/>
              <a:buChar char="●"/>
            </a:pPr>
            <a:endParaRPr sz="12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The Byzantine Generals Problem LESLIE LAMPORT, ROBERT SHOSTAK, and MARSHALL PEASE SRI International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DOLEV, D. The Byzantine generals strike again. J. Algorithms 3, 1 (Jan. 1982).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PEASE, M., SHOSTAK, R., AND LAMPORT, L. Reaching agreement in the presence of faults. J. ACM 27, 2 (Apr. 1980), 228-234.</a:t>
            </a:r>
          </a:p>
          <a:p>
            <a:pPr>
              <a:lnSpc>
                <a:spcPct val="107000"/>
              </a:lnSpc>
              <a:spcAft>
                <a:spcPts val="800"/>
              </a:spcAft>
            </a:pPr>
            <a:r>
              <a:rPr lang="en-IN" sz="1200" b="1" dirty="0">
                <a:effectLst/>
                <a:latin typeface="Times New Roman" panose="02020603050405020304" pitchFamily="18" charset="0"/>
                <a:ea typeface="Calibri" panose="020F0502020204030204" pitchFamily="34" charset="0"/>
              </a:rPr>
              <a:t>[4]</a:t>
            </a:r>
            <a:r>
              <a:rPr lang="en-IN" sz="1200" dirty="0">
                <a:effectLst/>
                <a:latin typeface="Times New Roman" panose="02020603050405020304" pitchFamily="18" charset="0"/>
                <a:ea typeface="Calibri" panose="020F0502020204030204" pitchFamily="34" charset="0"/>
              </a:rPr>
              <a:t> </a:t>
            </a:r>
            <a:r>
              <a:rPr lang="en-IN" sz="1200" dirty="0">
                <a:effectLst/>
                <a:latin typeface="Times New Roman" panose="02020603050405020304" pitchFamily="18" charset="0"/>
                <a:ea typeface="Calibri" panose="020F0502020204030204" pitchFamily="34" charset="0"/>
                <a:hlinkClick r:id="rId3"/>
              </a:rPr>
              <a:t>https://www.geeksforgeeks.org/benefits-and-applications-of-blockchain-in-cloud-computing/</a:t>
            </a:r>
            <a:endParaRPr lang="en-IN" sz="1200" dirty="0">
              <a:effectLst/>
              <a:latin typeface="Times New Roman" panose="02020603050405020304" pitchFamily="18" charset="0"/>
              <a:ea typeface="Calibri" panose="020F0502020204030204" pitchFamily="34" charset="0"/>
            </a:endParaRPr>
          </a:p>
          <a:p>
            <a:pPr>
              <a:lnSpc>
                <a:spcPct val="107000"/>
              </a:lnSpc>
              <a:spcAft>
                <a:spcPts val="800"/>
              </a:spcAft>
            </a:pPr>
            <a:r>
              <a:rPr lang="en-IN" sz="1200" b="1" dirty="0">
                <a:latin typeface="Times New Roman" panose="02020603050405020304" pitchFamily="18" charset="0"/>
                <a:ea typeface="Calibri" panose="020F0502020204030204" pitchFamily="34" charset="0"/>
                <a:cs typeface="Times New Roman" panose="02020603050405020304" pitchFamily="18" charset="0"/>
              </a:rPr>
              <a:t>[5] </a:t>
            </a:r>
            <a:r>
              <a:rPr lang="en-IN" sz="1200" dirty="0">
                <a:latin typeface="Times New Roman" panose="02020603050405020304" pitchFamily="18" charset="0"/>
                <a:ea typeface="Calibri" panose="020F0502020204030204" pitchFamily="34" charset="0"/>
                <a:cs typeface="Times New Roman" panose="02020603050405020304" pitchFamily="18" charset="0"/>
              </a:rPr>
              <a:t>ISC2 Cloud Security Report 2021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0" algn="l" rtl="0">
              <a:lnSpc>
                <a:spcPct val="100000"/>
              </a:lnSpc>
              <a:spcBef>
                <a:spcPts val="1000"/>
              </a:spcBef>
              <a:spcAft>
                <a:spcPts val="0"/>
              </a:spcAft>
              <a:buClr>
                <a:srgbClr val="000000"/>
              </a:buClr>
              <a:buSzPts val="1400"/>
              <a:buFont typeface="Arial" panose="020B0604020202020204"/>
              <a:buNone/>
            </a:pPr>
            <a:endParaRPr sz="12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00000"/>
              </a:lnSpc>
              <a:spcBef>
                <a:spcPts val="1000"/>
              </a:spcBef>
              <a:spcAft>
                <a:spcPts val="1000"/>
              </a:spcAft>
              <a:buClr>
                <a:srgbClr val="000000"/>
              </a:buClr>
              <a:buSzPts val="3200"/>
              <a:buFont typeface="Arial" panose="020B0604020202020204"/>
              <a:buNone/>
            </a:pPr>
            <a:endParaRPr sz="1200" b="0" i="0" u="none" strike="noStrike" cap="none" dirty="0">
              <a:solidFill>
                <a:srgbClr val="434343"/>
              </a:solidFill>
              <a:latin typeface="Poppins" panose="00000500000000000000"/>
              <a:ea typeface="Poppins" panose="00000500000000000000"/>
              <a:cs typeface="Poppins" panose="00000500000000000000"/>
              <a:sym typeface="Poppins" panose="00000500000000000000"/>
            </a:endParaRPr>
          </a:p>
        </p:txBody>
      </p:sp>
      <p:sp>
        <p:nvSpPr>
          <p:cNvPr id="331" name="Google Shape;331;gf92662b36a_0_62"/>
          <p:cNvSpPr/>
          <p:nvPr/>
        </p:nvSpPr>
        <p:spPr>
          <a:xfrm>
            <a:off x="25" y="4845975"/>
            <a:ext cx="9144000" cy="297300"/>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3B3A4D"/>
              </a:solidFill>
              <a:latin typeface="Arial" panose="020B0604020202020204"/>
              <a:ea typeface="Arial" panose="020B0604020202020204"/>
              <a:cs typeface="Arial" panose="020B0604020202020204"/>
              <a:sym typeface="Arial" panose="020B0604020202020204"/>
            </a:endParaRPr>
          </a:p>
        </p:txBody>
      </p:sp>
      <p:pic>
        <p:nvPicPr>
          <p:cNvPr id="334" name="Google Shape;334;gf92662b36a_0_62"/>
          <p:cNvPicPr preferRelativeResize="0"/>
          <p:nvPr/>
        </p:nvPicPr>
        <p:blipFill>
          <a:blip r:embed="rId4"/>
          <a:stretch>
            <a:fillRect/>
          </a:stretch>
        </p:blipFill>
        <p:spPr>
          <a:xfrm>
            <a:off x="5057250" y="1806325"/>
            <a:ext cx="3727288" cy="2934899"/>
          </a:xfrm>
          <a:prstGeom prst="rect">
            <a:avLst/>
          </a:prstGeom>
          <a:noFill/>
          <a:ln>
            <a:noFill/>
          </a:ln>
        </p:spPr>
      </p:pic>
    </p:spTree>
  </p:cSld>
  <p:clrMapOvr>
    <a:masterClrMapping/>
  </p:clrMapOvr>
  <p:transition/>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714</Words>
  <Application>Microsoft Office PowerPoint</Application>
  <PresentationFormat>On-screen Show (16:9)</PresentationFormat>
  <Paragraphs>54</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Barlow Black</vt:lpstr>
      <vt:lpstr>Arial</vt:lpstr>
      <vt:lpstr>Poppins Medium</vt:lpstr>
      <vt:lpstr>Roboto</vt:lpstr>
      <vt:lpstr>Times New Roman</vt:lpstr>
      <vt:lpstr>Poppins</vt:lpstr>
      <vt:lpstr>Material</vt:lpstr>
      <vt:lpstr>Group Members  Srejan Kumar Bera  19103011  Vaibhav Chawla 19103027  Akarsh Puri 19103028 </vt:lpstr>
      <vt:lpstr>PROBLEM STATEMENT</vt:lpstr>
      <vt:lpstr>PowerPoint Presentation</vt:lpstr>
      <vt:lpstr>MAJOR ATTACKS TO BE MANAGED</vt:lpstr>
      <vt:lpstr>PowerPoint Presentation</vt:lpstr>
      <vt:lpstr>TOOLS &amp; TECHNOLOGIES USED</vt:lpstr>
      <vt:lpstr>FLOWCHART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PPT</dc:title>
  <dc:creator/>
  <cp:lastModifiedBy>Vaibhav Chawla</cp:lastModifiedBy>
  <cp:revision>8</cp:revision>
  <dcterms:created xsi:type="dcterms:W3CDTF">2022-03-23T18:44:28Z</dcterms:created>
  <dcterms:modified xsi:type="dcterms:W3CDTF">2022-03-24T08:49:56Z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76C2614C19664E56AFA35DDC1C5A223E</vt:lpwstr>
  </property>
  <property fmtid="{D5CDD505-2E9C-101B-9397-08002B2CF9AE}" pid="3" name="KSOProductBuildVer">
    <vt:lpwstr>1033-11.2.0.11029</vt:lpwstr>
  </property>
</Properties>
</file>