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61" r:id="rId9"/>
    <p:sldId id="262" r:id="rId10"/>
    <p:sldId id="264"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arjee, Swati" userId="6572cc1e-f116-40d2-ac22-c3d171db619f" providerId="ADAL" clId="{8474CFE4-1962-4F9A-8A3E-B9B2581E5E7A}"/>
    <pc:docChg chg="custSel modSld">
      <pc:chgData name="Acharjee, Swati" userId="6572cc1e-f116-40d2-ac22-c3d171db619f" providerId="ADAL" clId="{8474CFE4-1962-4F9A-8A3E-B9B2581E5E7A}" dt="2020-08-20T16:05:51.041" v="4" actId="33524"/>
      <pc:docMkLst>
        <pc:docMk/>
      </pc:docMkLst>
      <pc:sldChg chg="modSp">
        <pc:chgData name="Acharjee, Swati" userId="6572cc1e-f116-40d2-ac22-c3d171db619f" providerId="ADAL" clId="{8474CFE4-1962-4F9A-8A3E-B9B2581E5E7A}" dt="2020-08-20T16:05:51.041" v="4" actId="33524"/>
        <pc:sldMkLst>
          <pc:docMk/>
          <pc:sldMk cId="1385648792" sldId="256"/>
        </pc:sldMkLst>
        <pc:spChg chg="mod">
          <ac:chgData name="Acharjee, Swati" userId="6572cc1e-f116-40d2-ac22-c3d171db619f" providerId="ADAL" clId="{8474CFE4-1962-4F9A-8A3E-B9B2581E5E7A}" dt="2020-08-20T16:05:51.041" v="4" actId="33524"/>
          <ac:spMkLst>
            <pc:docMk/>
            <pc:sldMk cId="1385648792" sldId="256"/>
            <ac:spMk id="3" creationId="{A9114078-013A-48FF-9CF7-D627FD0D84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CA59-5AB2-4B5B-BD4A-B5A0821BA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4C151-5322-4993-9CDB-FC52A1D23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3D1D5-2CB9-4290-9BC3-D03137BAD9C8}"/>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FA17DE5E-7867-4351-A39D-5C1A33CED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2490A-B76E-46D9-88F6-9550271BE25F}"/>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5850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38A5-7DA5-4E95-B00A-CFA26E70B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FDD829-5032-47FA-ADB4-A6D53A9A0C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45451-98DD-46A8-B75F-E51A265532BC}"/>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9C652104-5E58-4382-A03F-9A6ED48C7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7AE41-5F20-4F00-A113-6CD7D7663760}"/>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43103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1DC06-9A4C-435B-AF47-86A23E7A8C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4F26D3-CAD0-4584-BB6F-01325C833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BA7B0-8989-4EF2-ADFF-C441AD51BAA3}"/>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5904002E-2096-46AF-9135-E1F3639CF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17595-E56B-45C4-9ABE-C9F4E72BBDF8}"/>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12290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13BB-ED56-4233-8700-81C078B5E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45838-E9D2-4BBA-90F5-C4EDEC32B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9B8B0-3C77-489A-89D6-2CFEE75EF057}"/>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2F947B50-54E1-4081-A353-414CD31CC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297D2-F760-4896-8270-CF9ADCE39232}"/>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297632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C0BA-E8D2-432F-A87B-219D2AF8C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E9A732-7B02-4048-B8C4-E6574330C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850D3-07AC-48BB-A226-0E6EDA6E703E}"/>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F9A1E55E-F519-47F7-9A62-098CB317F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0F0C5-028A-4C33-82ED-E7D23EAA9266}"/>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191406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3A80-7DE1-4FF7-8CB6-3C76AC9BC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14B7B-822B-4815-8BD4-014F74DA1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BAD69E-5A47-490F-9355-0538BC0D5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C0908-8E44-4529-8F86-BDC4FF5AEDF2}"/>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6" name="Footer Placeholder 5">
            <a:extLst>
              <a:ext uri="{FF2B5EF4-FFF2-40B4-BE49-F238E27FC236}">
                <a16:creationId xmlns:a16="http://schemas.microsoft.com/office/drawing/2014/main" id="{70F2A20A-87BD-40CF-BB9B-218D08D9AC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204FA-567C-4696-A7BB-1796A218E121}"/>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251119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67C6-6D0E-43F1-9A6A-62A1BDE4D1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6025B-3249-47CD-AEBF-BD829C9DE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CE0B1B-B956-4E99-8969-BC5322E466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B8448-A9DD-4466-AB7F-64C0AC845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2083B-BFC6-4354-A1AC-028C901E2F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2C6A3-8AF9-4E99-B6C4-142A1616410B}"/>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8" name="Footer Placeholder 7">
            <a:extLst>
              <a:ext uri="{FF2B5EF4-FFF2-40B4-BE49-F238E27FC236}">
                <a16:creationId xmlns:a16="http://schemas.microsoft.com/office/drawing/2014/main" id="{E66532E6-337A-44AE-A994-6D32E0D13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C2DB54-6EFB-45CF-A25D-C064C675223A}"/>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240929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3211-A848-43DD-A12D-18A2B6867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E2978-2D22-40FC-86CB-118ADAB2DF90}"/>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4" name="Footer Placeholder 3">
            <a:extLst>
              <a:ext uri="{FF2B5EF4-FFF2-40B4-BE49-F238E27FC236}">
                <a16:creationId xmlns:a16="http://schemas.microsoft.com/office/drawing/2014/main" id="{8FF92289-F145-444D-9CBD-E9DB026D6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76B26-FAE7-4BC8-AF68-634D9899B672}"/>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132733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366C04-BEED-463B-8F64-D71410105A62}"/>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3" name="Footer Placeholder 2">
            <a:extLst>
              <a:ext uri="{FF2B5EF4-FFF2-40B4-BE49-F238E27FC236}">
                <a16:creationId xmlns:a16="http://schemas.microsoft.com/office/drawing/2014/main" id="{A0CF4308-22BE-4868-8384-9C7936E45A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AD765-098B-4E29-AEE6-E9C6C22215F2}"/>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386701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4327-EB9F-4FFB-B00D-07F720C61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7FC390-8658-4ABF-AB94-686A9E22F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ED542-81D9-4973-AA86-76758300B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69473-7B4A-4E7C-9E83-4C3ED8BDEDD9}"/>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6" name="Footer Placeholder 5">
            <a:extLst>
              <a:ext uri="{FF2B5EF4-FFF2-40B4-BE49-F238E27FC236}">
                <a16:creationId xmlns:a16="http://schemas.microsoft.com/office/drawing/2014/main" id="{D4F6E6AA-AE46-478E-95C4-395921916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BE9B2-ED71-4F72-8056-B781EFD1A88C}"/>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290614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4F9B-38C2-458F-90BF-90C66C6CE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7625A7-43C9-49F2-8B3F-0892521FD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A32AE-59F4-484B-869D-5716E8C12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A932E-34C8-4F65-851F-C051472B68D0}"/>
              </a:ext>
            </a:extLst>
          </p:cNvPr>
          <p:cNvSpPr>
            <a:spLocks noGrp="1"/>
          </p:cNvSpPr>
          <p:nvPr>
            <p:ph type="dt" sz="half" idx="10"/>
          </p:nvPr>
        </p:nvSpPr>
        <p:spPr/>
        <p:txBody>
          <a:bodyPr/>
          <a:lstStyle/>
          <a:p>
            <a:fld id="{FD429B70-4D8B-45D7-8320-4DADFCC0E945}" type="datetimeFigureOut">
              <a:rPr lang="en-US" smtClean="0"/>
              <a:t>8/20/2020</a:t>
            </a:fld>
            <a:endParaRPr lang="en-US"/>
          </a:p>
        </p:txBody>
      </p:sp>
      <p:sp>
        <p:nvSpPr>
          <p:cNvPr id="6" name="Footer Placeholder 5">
            <a:extLst>
              <a:ext uri="{FF2B5EF4-FFF2-40B4-BE49-F238E27FC236}">
                <a16:creationId xmlns:a16="http://schemas.microsoft.com/office/drawing/2014/main" id="{8C093E87-57BE-438C-B728-597637D0B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A1625-90EE-427A-B478-1BBBD081354F}"/>
              </a:ext>
            </a:extLst>
          </p:cNvPr>
          <p:cNvSpPr>
            <a:spLocks noGrp="1"/>
          </p:cNvSpPr>
          <p:nvPr>
            <p:ph type="sldNum" sz="quarter" idx="12"/>
          </p:nvPr>
        </p:nvSpPr>
        <p:spPr/>
        <p:txBody>
          <a:bodyPr/>
          <a:lstStyle/>
          <a:p>
            <a:fld id="{24DA1E76-F5C6-4DAD-85ED-9D987F6F87A0}" type="slidenum">
              <a:rPr lang="en-US" smtClean="0"/>
              <a:t>‹#›</a:t>
            </a:fld>
            <a:endParaRPr lang="en-US"/>
          </a:p>
        </p:txBody>
      </p:sp>
    </p:spTree>
    <p:extLst>
      <p:ext uri="{BB962C8B-B14F-4D97-AF65-F5344CB8AC3E}">
        <p14:creationId xmlns:p14="http://schemas.microsoft.com/office/powerpoint/2010/main" val="290856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6CB05-0E25-48AA-9C88-5F65A321D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77BAF-7FB5-4482-B3A5-22C1D5C35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C588D-FDB1-480D-9129-C2AAB981F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29B70-4D8B-45D7-8320-4DADFCC0E945}" type="datetimeFigureOut">
              <a:rPr lang="en-US" smtClean="0"/>
              <a:t>8/20/2020</a:t>
            </a:fld>
            <a:endParaRPr lang="en-US"/>
          </a:p>
        </p:txBody>
      </p:sp>
      <p:sp>
        <p:nvSpPr>
          <p:cNvPr id="5" name="Footer Placeholder 4">
            <a:extLst>
              <a:ext uri="{FF2B5EF4-FFF2-40B4-BE49-F238E27FC236}">
                <a16:creationId xmlns:a16="http://schemas.microsoft.com/office/drawing/2014/main" id="{180DC549-6B30-45BF-9655-4CF24828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387B4-61AD-43DA-BC7C-596B4C976D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A1E76-F5C6-4DAD-85ED-9D987F6F87A0}" type="slidenum">
              <a:rPr lang="en-US" smtClean="0"/>
              <a:t>‹#›</a:t>
            </a:fld>
            <a:endParaRPr lang="en-US"/>
          </a:p>
        </p:txBody>
      </p:sp>
    </p:spTree>
    <p:extLst>
      <p:ext uri="{BB962C8B-B14F-4D97-AF65-F5344CB8AC3E}">
        <p14:creationId xmlns:p14="http://schemas.microsoft.com/office/powerpoint/2010/main" val="1487702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9C8A9-1544-4061-9B73-818CDEF37C19}"/>
              </a:ext>
            </a:extLst>
          </p:cNvPr>
          <p:cNvSpPr>
            <a:spLocks noGrp="1"/>
          </p:cNvSpPr>
          <p:nvPr>
            <p:ph type="ctrTitle"/>
          </p:nvPr>
        </p:nvSpPr>
        <p:spPr>
          <a:xfrm>
            <a:off x="795338" y="1875822"/>
            <a:ext cx="10601325" cy="1857374"/>
          </a:xfrm>
        </p:spPr>
        <p:txBody>
          <a:bodyPr>
            <a:normAutofit/>
          </a:bodyPr>
          <a:lstStyle/>
          <a:p>
            <a:r>
              <a:rPr lang="en-IN" b="1" dirty="0"/>
              <a:t>Crew Pairing and Rostering</a:t>
            </a:r>
            <a:br>
              <a:rPr lang="en-IN" b="1" dirty="0"/>
            </a:br>
            <a:endParaRPr lang="en-US" dirty="0"/>
          </a:p>
        </p:txBody>
      </p:sp>
      <p:sp>
        <p:nvSpPr>
          <p:cNvPr id="3" name="Subtitle 2">
            <a:extLst>
              <a:ext uri="{FF2B5EF4-FFF2-40B4-BE49-F238E27FC236}">
                <a16:creationId xmlns:a16="http://schemas.microsoft.com/office/drawing/2014/main" id="{A9114078-013A-48FF-9CF7-D627FD0D841D}"/>
              </a:ext>
            </a:extLst>
          </p:cNvPr>
          <p:cNvSpPr>
            <a:spLocks noGrp="1"/>
          </p:cNvSpPr>
          <p:nvPr>
            <p:ph type="subTitle" idx="1"/>
          </p:nvPr>
        </p:nvSpPr>
        <p:spPr>
          <a:xfrm>
            <a:off x="795338" y="3535721"/>
            <a:ext cx="10601325" cy="1142767"/>
          </a:xfrm>
        </p:spPr>
        <p:txBody>
          <a:bodyPr>
            <a:noAutofit/>
          </a:bodyPr>
          <a:lstStyle/>
          <a:p>
            <a:pPr algn="just"/>
            <a:r>
              <a:rPr lang="en-IN" sz="1800" b="1" dirty="0"/>
              <a:t>Crew Pairing and Rostering</a:t>
            </a:r>
            <a:r>
              <a:rPr lang="en-IN" sz="1800" dirty="0"/>
              <a:t> is key to better customer experience on flight and operational efficiency of the trips; it is highly critical to have right mix of crew members to manage cost and fatigue. Airlines companies continuously strive to produce a better model to pair crew for a particular flight based on various parameters, but it is still evolving, and best solution is far away from the reach of the companies</a:t>
            </a:r>
            <a:endParaRPr lang="en-US" sz="1800" dirty="0"/>
          </a:p>
        </p:txBody>
      </p:sp>
      <p:cxnSp>
        <p:nvCxnSpPr>
          <p:cNvPr id="14" name="Straight Connector 1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64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82602-A439-400D-B329-C4924D5391AF}"/>
              </a:ext>
            </a:extLst>
          </p:cNvPr>
          <p:cNvSpPr>
            <a:spLocks noGrp="1"/>
          </p:cNvSpPr>
          <p:nvPr>
            <p:ph type="title"/>
          </p:nvPr>
        </p:nvSpPr>
        <p:spPr>
          <a:xfrm>
            <a:off x="838200" y="533845"/>
            <a:ext cx="10515600" cy="1325563"/>
          </a:xfrm>
        </p:spPr>
        <p:txBody>
          <a:bodyPr vert="horz" lIns="91440" tIns="45720" rIns="91440" bIns="45720" rtlCol="0" anchor="ctr">
            <a:normAutofit/>
          </a:bodyPr>
          <a:lstStyle/>
          <a:p>
            <a:r>
              <a:rPr lang="en-US" dirty="0">
                <a:solidFill>
                  <a:schemeClr val="bg1"/>
                </a:solidFill>
              </a:rPr>
              <a:t>Introduction</a:t>
            </a:r>
          </a:p>
        </p:txBody>
      </p:sp>
      <p:sp>
        <p:nvSpPr>
          <p:cNvPr id="4" name="TextBox 3">
            <a:extLst>
              <a:ext uri="{FF2B5EF4-FFF2-40B4-BE49-F238E27FC236}">
                <a16:creationId xmlns:a16="http://schemas.microsoft.com/office/drawing/2014/main" id="{2F523CC1-21A7-49E8-9643-CAF729D20D36}"/>
              </a:ext>
            </a:extLst>
          </p:cNvPr>
          <p:cNvSpPr txBox="1"/>
          <p:nvPr/>
        </p:nvSpPr>
        <p:spPr>
          <a:xfrm>
            <a:off x="7376845" y="2386583"/>
            <a:ext cx="4272610" cy="37303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Personal Costs (Cabin Crew) = 7%</a:t>
            </a:r>
          </a:p>
          <a:p>
            <a:pPr marL="285750" indent="-228600">
              <a:lnSpc>
                <a:spcPct val="90000"/>
              </a:lnSpc>
              <a:spcAft>
                <a:spcPts val="600"/>
              </a:spcAft>
              <a:buFont typeface="Arial" panose="020B0604020202020204" pitchFamily="34" charset="0"/>
              <a:buChar char="•"/>
            </a:pPr>
            <a:r>
              <a:rPr lang="en-US" sz="2000" dirty="0"/>
              <a:t>Personal Costs (Pilots) = 7%</a:t>
            </a:r>
          </a:p>
          <a:p>
            <a:pPr marL="285750" indent="-228600">
              <a:lnSpc>
                <a:spcPct val="90000"/>
              </a:lnSpc>
              <a:spcAft>
                <a:spcPts val="600"/>
              </a:spcAft>
              <a:buFont typeface="Arial" panose="020B0604020202020204" pitchFamily="34" charset="0"/>
              <a:buChar char="•"/>
            </a:pPr>
            <a:r>
              <a:rPr lang="en-US" sz="2000" dirty="0"/>
              <a:t>Total Personal Costs = </a:t>
            </a:r>
            <a:r>
              <a:rPr lang="en-US" sz="2000" b="1" dirty="0">
                <a:solidFill>
                  <a:srgbClr val="FF0000"/>
                </a:solidFill>
              </a:rPr>
              <a:t>14%</a:t>
            </a:r>
          </a:p>
          <a:p>
            <a:pPr marL="285750" indent="-228600">
              <a:lnSpc>
                <a:spcPct val="90000"/>
              </a:lnSpc>
              <a:spcAft>
                <a:spcPts val="600"/>
              </a:spcAft>
              <a:buFont typeface="Arial" panose="020B0604020202020204" pitchFamily="34" charset="0"/>
              <a:buChar char="•"/>
            </a:pPr>
            <a:r>
              <a:rPr lang="en-US" sz="2000" dirty="0"/>
              <a:t>Second highest after Fuel Costs</a:t>
            </a:r>
          </a:p>
        </p:txBody>
      </p:sp>
      <p:pic>
        <p:nvPicPr>
          <p:cNvPr id="6" name="Picture 5">
            <a:extLst>
              <a:ext uri="{FF2B5EF4-FFF2-40B4-BE49-F238E27FC236}">
                <a16:creationId xmlns:a16="http://schemas.microsoft.com/office/drawing/2014/main" id="{B55EE1D8-3909-4105-B377-82A9A9DB8DDA}"/>
              </a:ext>
            </a:extLst>
          </p:cNvPr>
          <p:cNvPicPr>
            <a:picLocks noChangeAspect="1"/>
          </p:cNvPicPr>
          <p:nvPr/>
        </p:nvPicPr>
        <p:blipFill>
          <a:blip r:embed="rId2"/>
          <a:stretch>
            <a:fillRect/>
          </a:stretch>
        </p:blipFill>
        <p:spPr>
          <a:xfrm>
            <a:off x="542544" y="2148524"/>
            <a:ext cx="6834301" cy="4200905"/>
          </a:xfrm>
          <a:prstGeom prst="rect">
            <a:avLst/>
          </a:prstGeom>
        </p:spPr>
      </p:pic>
      <p:sp>
        <p:nvSpPr>
          <p:cNvPr id="8" name="TextBox 7">
            <a:extLst>
              <a:ext uri="{FF2B5EF4-FFF2-40B4-BE49-F238E27FC236}">
                <a16:creationId xmlns:a16="http://schemas.microsoft.com/office/drawing/2014/main" id="{CAE5DEB3-EFED-4A06-A85F-CDB0BE40481A}"/>
              </a:ext>
            </a:extLst>
          </p:cNvPr>
          <p:cNvSpPr txBox="1"/>
          <p:nvPr/>
        </p:nvSpPr>
        <p:spPr>
          <a:xfrm>
            <a:off x="7529245" y="4179475"/>
            <a:ext cx="4654194" cy="2630572"/>
          </a:xfrm>
          <a:prstGeom prst="rect">
            <a:avLst/>
          </a:prstGeom>
        </p:spPr>
        <p:txBody>
          <a:bodyPr vert="horz" lIns="91440" tIns="45720" rIns="91440" bIns="45720" rtlCol="0" anchor="ctr">
            <a:normAutofit/>
          </a:bodyPr>
          <a:lstStyle/>
          <a:p>
            <a:pPr marL="57150">
              <a:lnSpc>
                <a:spcPct val="90000"/>
              </a:lnSpc>
              <a:spcAft>
                <a:spcPts val="600"/>
              </a:spcAft>
            </a:pPr>
            <a:endParaRPr lang="en-US" sz="2000" dirty="0"/>
          </a:p>
        </p:txBody>
      </p:sp>
      <p:sp>
        <p:nvSpPr>
          <p:cNvPr id="11" name="TextBox 10">
            <a:extLst>
              <a:ext uri="{FF2B5EF4-FFF2-40B4-BE49-F238E27FC236}">
                <a16:creationId xmlns:a16="http://schemas.microsoft.com/office/drawing/2014/main" id="{91F1FCA5-B1B1-4288-820E-077AB8AEEE9C}"/>
              </a:ext>
            </a:extLst>
          </p:cNvPr>
          <p:cNvSpPr txBox="1"/>
          <p:nvPr/>
        </p:nvSpPr>
        <p:spPr>
          <a:xfrm>
            <a:off x="542544" y="6354975"/>
            <a:ext cx="11640895" cy="455075"/>
          </a:xfrm>
          <a:prstGeom prst="rect">
            <a:avLst/>
          </a:prstGeom>
        </p:spPr>
        <p:txBody>
          <a:bodyPr vert="horz" lIns="91440" tIns="45720" rIns="91440" bIns="45720" rtlCol="0" anchor="ctr">
            <a:normAutofit/>
          </a:bodyPr>
          <a:lstStyle/>
          <a:p>
            <a:pPr marL="57150">
              <a:lnSpc>
                <a:spcPct val="90000"/>
              </a:lnSpc>
              <a:spcAft>
                <a:spcPts val="600"/>
              </a:spcAft>
            </a:pPr>
            <a:r>
              <a:rPr lang="en-US" sz="1600" i="1" dirty="0"/>
              <a:t>This data can be found in the Spanish Government Department “Ministerio de Fomento” </a:t>
            </a:r>
          </a:p>
        </p:txBody>
      </p:sp>
    </p:spTree>
    <p:extLst>
      <p:ext uri="{BB962C8B-B14F-4D97-AF65-F5344CB8AC3E}">
        <p14:creationId xmlns:p14="http://schemas.microsoft.com/office/powerpoint/2010/main" val="34976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1CBE3D-98D1-4B91-9B6C-F61E8A2AF6A4}"/>
              </a:ext>
            </a:extLst>
          </p:cNvPr>
          <p:cNvSpPr txBox="1">
            <a:spLocks/>
          </p:cNvSpPr>
          <p:nvPr/>
        </p:nvSpPr>
        <p:spPr>
          <a:xfrm>
            <a:off x="534256" y="380144"/>
            <a:ext cx="11188557" cy="1707201"/>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Approach</a:t>
            </a:r>
          </a:p>
        </p:txBody>
      </p:sp>
      <p:sp>
        <p:nvSpPr>
          <p:cNvPr id="4" name="Title 1">
            <a:extLst>
              <a:ext uri="{FF2B5EF4-FFF2-40B4-BE49-F238E27FC236}">
                <a16:creationId xmlns:a16="http://schemas.microsoft.com/office/drawing/2014/main" id="{1F52B724-3802-4C4B-BA1B-F79F84665897}"/>
              </a:ext>
            </a:extLst>
          </p:cNvPr>
          <p:cNvSpPr txBox="1">
            <a:spLocks/>
          </p:cNvSpPr>
          <p:nvPr/>
        </p:nvSpPr>
        <p:spPr>
          <a:xfrm>
            <a:off x="692654" y="4250379"/>
            <a:ext cx="10515600" cy="25511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ü"/>
            </a:pPr>
            <a:r>
              <a:rPr lang="en-US" sz="2000" dirty="0">
                <a:latin typeface="+mn-lt"/>
              </a:rPr>
              <a:t>Optimization Problem</a:t>
            </a:r>
          </a:p>
          <a:p>
            <a:pPr marL="342900" indent="-342900">
              <a:buFont typeface="Wingdings" panose="05000000000000000000" pitchFamily="2" charset="2"/>
              <a:buChar char="ü"/>
            </a:pPr>
            <a:r>
              <a:rPr lang="en-US" sz="2000" dirty="0">
                <a:latin typeface="+mn-lt"/>
              </a:rPr>
              <a:t>Problem sub dividing –</a:t>
            </a:r>
          </a:p>
          <a:p>
            <a:r>
              <a:rPr lang="en-US" sz="2000" dirty="0">
                <a:latin typeface="+mn-lt"/>
              </a:rPr>
              <a:t>	a) Optimizing Crew Pairing</a:t>
            </a:r>
          </a:p>
          <a:p>
            <a:r>
              <a:rPr lang="en-US" sz="2000" dirty="0">
                <a:latin typeface="+mn-lt"/>
              </a:rPr>
              <a:t>	b) Optimizing Crew Rostering</a:t>
            </a:r>
          </a:p>
          <a:p>
            <a:endParaRPr lang="en-US" sz="2000" dirty="0">
              <a:latin typeface="+mn-lt"/>
            </a:endParaRPr>
          </a:p>
          <a:p>
            <a:pPr marL="342900" indent="-342900">
              <a:buFont typeface="Wingdings" panose="05000000000000000000" pitchFamily="2" charset="2"/>
              <a:buChar char="ü"/>
            </a:pPr>
            <a:r>
              <a:rPr lang="en-US" sz="2000" dirty="0">
                <a:latin typeface="+mn-lt"/>
              </a:rPr>
              <a:t>Both the problems complement each other.</a:t>
            </a:r>
          </a:p>
        </p:txBody>
      </p:sp>
      <p:sp>
        <p:nvSpPr>
          <p:cNvPr id="5" name="Arrow: Right 4">
            <a:extLst>
              <a:ext uri="{FF2B5EF4-FFF2-40B4-BE49-F238E27FC236}">
                <a16:creationId xmlns:a16="http://schemas.microsoft.com/office/drawing/2014/main" id="{44B4490C-FCDD-4AB8-9BB1-4F759A63D6D1}"/>
              </a:ext>
            </a:extLst>
          </p:cNvPr>
          <p:cNvSpPr/>
          <p:nvPr/>
        </p:nvSpPr>
        <p:spPr>
          <a:xfrm>
            <a:off x="688375" y="2087345"/>
            <a:ext cx="10715946" cy="2854516"/>
          </a:xfrm>
          <a:prstGeom prst="rightArrow">
            <a:avLst/>
          </a:prstGeom>
          <a:solidFill>
            <a:schemeClr val="accent5">
              <a:lumMod val="75000"/>
            </a:schemeClr>
          </a:solidFill>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8D562E-9A03-4124-BF97-A219BD261334}"/>
              </a:ext>
            </a:extLst>
          </p:cNvPr>
          <p:cNvSpPr txBox="1"/>
          <p:nvPr/>
        </p:nvSpPr>
        <p:spPr>
          <a:xfrm>
            <a:off x="1099340" y="3205527"/>
            <a:ext cx="1715785" cy="646331"/>
          </a:xfrm>
          <a:prstGeom prst="rect">
            <a:avLst/>
          </a:prstGeom>
          <a:solidFill>
            <a:schemeClr val="bg1">
              <a:lumMod val="95000"/>
            </a:schemeClr>
          </a:solidFill>
          <a:effectLst>
            <a:softEdge rad="38100"/>
          </a:effectLst>
        </p:spPr>
        <p:txBody>
          <a:bodyPr wrap="square" rtlCol="0">
            <a:spAutoFit/>
          </a:bodyPr>
          <a:lstStyle/>
          <a:p>
            <a:pPr algn="ctr"/>
            <a:r>
              <a:rPr lang="en-US" b="1" dirty="0"/>
              <a:t>Flight </a:t>
            </a:r>
          </a:p>
          <a:p>
            <a:pPr algn="ctr"/>
            <a:r>
              <a:rPr lang="en-US" b="1" dirty="0"/>
              <a:t>Timetable</a:t>
            </a:r>
          </a:p>
        </p:txBody>
      </p:sp>
      <p:sp>
        <p:nvSpPr>
          <p:cNvPr id="7" name="TextBox 6">
            <a:extLst>
              <a:ext uri="{FF2B5EF4-FFF2-40B4-BE49-F238E27FC236}">
                <a16:creationId xmlns:a16="http://schemas.microsoft.com/office/drawing/2014/main" id="{F3754BA7-7DF8-43DB-B2F2-2D95DD7774F6}"/>
              </a:ext>
            </a:extLst>
          </p:cNvPr>
          <p:cNvSpPr txBox="1"/>
          <p:nvPr/>
        </p:nvSpPr>
        <p:spPr>
          <a:xfrm>
            <a:off x="3707252" y="3224366"/>
            <a:ext cx="1676408" cy="646331"/>
          </a:xfrm>
          <a:prstGeom prst="rect">
            <a:avLst/>
          </a:prstGeom>
          <a:solidFill>
            <a:schemeClr val="bg1">
              <a:lumMod val="95000"/>
            </a:schemeClr>
          </a:solidFill>
          <a:effectLst>
            <a:softEdge rad="38100"/>
          </a:effectLst>
        </p:spPr>
        <p:txBody>
          <a:bodyPr wrap="square" rtlCol="0">
            <a:spAutoFit/>
          </a:bodyPr>
          <a:lstStyle/>
          <a:p>
            <a:pPr algn="ctr"/>
            <a:r>
              <a:rPr lang="en-US" b="1" dirty="0"/>
              <a:t>Crew</a:t>
            </a:r>
          </a:p>
          <a:p>
            <a:pPr algn="ctr"/>
            <a:r>
              <a:rPr lang="en-US" b="1" dirty="0"/>
              <a:t>Pairings</a:t>
            </a:r>
          </a:p>
        </p:txBody>
      </p:sp>
      <p:sp>
        <p:nvSpPr>
          <p:cNvPr id="8" name="TextBox 7">
            <a:extLst>
              <a:ext uri="{FF2B5EF4-FFF2-40B4-BE49-F238E27FC236}">
                <a16:creationId xmlns:a16="http://schemas.microsoft.com/office/drawing/2014/main" id="{69C62843-881A-4A90-80FC-0564010C5063}"/>
              </a:ext>
            </a:extLst>
          </p:cNvPr>
          <p:cNvSpPr txBox="1"/>
          <p:nvPr/>
        </p:nvSpPr>
        <p:spPr>
          <a:xfrm>
            <a:off x="6191880" y="3243204"/>
            <a:ext cx="1676408" cy="646331"/>
          </a:xfrm>
          <a:prstGeom prst="rect">
            <a:avLst/>
          </a:prstGeom>
          <a:solidFill>
            <a:schemeClr val="bg1">
              <a:lumMod val="95000"/>
            </a:schemeClr>
          </a:solidFill>
          <a:effectLst>
            <a:softEdge rad="38100"/>
          </a:effectLst>
        </p:spPr>
        <p:txBody>
          <a:bodyPr wrap="square" rtlCol="0">
            <a:spAutoFit/>
          </a:bodyPr>
          <a:lstStyle/>
          <a:p>
            <a:pPr algn="ctr"/>
            <a:r>
              <a:rPr lang="en-US" b="1" dirty="0"/>
              <a:t>Crew</a:t>
            </a:r>
          </a:p>
          <a:p>
            <a:pPr algn="ctr"/>
            <a:r>
              <a:rPr lang="en-US" b="1" dirty="0"/>
              <a:t>Rosters</a:t>
            </a:r>
          </a:p>
        </p:txBody>
      </p:sp>
      <p:sp>
        <p:nvSpPr>
          <p:cNvPr id="9" name="TextBox 8">
            <a:extLst>
              <a:ext uri="{FF2B5EF4-FFF2-40B4-BE49-F238E27FC236}">
                <a16:creationId xmlns:a16="http://schemas.microsoft.com/office/drawing/2014/main" id="{6740C045-C8EC-47C0-8178-3F3498458EEA}"/>
              </a:ext>
            </a:extLst>
          </p:cNvPr>
          <p:cNvSpPr txBox="1"/>
          <p:nvPr/>
        </p:nvSpPr>
        <p:spPr>
          <a:xfrm>
            <a:off x="8697065" y="3220946"/>
            <a:ext cx="1676408" cy="646331"/>
          </a:xfrm>
          <a:prstGeom prst="rect">
            <a:avLst/>
          </a:prstGeom>
          <a:solidFill>
            <a:schemeClr val="bg1">
              <a:lumMod val="95000"/>
            </a:schemeClr>
          </a:solidFill>
          <a:effectLst>
            <a:softEdge rad="38100"/>
          </a:effectLst>
        </p:spPr>
        <p:txBody>
          <a:bodyPr wrap="square" rtlCol="0">
            <a:spAutoFit/>
          </a:bodyPr>
          <a:lstStyle/>
          <a:p>
            <a:pPr algn="ctr"/>
            <a:r>
              <a:rPr lang="en-US" b="1" dirty="0"/>
              <a:t>Crew</a:t>
            </a:r>
          </a:p>
          <a:p>
            <a:pPr algn="ctr"/>
            <a:r>
              <a:rPr lang="en-US" b="1" dirty="0"/>
              <a:t>Schedules</a:t>
            </a:r>
          </a:p>
        </p:txBody>
      </p:sp>
      <p:cxnSp>
        <p:nvCxnSpPr>
          <p:cNvPr id="11" name="Straight Arrow Connector 10">
            <a:extLst>
              <a:ext uri="{FF2B5EF4-FFF2-40B4-BE49-F238E27FC236}">
                <a16:creationId xmlns:a16="http://schemas.microsoft.com/office/drawing/2014/main" id="{3D7F407D-4087-4EBF-8274-1EE72EF64577}"/>
              </a:ext>
            </a:extLst>
          </p:cNvPr>
          <p:cNvCxnSpPr>
            <a:cxnSpLocks/>
          </p:cNvCxnSpPr>
          <p:nvPr/>
        </p:nvCxnSpPr>
        <p:spPr>
          <a:xfrm>
            <a:off x="2794577" y="3528693"/>
            <a:ext cx="881853"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F0C432-250D-40A0-BA39-4C9652B786F3}"/>
              </a:ext>
            </a:extLst>
          </p:cNvPr>
          <p:cNvCxnSpPr/>
          <p:nvPr/>
        </p:nvCxnSpPr>
        <p:spPr>
          <a:xfrm>
            <a:off x="5402495" y="3547531"/>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C83740-6764-407A-AE0E-9E0472CA60E1}"/>
              </a:ext>
            </a:extLst>
          </p:cNvPr>
          <p:cNvCxnSpPr/>
          <p:nvPr/>
        </p:nvCxnSpPr>
        <p:spPr>
          <a:xfrm>
            <a:off x="7876853" y="3535547"/>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70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1CBE3D-98D1-4B91-9B6C-F61E8A2AF6A4}"/>
              </a:ext>
            </a:extLst>
          </p:cNvPr>
          <p:cNvSpPr txBox="1">
            <a:spLocks/>
          </p:cNvSpPr>
          <p:nvPr/>
        </p:nvSpPr>
        <p:spPr>
          <a:xfrm>
            <a:off x="534256" y="380144"/>
            <a:ext cx="11188557" cy="1707201"/>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Features</a:t>
            </a:r>
          </a:p>
        </p:txBody>
      </p:sp>
      <p:cxnSp>
        <p:nvCxnSpPr>
          <p:cNvPr id="11" name="Straight Arrow Connector 10">
            <a:extLst>
              <a:ext uri="{FF2B5EF4-FFF2-40B4-BE49-F238E27FC236}">
                <a16:creationId xmlns:a16="http://schemas.microsoft.com/office/drawing/2014/main" id="{3D7F407D-4087-4EBF-8274-1EE72EF64577}"/>
              </a:ext>
            </a:extLst>
          </p:cNvPr>
          <p:cNvCxnSpPr>
            <a:cxnSpLocks/>
          </p:cNvCxnSpPr>
          <p:nvPr/>
        </p:nvCxnSpPr>
        <p:spPr>
          <a:xfrm>
            <a:off x="2794577" y="3528693"/>
            <a:ext cx="881853"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F0C432-250D-40A0-BA39-4C9652B786F3}"/>
              </a:ext>
            </a:extLst>
          </p:cNvPr>
          <p:cNvCxnSpPr/>
          <p:nvPr/>
        </p:nvCxnSpPr>
        <p:spPr>
          <a:xfrm>
            <a:off x="5402495" y="3547531"/>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C83740-6764-407A-AE0E-9E0472CA60E1}"/>
              </a:ext>
            </a:extLst>
          </p:cNvPr>
          <p:cNvCxnSpPr/>
          <p:nvPr/>
        </p:nvCxnSpPr>
        <p:spPr>
          <a:xfrm>
            <a:off x="7876853" y="3535547"/>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23F1ED-B462-4FF0-82D7-B91FA128E5EA}"/>
              </a:ext>
            </a:extLst>
          </p:cNvPr>
          <p:cNvCxnSpPr/>
          <p:nvPr/>
        </p:nvCxnSpPr>
        <p:spPr>
          <a:xfrm>
            <a:off x="1527374" y="2668718"/>
            <a:ext cx="8603226"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6339D36-E7FD-4F0F-9AB6-4E6FA367BD32}"/>
              </a:ext>
            </a:extLst>
          </p:cNvPr>
          <p:cNvSpPr/>
          <p:nvPr/>
        </p:nvSpPr>
        <p:spPr>
          <a:xfrm>
            <a:off x="4388049" y="2339722"/>
            <a:ext cx="3013590" cy="625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Key Data Dimensions</a:t>
            </a:r>
            <a:endParaRPr lang="en-IN" b="1" dirty="0">
              <a:ln w="0"/>
              <a:solidFill>
                <a:schemeClr val="tx1"/>
              </a:solidFill>
              <a:effectLst>
                <a:outerShdw blurRad="38100" dist="19050" dir="2700000" algn="tl" rotWithShape="0">
                  <a:schemeClr val="dk1">
                    <a:alpha val="40000"/>
                  </a:schemeClr>
                </a:outerShdw>
              </a:effectLst>
            </a:endParaRPr>
          </a:p>
        </p:txBody>
      </p:sp>
      <p:cxnSp>
        <p:nvCxnSpPr>
          <p:cNvPr id="17" name="Straight Connector 16">
            <a:extLst>
              <a:ext uri="{FF2B5EF4-FFF2-40B4-BE49-F238E27FC236}">
                <a16:creationId xmlns:a16="http://schemas.microsoft.com/office/drawing/2014/main" id="{0950A10A-7B28-41DE-88F8-623005768340}"/>
              </a:ext>
            </a:extLst>
          </p:cNvPr>
          <p:cNvCxnSpPr>
            <a:cxnSpLocks/>
          </p:cNvCxnSpPr>
          <p:nvPr/>
        </p:nvCxnSpPr>
        <p:spPr>
          <a:xfrm>
            <a:off x="1527374" y="2668711"/>
            <a:ext cx="0" cy="45844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8A12D90-E5F1-4A0E-9EA5-6FCF144A263F}"/>
              </a:ext>
            </a:extLst>
          </p:cNvPr>
          <p:cNvCxnSpPr>
            <a:cxnSpLocks/>
          </p:cNvCxnSpPr>
          <p:nvPr/>
        </p:nvCxnSpPr>
        <p:spPr>
          <a:xfrm>
            <a:off x="10125683" y="2668711"/>
            <a:ext cx="4917" cy="458445"/>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9820CC1A-B073-4C53-ADB1-BC42AFB5A2EB}"/>
              </a:ext>
            </a:extLst>
          </p:cNvPr>
          <p:cNvSpPr/>
          <p:nvPr/>
        </p:nvSpPr>
        <p:spPr>
          <a:xfrm>
            <a:off x="608899" y="3252067"/>
            <a:ext cx="1986469" cy="238841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lumMod val="95000"/>
                    <a:lumOff val="5000"/>
                  </a:schemeClr>
                </a:solidFill>
              </a:rPr>
              <a:t>Objectives</a:t>
            </a:r>
          </a:p>
          <a:p>
            <a:pPr algn="ctr"/>
            <a:endParaRPr lang="en-US" sz="1600" b="1" dirty="0">
              <a:solidFill>
                <a:schemeClr val="tx1">
                  <a:lumMod val="95000"/>
                  <a:lumOff val="5000"/>
                </a:schemeClr>
              </a:solidFill>
            </a:endParaRPr>
          </a:p>
          <a:p>
            <a:pPr marL="285750" indent="-285750">
              <a:buFont typeface="Arial" panose="020B0604020202020204" pitchFamily="34" charset="0"/>
              <a:buChar char="•"/>
            </a:pPr>
            <a:r>
              <a:rPr lang="en-US" sz="1600" dirty="0">
                <a:solidFill>
                  <a:schemeClr val="tx1">
                    <a:lumMod val="95000"/>
                    <a:lumOff val="5000"/>
                  </a:schemeClr>
                </a:solidFill>
              </a:rPr>
              <a:t>Costs</a:t>
            </a:r>
          </a:p>
          <a:p>
            <a:pPr marL="285750" indent="-285750">
              <a:buFont typeface="Arial" panose="020B0604020202020204" pitchFamily="34" charset="0"/>
              <a:buChar char="•"/>
            </a:pPr>
            <a:r>
              <a:rPr lang="en-US" sz="1600" dirty="0">
                <a:solidFill>
                  <a:schemeClr val="tx1">
                    <a:lumMod val="95000"/>
                    <a:lumOff val="5000"/>
                  </a:schemeClr>
                </a:solidFill>
              </a:rPr>
              <a:t>Crew Bids</a:t>
            </a:r>
          </a:p>
          <a:p>
            <a:pPr marL="285750" indent="-285750">
              <a:buFont typeface="Arial" panose="020B0604020202020204" pitchFamily="34" charset="0"/>
              <a:buChar char="•"/>
            </a:pPr>
            <a:r>
              <a:rPr lang="en-US" sz="1600" dirty="0">
                <a:solidFill>
                  <a:schemeClr val="tx1">
                    <a:lumMod val="95000"/>
                    <a:lumOff val="5000"/>
                  </a:schemeClr>
                </a:solidFill>
              </a:rPr>
              <a:t>Robustness</a:t>
            </a:r>
          </a:p>
          <a:p>
            <a:pPr marL="285750" indent="-285750">
              <a:buFont typeface="Arial" panose="020B0604020202020204" pitchFamily="34" charset="0"/>
              <a:buChar char="•"/>
            </a:pPr>
            <a:r>
              <a:rPr lang="en-US" sz="1600" dirty="0">
                <a:solidFill>
                  <a:schemeClr val="tx1">
                    <a:lumMod val="95000"/>
                    <a:lumOff val="5000"/>
                  </a:schemeClr>
                </a:solidFill>
              </a:rPr>
              <a:t>Etc.</a:t>
            </a:r>
          </a:p>
          <a:p>
            <a:pPr marL="285750" indent="-285750">
              <a:buFont typeface="Arial" panose="020B0604020202020204" pitchFamily="34" charset="0"/>
              <a:buChar char="•"/>
            </a:pPr>
            <a:endParaRPr lang="en-IN" sz="1600" dirty="0">
              <a:solidFill>
                <a:schemeClr val="tx1">
                  <a:lumMod val="95000"/>
                  <a:lumOff val="5000"/>
                </a:schemeClr>
              </a:solidFill>
            </a:endParaRPr>
          </a:p>
        </p:txBody>
      </p:sp>
      <p:sp>
        <p:nvSpPr>
          <p:cNvPr id="20" name="Rectangle 19">
            <a:extLst>
              <a:ext uri="{FF2B5EF4-FFF2-40B4-BE49-F238E27FC236}">
                <a16:creationId xmlns:a16="http://schemas.microsoft.com/office/drawing/2014/main" id="{A64381B3-7A68-44B4-B0EF-28270D962715}"/>
              </a:ext>
            </a:extLst>
          </p:cNvPr>
          <p:cNvSpPr/>
          <p:nvPr/>
        </p:nvSpPr>
        <p:spPr>
          <a:xfrm>
            <a:off x="3358615" y="3252063"/>
            <a:ext cx="2062943" cy="23884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lumMod val="95000"/>
                    <a:lumOff val="5000"/>
                  </a:schemeClr>
                </a:solidFill>
              </a:rPr>
              <a:t>Rules</a:t>
            </a:r>
          </a:p>
          <a:p>
            <a:pPr algn="ctr"/>
            <a:endParaRPr lang="en-US" sz="1600" b="1" dirty="0">
              <a:solidFill>
                <a:schemeClr val="tx1">
                  <a:lumMod val="95000"/>
                  <a:lumOff val="5000"/>
                </a:schemeClr>
              </a:solidFill>
            </a:endParaRPr>
          </a:p>
          <a:p>
            <a:pPr marL="285750" indent="-285750">
              <a:buFont typeface="Arial" panose="020B0604020202020204" pitchFamily="34" charset="0"/>
              <a:buChar char="•"/>
            </a:pPr>
            <a:r>
              <a:rPr lang="en-US" sz="1600" dirty="0">
                <a:solidFill>
                  <a:schemeClr val="tx1">
                    <a:lumMod val="95000"/>
                    <a:lumOff val="5000"/>
                  </a:schemeClr>
                </a:solidFill>
              </a:rPr>
              <a:t>Rest Times</a:t>
            </a:r>
          </a:p>
          <a:p>
            <a:pPr marL="285750" indent="-285750">
              <a:buFont typeface="Arial" panose="020B0604020202020204" pitchFamily="34" charset="0"/>
              <a:buChar char="•"/>
            </a:pPr>
            <a:r>
              <a:rPr lang="en-US" sz="1600" dirty="0">
                <a:solidFill>
                  <a:schemeClr val="tx1">
                    <a:lumMod val="95000"/>
                    <a:lumOff val="5000"/>
                  </a:schemeClr>
                </a:solidFill>
              </a:rPr>
              <a:t>Days Off</a:t>
            </a:r>
          </a:p>
          <a:p>
            <a:pPr marL="285750" indent="-285750">
              <a:buFont typeface="Arial" panose="020B0604020202020204" pitchFamily="34" charset="0"/>
              <a:buChar char="•"/>
            </a:pPr>
            <a:r>
              <a:rPr lang="en-US" sz="1600" dirty="0">
                <a:solidFill>
                  <a:schemeClr val="tx1">
                    <a:lumMod val="95000"/>
                    <a:lumOff val="5000"/>
                  </a:schemeClr>
                </a:solidFill>
              </a:rPr>
              <a:t>Hours Limitations</a:t>
            </a:r>
          </a:p>
          <a:p>
            <a:pPr marL="285750" indent="-285750">
              <a:buFont typeface="Arial" panose="020B0604020202020204" pitchFamily="34" charset="0"/>
              <a:buChar char="•"/>
            </a:pPr>
            <a:r>
              <a:rPr lang="en-US" sz="1600" dirty="0">
                <a:solidFill>
                  <a:schemeClr val="tx1">
                    <a:lumMod val="95000"/>
                    <a:lumOff val="5000"/>
                  </a:schemeClr>
                </a:solidFill>
              </a:rPr>
              <a:t>Qualification Rules</a:t>
            </a:r>
          </a:p>
          <a:p>
            <a:pPr marL="285750" indent="-285750">
              <a:buFont typeface="Arial" panose="020B0604020202020204" pitchFamily="34" charset="0"/>
              <a:buChar char="•"/>
            </a:pPr>
            <a:r>
              <a:rPr lang="en-US" sz="1600" dirty="0">
                <a:solidFill>
                  <a:schemeClr val="tx1">
                    <a:lumMod val="95000"/>
                    <a:lumOff val="5000"/>
                  </a:schemeClr>
                </a:solidFill>
              </a:rPr>
              <a:t>Etc.</a:t>
            </a:r>
          </a:p>
          <a:p>
            <a:pPr algn="ctr"/>
            <a:endParaRPr lang="en-IN" sz="1600" b="1" dirty="0">
              <a:solidFill>
                <a:schemeClr val="tx1">
                  <a:lumMod val="95000"/>
                  <a:lumOff val="5000"/>
                </a:schemeClr>
              </a:solidFill>
            </a:endParaRPr>
          </a:p>
        </p:txBody>
      </p:sp>
      <p:sp>
        <p:nvSpPr>
          <p:cNvPr id="21" name="Rectangle 20">
            <a:extLst>
              <a:ext uri="{FF2B5EF4-FFF2-40B4-BE49-F238E27FC236}">
                <a16:creationId xmlns:a16="http://schemas.microsoft.com/office/drawing/2014/main" id="{29C8BB28-0E97-42DC-877A-26B5C472E575}"/>
              </a:ext>
            </a:extLst>
          </p:cNvPr>
          <p:cNvSpPr/>
          <p:nvPr/>
        </p:nvSpPr>
        <p:spPr>
          <a:xfrm>
            <a:off x="6384896" y="3252063"/>
            <a:ext cx="2030765" cy="238842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u="sng" dirty="0">
                <a:solidFill>
                  <a:schemeClr val="tx1">
                    <a:lumMod val="95000"/>
                    <a:lumOff val="5000"/>
                  </a:schemeClr>
                </a:solidFill>
              </a:rPr>
              <a:t>Activities</a:t>
            </a:r>
          </a:p>
          <a:p>
            <a:pPr algn="ctr"/>
            <a:endParaRPr lang="en-IN" sz="1600" b="1" dirty="0">
              <a:solidFill>
                <a:schemeClr val="tx1">
                  <a:lumMod val="95000"/>
                  <a:lumOff val="5000"/>
                </a:schemeClr>
              </a:solidFill>
            </a:endParaRPr>
          </a:p>
          <a:p>
            <a:pPr marL="285750" indent="-285750">
              <a:buFont typeface="Arial" panose="020B0604020202020204" pitchFamily="34" charset="0"/>
              <a:buChar char="•"/>
            </a:pPr>
            <a:r>
              <a:rPr lang="en-IN" sz="1600" dirty="0">
                <a:solidFill>
                  <a:schemeClr val="tx1">
                    <a:lumMod val="95000"/>
                    <a:lumOff val="5000"/>
                  </a:schemeClr>
                </a:solidFill>
              </a:rPr>
              <a:t>Training</a:t>
            </a:r>
          </a:p>
          <a:p>
            <a:pPr marL="285750" indent="-285750">
              <a:buFont typeface="Arial" panose="020B0604020202020204" pitchFamily="34" charset="0"/>
              <a:buChar char="•"/>
            </a:pPr>
            <a:r>
              <a:rPr lang="en-IN" sz="1600" dirty="0">
                <a:solidFill>
                  <a:schemeClr val="tx1">
                    <a:lumMod val="95000"/>
                    <a:lumOff val="5000"/>
                  </a:schemeClr>
                </a:solidFill>
              </a:rPr>
              <a:t>Ground Duties</a:t>
            </a:r>
          </a:p>
          <a:p>
            <a:pPr marL="285750" indent="-285750">
              <a:buFont typeface="Arial" panose="020B0604020202020204" pitchFamily="34" charset="0"/>
              <a:buChar char="•"/>
            </a:pPr>
            <a:r>
              <a:rPr lang="en-IN" sz="1600" dirty="0">
                <a:solidFill>
                  <a:schemeClr val="tx1">
                    <a:lumMod val="95000"/>
                    <a:lumOff val="5000"/>
                  </a:schemeClr>
                </a:solidFill>
              </a:rPr>
              <a:t>Reserves</a:t>
            </a:r>
          </a:p>
          <a:p>
            <a:pPr marL="285750" indent="-285750">
              <a:buFont typeface="Arial" panose="020B0604020202020204" pitchFamily="34" charset="0"/>
              <a:buChar char="•"/>
            </a:pPr>
            <a:r>
              <a:rPr lang="en-IN" sz="1600" dirty="0">
                <a:solidFill>
                  <a:schemeClr val="tx1">
                    <a:lumMod val="95000"/>
                    <a:lumOff val="5000"/>
                  </a:schemeClr>
                </a:solidFill>
              </a:rPr>
              <a:t>Etc.</a:t>
            </a:r>
          </a:p>
          <a:p>
            <a:endParaRPr lang="en-IN" sz="1600" dirty="0">
              <a:solidFill>
                <a:schemeClr val="tx1">
                  <a:lumMod val="95000"/>
                  <a:lumOff val="5000"/>
                </a:schemeClr>
              </a:solidFill>
            </a:endParaRPr>
          </a:p>
          <a:p>
            <a:endParaRPr lang="en-IN" sz="1600" dirty="0">
              <a:solidFill>
                <a:schemeClr val="tx1">
                  <a:lumMod val="95000"/>
                  <a:lumOff val="5000"/>
                </a:schemeClr>
              </a:solidFill>
            </a:endParaRPr>
          </a:p>
        </p:txBody>
      </p:sp>
      <p:sp>
        <p:nvSpPr>
          <p:cNvPr id="22" name="Rectangle 21">
            <a:extLst>
              <a:ext uri="{FF2B5EF4-FFF2-40B4-BE49-F238E27FC236}">
                <a16:creationId xmlns:a16="http://schemas.microsoft.com/office/drawing/2014/main" id="{960D9C52-2B19-4139-BE63-057A389A8EBB}"/>
              </a:ext>
            </a:extLst>
          </p:cNvPr>
          <p:cNvSpPr/>
          <p:nvPr/>
        </p:nvSpPr>
        <p:spPr>
          <a:xfrm>
            <a:off x="9216808" y="3239815"/>
            <a:ext cx="2062942" cy="24160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lumMod val="95000"/>
                    <a:lumOff val="5000"/>
                  </a:schemeClr>
                </a:solidFill>
              </a:rPr>
              <a:t>Crew</a:t>
            </a:r>
          </a:p>
          <a:p>
            <a:pPr algn="ctr"/>
            <a:endParaRPr lang="en-US" sz="1600" b="1" dirty="0">
              <a:solidFill>
                <a:schemeClr val="tx1">
                  <a:lumMod val="95000"/>
                  <a:lumOff val="5000"/>
                </a:schemeClr>
              </a:solidFill>
            </a:endParaRPr>
          </a:p>
          <a:p>
            <a:pPr marL="285750" indent="-285750">
              <a:buFont typeface="Arial" panose="020B0604020202020204" pitchFamily="34" charset="0"/>
              <a:buChar char="•"/>
            </a:pPr>
            <a:r>
              <a:rPr lang="en-US" sz="1600" dirty="0">
                <a:solidFill>
                  <a:schemeClr val="tx1">
                    <a:lumMod val="95000"/>
                    <a:lumOff val="5000"/>
                  </a:schemeClr>
                </a:solidFill>
              </a:rPr>
              <a:t>History</a:t>
            </a:r>
          </a:p>
          <a:p>
            <a:pPr marL="285750" indent="-285750">
              <a:buFont typeface="Arial" panose="020B0604020202020204" pitchFamily="34" charset="0"/>
              <a:buChar char="•"/>
            </a:pPr>
            <a:r>
              <a:rPr lang="en-US" sz="1600" dirty="0">
                <a:solidFill>
                  <a:schemeClr val="tx1">
                    <a:lumMod val="95000"/>
                    <a:lumOff val="5000"/>
                  </a:schemeClr>
                </a:solidFill>
              </a:rPr>
              <a:t>Qualification</a:t>
            </a:r>
          </a:p>
          <a:p>
            <a:pPr marL="285750" indent="-285750">
              <a:buFont typeface="Arial" panose="020B0604020202020204" pitchFamily="34" charset="0"/>
              <a:buChar char="•"/>
            </a:pPr>
            <a:r>
              <a:rPr lang="en-US" sz="1600" dirty="0">
                <a:solidFill>
                  <a:schemeClr val="tx1">
                    <a:lumMod val="95000"/>
                    <a:lumOff val="5000"/>
                  </a:schemeClr>
                </a:solidFill>
              </a:rPr>
              <a:t>Vacation</a:t>
            </a:r>
          </a:p>
          <a:p>
            <a:pPr marL="285750" indent="-285750">
              <a:buFont typeface="Arial" panose="020B0604020202020204" pitchFamily="34" charset="0"/>
              <a:buChar char="•"/>
            </a:pPr>
            <a:r>
              <a:rPr lang="en-US" sz="1600" dirty="0">
                <a:solidFill>
                  <a:schemeClr val="tx1">
                    <a:lumMod val="95000"/>
                    <a:lumOff val="5000"/>
                  </a:schemeClr>
                </a:solidFill>
              </a:rPr>
              <a:t>Medical Emergencies</a:t>
            </a:r>
          </a:p>
          <a:p>
            <a:pPr marL="285750" indent="-285750">
              <a:buFont typeface="Arial" panose="020B0604020202020204" pitchFamily="34" charset="0"/>
              <a:buChar char="•"/>
            </a:pPr>
            <a:r>
              <a:rPr lang="en-US" sz="1600" dirty="0">
                <a:solidFill>
                  <a:schemeClr val="tx1">
                    <a:lumMod val="95000"/>
                    <a:lumOff val="5000"/>
                  </a:schemeClr>
                </a:solidFill>
              </a:rPr>
              <a:t>Etc.</a:t>
            </a: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116908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1CBE3D-98D1-4B91-9B6C-F61E8A2AF6A4}"/>
              </a:ext>
            </a:extLst>
          </p:cNvPr>
          <p:cNvSpPr txBox="1">
            <a:spLocks/>
          </p:cNvSpPr>
          <p:nvPr/>
        </p:nvSpPr>
        <p:spPr>
          <a:xfrm>
            <a:off x="346509" y="537677"/>
            <a:ext cx="6237171" cy="1171246"/>
          </a:xfrm>
          <a:prstGeom prst="rect">
            <a:avLst/>
          </a:prstGeom>
          <a:solidFill>
            <a:schemeClr val="bg2">
              <a:lumMod val="2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Feature Relationship</a:t>
            </a:r>
          </a:p>
        </p:txBody>
      </p:sp>
      <p:sp>
        <p:nvSpPr>
          <p:cNvPr id="5" name="Oval 4">
            <a:extLst>
              <a:ext uri="{FF2B5EF4-FFF2-40B4-BE49-F238E27FC236}">
                <a16:creationId xmlns:a16="http://schemas.microsoft.com/office/drawing/2014/main" id="{0B91BEC8-0505-4A99-89A6-7A091BAD3688}"/>
              </a:ext>
            </a:extLst>
          </p:cNvPr>
          <p:cNvSpPr/>
          <p:nvPr/>
        </p:nvSpPr>
        <p:spPr>
          <a:xfrm>
            <a:off x="5188473" y="3400750"/>
            <a:ext cx="2137025" cy="148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Crew</a:t>
            </a:r>
          </a:p>
          <a:p>
            <a:pPr algn="ctr"/>
            <a:r>
              <a:rPr lang="en-US" dirty="0"/>
              <a:t>Rostering</a:t>
            </a:r>
          </a:p>
        </p:txBody>
      </p:sp>
      <p:sp>
        <p:nvSpPr>
          <p:cNvPr id="23" name="Oval 22">
            <a:extLst>
              <a:ext uri="{FF2B5EF4-FFF2-40B4-BE49-F238E27FC236}">
                <a16:creationId xmlns:a16="http://schemas.microsoft.com/office/drawing/2014/main" id="{FD1AE0E2-97F0-40D2-ABB9-7DD7C2D276F2}"/>
              </a:ext>
            </a:extLst>
          </p:cNvPr>
          <p:cNvSpPr/>
          <p:nvPr/>
        </p:nvSpPr>
        <p:spPr>
          <a:xfrm>
            <a:off x="8823808" y="1559956"/>
            <a:ext cx="2137025" cy="148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Flight</a:t>
            </a:r>
          </a:p>
          <a:p>
            <a:pPr algn="ctr"/>
            <a:r>
              <a:rPr lang="en-US" dirty="0"/>
              <a:t>Timetable</a:t>
            </a:r>
          </a:p>
        </p:txBody>
      </p:sp>
      <p:sp>
        <p:nvSpPr>
          <p:cNvPr id="24" name="Oval 23">
            <a:extLst>
              <a:ext uri="{FF2B5EF4-FFF2-40B4-BE49-F238E27FC236}">
                <a16:creationId xmlns:a16="http://schemas.microsoft.com/office/drawing/2014/main" id="{AF1CF0A0-CF5B-4B8D-9B08-82DF87AEEE3F}"/>
              </a:ext>
            </a:extLst>
          </p:cNvPr>
          <p:cNvSpPr/>
          <p:nvPr/>
        </p:nvSpPr>
        <p:spPr>
          <a:xfrm>
            <a:off x="705486" y="4835695"/>
            <a:ext cx="2137025" cy="1493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Crew</a:t>
            </a:r>
          </a:p>
          <a:p>
            <a:pPr algn="ctr"/>
            <a:r>
              <a:rPr lang="en-US" dirty="0"/>
              <a:t>Pairing</a:t>
            </a:r>
          </a:p>
        </p:txBody>
      </p:sp>
      <p:sp>
        <p:nvSpPr>
          <p:cNvPr id="6" name="Oval 5">
            <a:extLst>
              <a:ext uri="{FF2B5EF4-FFF2-40B4-BE49-F238E27FC236}">
                <a16:creationId xmlns:a16="http://schemas.microsoft.com/office/drawing/2014/main" id="{41B41F36-E925-4AD9-9C69-4802ACBD085B}"/>
              </a:ext>
            </a:extLst>
          </p:cNvPr>
          <p:cNvSpPr/>
          <p:nvPr/>
        </p:nvSpPr>
        <p:spPr>
          <a:xfrm>
            <a:off x="10448848" y="1068517"/>
            <a:ext cx="1643861" cy="57192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Departure</a:t>
            </a:r>
          </a:p>
          <a:p>
            <a:pPr algn="ctr"/>
            <a:r>
              <a:rPr lang="en-US" dirty="0"/>
              <a:t>Time</a:t>
            </a:r>
          </a:p>
        </p:txBody>
      </p:sp>
      <p:sp>
        <p:nvSpPr>
          <p:cNvPr id="25" name="Oval 24">
            <a:extLst>
              <a:ext uri="{FF2B5EF4-FFF2-40B4-BE49-F238E27FC236}">
                <a16:creationId xmlns:a16="http://schemas.microsoft.com/office/drawing/2014/main" id="{FDEE667D-BE6B-4396-995A-3D02923B031B}"/>
              </a:ext>
            </a:extLst>
          </p:cNvPr>
          <p:cNvSpPr/>
          <p:nvPr/>
        </p:nvSpPr>
        <p:spPr>
          <a:xfrm>
            <a:off x="9739920" y="270549"/>
            <a:ext cx="1467490" cy="455502"/>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27" name="Oval 26">
            <a:extLst>
              <a:ext uri="{FF2B5EF4-FFF2-40B4-BE49-F238E27FC236}">
                <a16:creationId xmlns:a16="http://schemas.microsoft.com/office/drawing/2014/main" id="{0DD1BCD8-8221-4F75-8CE9-AEFA81EFE61B}"/>
              </a:ext>
            </a:extLst>
          </p:cNvPr>
          <p:cNvSpPr/>
          <p:nvPr/>
        </p:nvSpPr>
        <p:spPr>
          <a:xfrm>
            <a:off x="7510436" y="1063374"/>
            <a:ext cx="1797972" cy="57192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a:t>
            </a:r>
          </a:p>
        </p:txBody>
      </p:sp>
      <p:sp>
        <p:nvSpPr>
          <p:cNvPr id="28" name="Oval 27">
            <a:extLst>
              <a:ext uri="{FF2B5EF4-FFF2-40B4-BE49-F238E27FC236}">
                <a16:creationId xmlns:a16="http://schemas.microsoft.com/office/drawing/2014/main" id="{0AA839EE-D48B-44EC-9C84-E38CD256256B}"/>
              </a:ext>
            </a:extLst>
          </p:cNvPr>
          <p:cNvSpPr/>
          <p:nvPr/>
        </p:nvSpPr>
        <p:spPr>
          <a:xfrm>
            <a:off x="8417980" y="537676"/>
            <a:ext cx="1253447" cy="41096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Arrival</a:t>
            </a:r>
          </a:p>
        </p:txBody>
      </p:sp>
      <p:sp>
        <p:nvSpPr>
          <p:cNvPr id="7" name="Rectangle: Rounded Corners 6">
            <a:extLst>
              <a:ext uri="{FF2B5EF4-FFF2-40B4-BE49-F238E27FC236}">
                <a16:creationId xmlns:a16="http://schemas.microsoft.com/office/drawing/2014/main" id="{31438F02-739B-46A7-9F75-0F130187C943}"/>
              </a:ext>
            </a:extLst>
          </p:cNvPr>
          <p:cNvSpPr/>
          <p:nvPr/>
        </p:nvSpPr>
        <p:spPr>
          <a:xfrm>
            <a:off x="7171362" y="5301465"/>
            <a:ext cx="1797972" cy="7602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Crew Related</a:t>
            </a:r>
          </a:p>
          <a:p>
            <a:pPr algn="ctr"/>
            <a:r>
              <a:rPr lang="en-US" dirty="0">
                <a:solidFill>
                  <a:schemeClr val="tx1"/>
                </a:solidFill>
              </a:rPr>
              <a:t>Constraints</a:t>
            </a:r>
          </a:p>
        </p:txBody>
      </p:sp>
      <p:sp>
        <p:nvSpPr>
          <p:cNvPr id="29" name="Oval 28">
            <a:extLst>
              <a:ext uri="{FF2B5EF4-FFF2-40B4-BE49-F238E27FC236}">
                <a16:creationId xmlns:a16="http://schemas.microsoft.com/office/drawing/2014/main" id="{176A6076-A9A8-4E6C-A834-423F427C9E52}"/>
              </a:ext>
            </a:extLst>
          </p:cNvPr>
          <p:cNvSpPr/>
          <p:nvPr/>
        </p:nvSpPr>
        <p:spPr>
          <a:xfrm>
            <a:off x="8803262" y="4554874"/>
            <a:ext cx="1957782" cy="5850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days in pairing</a:t>
            </a:r>
          </a:p>
        </p:txBody>
      </p:sp>
      <p:sp>
        <p:nvSpPr>
          <p:cNvPr id="30" name="Oval 29">
            <a:extLst>
              <a:ext uri="{FF2B5EF4-FFF2-40B4-BE49-F238E27FC236}">
                <a16:creationId xmlns:a16="http://schemas.microsoft.com/office/drawing/2014/main" id="{E4D819F2-D648-4E39-AE1A-1BB0D400CA3D}"/>
              </a:ext>
            </a:extLst>
          </p:cNvPr>
          <p:cNvSpPr/>
          <p:nvPr/>
        </p:nvSpPr>
        <p:spPr>
          <a:xfrm>
            <a:off x="10048149" y="5344269"/>
            <a:ext cx="1989754" cy="76028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Maximum Flight hours in a day</a:t>
            </a:r>
          </a:p>
        </p:txBody>
      </p:sp>
      <p:sp>
        <p:nvSpPr>
          <p:cNvPr id="31" name="Oval 30">
            <a:extLst>
              <a:ext uri="{FF2B5EF4-FFF2-40B4-BE49-F238E27FC236}">
                <a16:creationId xmlns:a16="http://schemas.microsoft.com/office/drawing/2014/main" id="{FEF370D4-6356-4B76-852D-B2F4C8279FB0}"/>
              </a:ext>
            </a:extLst>
          </p:cNvPr>
          <p:cNvSpPr/>
          <p:nvPr/>
        </p:nvSpPr>
        <p:spPr>
          <a:xfrm>
            <a:off x="8995044" y="6226135"/>
            <a:ext cx="1797972" cy="571929"/>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Round Trip Duration</a:t>
            </a:r>
          </a:p>
        </p:txBody>
      </p:sp>
      <p:sp>
        <p:nvSpPr>
          <p:cNvPr id="33" name="Rectangle: Rounded Corners 32">
            <a:extLst>
              <a:ext uri="{FF2B5EF4-FFF2-40B4-BE49-F238E27FC236}">
                <a16:creationId xmlns:a16="http://schemas.microsoft.com/office/drawing/2014/main" id="{FA0A0160-AAF8-4D3F-8AB3-0FCDBF0B2F3C}"/>
              </a:ext>
            </a:extLst>
          </p:cNvPr>
          <p:cNvSpPr/>
          <p:nvPr/>
        </p:nvSpPr>
        <p:spPr>
          <a:xfrm>
            <a:off x="3481226" y="2618195"/>
            <a:ext cx="1797972" cy="76028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Flight Timetable</a:t>
            </a:r>
          </a:p>
          <a:p>
            <a:pPr algn="ctr"/>
            <a:r>
              <a:rPr lang="en-US" dirty="0">
                <a:solidFill>
                  <a:schemeClr val="tx1"/>
                </a:solidFill>
              </a:rPr>
              <a:t>Constraints</a:t>
            </a:r>
          </a:p>
        </p:txBody>
      </p:sp>
      <p:sp>
        <p:nvSpPr>
          <p:cNvPr id="35" name="Oval 34">
            <a:extLst>
              <a:ext uri="{FF2B5EF4-FFF2-40B4-BE49-F238E27FC236}">
                <a16:creationId xmlns:a16="http://schemas.microsoft.com/office/drawing/2014/main" id="{D73B9C8C-3795-4A9F-90F3-DC3870B63B95}"/>
              </a:ext>
            </a:extLst>
          </p:cNvPr>
          <p:cNvSpPr/>
          <p:nvPr/>
        </p:nvSpPr>
        <p:spPr>
          <a:xfrm>
            <a:off x="5435030" y="2159294"/>
            <a:ext cx="2222659" cy="892133"/>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Turnaround between paired flights</a:t>
            </a:r>
          </a:p>
        </p:txBody>
      </p:sp>
      <p:sp>
        <p:nvSpPr>
          <p:cNvPr id="36" name="Oval 35">
            <a:extLst>
              <a:ext uri="{FF2B5EF4-FFF2-40B4-BE49-F238E27FC236}">
                <a16:creationId xmlns:a16="http://schemas.microsoft.com/office/drawing/2014/main" id="{52587A7A-5492-4840-809A-50D4F5981D13}"/>
              </a:ext>
            </a:extLst>
          </p:cNvPr>
          <p:cNvSpPr/>
          <p:nvPr/>
        </p:nvSpPr>
        <p:spPr>
          <a:xfrm>
            <a:off x="1289428" y="2119884"/>
            <a:ext cx="2137025" cy="81852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Arrival time before Departure</a:t>
            </a:r>
          </a:p>
        </p:txBody>
      </p:sp>
      <p:sp>
        <p:nvSpPr>
          <p:cNvPr id="37" name="Oval 36">
            <a:extLst>
              <a:ext uri="{FF2B5EF4-FFF2-40B4-BE49-F238E27FC236}">
                <a16:creationId xmlns:a16="http://schemas.microsoft.com/office/drawing/2014/main" id="{6BA947FA-E384-4B3B-9A8D-34EF65118B41}"/>
              </a:ext>
            </a:extLst>
          </p:cNvPr>
          <p:cNvSpPr/>
          <p:nvPr/>
        </p:nvSpPr>
        <p:spPr>
          <a:xfrm>
            <a:off x="34272" y="2936702"/>
            <a:ext cx="2410979" cy="81852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 Continuity between pairing flights</a:t>
            </a:r>
          </a:p>
        </p:txBody>
      </p:sp>
      <p:sp>
        <p:nvSpPr>
          <p:cNvPr id="38" name="Oval 37">
            <a:extLst>
              <a:ext uri="{FF2B5EF4-FFF2-40B4-BE49-F238E27FC236}">
                <a16:creationId xmlns:a16="http://schemas.microsoft.com/office/drawing/2014/main" id="{83DEDCBD-55EE-4540-A215-3B33A000F09F}"/>
              </a:ext>
            </a:extLst>
          </p:cNvPr>
          <p:cNvSpPr/>
          <p:nvPr/>
        </p:nvSpPr>
        <p:spPr>
          <a:xfrm>
            <a:off x="1707243" y="3637042"/>
            <a:ext cx="2823660" cy="818526"/>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Destination Airport is Origin Airport of next flight</a:t>
            </a:r>
          </a:p>
        </p:txBody>
      </p:sp>
      <p:cxnSp>
        <p:nvCxnSpPr>
          <p:cNvPr id="9" name="Straight Arrow Connector 8">
            <a:extLst>
              <a:ext uri="{FF2B5EF4-FFF2-40B4-BE49-F238E27FC236}">
                <a16:creationId xmlns:a16="http://schemas.microsoft.com/office/drawing/2014/main" id="{1D9CB615-3058-4F06-A136-C29713F1BE97}"/>
              </a:ext>
            </a:extLst>
          </p:cNvPr>
          <p:cNvCxnSpPr>
            <a:stCxn id="35" idx="3"/>
          </p:cNvCxnSpPr>
          <p:nvPr/>
        </p:nvCxnSpPr>
        <p:spPr>
          <a:xfrm flipH="1">
            <a:off x="5279198" y="2920777"/>
            <a:ext cx="481333" cy="2231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EF39794-0CD5-48D2-AA17-1E91BD4BE058}"/>
              </a:ext>
            </a:extLst>
          </p:cNvPr>
          <p:cNvCxnSpPr>
            <a:cxnSpLocks/>
          </p:cNvCxnSpPr>
          <p:nvPr/>
        </p:nvCxnSpPr>
        <p:spPr>
          <a:xfrm>
            <a:off x="2842511" y="2920777"/>
            <a:ext cx="539529" cy="1524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ADBDA6B-49C3-4497-AA61-73D0CAB10439}"/>
              </a:ext>
            </a:extLst>
          </p:cNvPr>
          <p:cNvCxnSpPr>
            <a:cxnSpLocks/>
            <a:stCxn id="37" idx="6"/>
          </p:cNvCxnSpPr>
          <p:nvPr/>
        </p:nvCxnSpPr>
        <p:spPr>
          <a:xfrm flipV="1">
            <a:off x="2445251" y="3220958"/>
            <a:ext cx="981202" cy="1250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3812B08-E80F-4138-AAF4-38BC8AB90ED0}"/>
              </a:ext>
            </a:extLst>
          </p:cNvPr>
          <p:cNvCxnSpPr>
            <a:cxnSpLocks/>
          </p:cNvCxnSpPr>
          <p:nvPr/>
        </p:nvCxnSpPr>
        <p:spPr>
          <a:xfrm flipV="1">
            <a:off x="3119073" y="3368209"/>
            <a:ext cx="307380" cy="2585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FBB4382-7FD6-42D4-B585-200F2F2F3278}"/>
              </a:ext>
            </a:extLst>
          </p:cNvPr>
          <p:cNvCxnSpPr>
            <a:cxnSpLocks/>
            <a:stCxn id="96" idx="3"/>
          </p:cNvCxnSpPr>
          <p:nvPr/>
        </p:nvCxnSpPr>
        <p:spPr>
          <a:xfrm flipH="1">
            <a:off x="2842511" y="5697505"/>
            <a:ext cx="1240708" cy="1273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51C1DDD-9AB1-43B1-841D-63D175E9B0B8}"/>
              </a:ext>
            </a:extLst>
          </p:cNvPr>
          <p:cNvCxnSpPr>
            <a:cxnSpLocks/>
          </p:cNvCxnSpPr>
          <p:nvPr/>
        </p:nvCxnSpPr>
        <p:spPr>
          <a:xfrm flipH="1">
            <a:off x="8995044" y="5834009"/>
            <a:ext cx="105310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8D838F3-1D86-4C4F-9F13-DCFE8E97F0E6}"/>
              </a:ext>
            </a:extLst>
          </p:cNvPr>
          <p:cNvCxnSpPr>
            <a:cxnSpLocks/>
          </p:cNvCxnSpPr>
          <p:nvPr/>
        </p:nvCxnSpPr>
        <p:spPr>
          <a:xfrm flipH="1" flipV="1">
            <a:off x="8995044" y="5986409"/>
            <a:ext cx="676383" cy="2397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0345A6E-8EBE-4E90-9520-51E0EA18C240}"/>
              </a:ext>
            </a:extLst>
          </p:cNvPr>
          <p:cNvCxnSpPr>
            <a:cxnSpLocks/>
            <a:stCxn id="27" idx="6"/>
          </p:cNvCxnSpPr>
          <p:nvPr/>
        </p:nvCxnSpPr>
        <p:spPr>
          <a:xfrm>
            <a:off x="9308408" y="1349339"/>
            <a:ext cx="376722" cy="2106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E4F3F27D-ABEB-4C02-99CC-C294A829D502}"/>
              </a:ext>
            </a:extLst>
          </p:cNvPr>
          <p:cNvSpPr/>
          <p:nvPr/>
        </p:nvSpPr>
        <p:spPr>
          <a:xfrm>
            <a:off x="8823808" y="1559957"/>
            <a:ext cx="2137025" cy="148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Flight</a:t>
            </a:r>
          </a:p>
          <a:p>
            <a:pPr algn="ctr"/>
            <a:r>
              <a:rPr lang="en-US" dirty="0"/>
              <a:t>Timetable</a:t>
            </a:r>
          </a:p>
        </p:txBody>
      </p:sp>
      <p:cxnSp>
        <p:nvCxnSpPr>
          <p:cNvPr id="64" name="Straight Arrow Connector 63">
            <a:extLst>
              <a:ext uri="{FF2B5EF4-FFF2-40B4-BE49-F238E27FC236}">
                <a16:creationId xmlns:a16="http://schemas.microsoft.com/office/drawing/2014/main" id="{DEBE55C6-06AF-43DB-9F8E-E759340E5463}"/>
              </a:ext>
            </a:extLst>
          </p:cNvPr>
          <p:cNvCxnSpPr>
            <a:cxnSpLocks/>
          </p:cNvCxnSpPr>
          <p:nvPr/>
        </p:nvCxnSpPr>
        <p:spPr>
          <a:xfrm>
            <a:off x="9354627" y="974345"/>
            <a:ext cx="464089" cy="4931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846A3E2-AD94-407F-B243-C0E5BFDD5A7F}"/>
              </a:ext>
            </a:extLst>
          </p:cNvPr>
          <p:cNvCxnSpPr>
            <a:cxnSpLocks/>
            <a:stCxn id="25" idx="4"/>
          </p:cNvCxnSpPr>
          <p:nvPr/>
        </p:nvCxnSpPr>
        <p:spPr>
          <a:xfrm flipH="1">
            <a:off x="9938540" y="726051"/>
            <a:ext cx="535125" cy="68150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4749077-39F3-4C72-8E2D-139D8140A6F7}"/>
              </a:ext>
            </a:extLst>
          </p:cNvPr>
          <p:cNvCxnSpPr>
            <a:cxnSpLocks/>
            <a:stCxn id="6" idx="2"/>
            <a:endCxn id="62" idx="0"/>
          </p:cNvCxnSpPr>
          <p:nvPr/>
        </p:nvCxnSpPr>
        <p:spPr>
          <a:xfrm flipH="1">
            <a:off x="9892321" y="1354482"/>
            <a:ext cx="556527" cy="2054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BB5B334B-E20B-4E25-9714-F5526985300F}"/>
              </a:ext>
            </a:extLst>
          </p:cNvPr>
          <p:cNvCxnSpPr>
            <a:cxnSpLocks/>
          </p:cNvCxnSpPr>
          <p:nvPr/>
        </p:nvCxnSpPr>
        <p:spPr>
          <a:xfrm>
            <a:off x="4373850" y="3411125"/>
            <a:ext cx="961290" cy="353357"/>
          </a:xfrm>
          <a:prstGeom prst="straightConnector1">
            <a:avLst/>
          </a:prstGeom>
          <a:ln w="508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B837FE95-227D-439A-B4E0-009E5F006C23}"/>
              </a:ext>
            </a:extLst>
          </p:cNvPr>
          <p:cNvCxnSpPr>
            <a:cxnSpLocks/>
          </p:cNvCxnSpPr>
          <p:nvPr/>
        </p:nvCxnSpPr>
        <p:spPr>
          <a:xfrm flipH="1" flipV="1">
            <a:off x="7171362" y="4554874"/>
            <a:ext cx="856651" cy="664722"/>
          </a:xfrm>
          <a:prstGeom prst="straightConnector1">
            <a:avLst/>
          </a:prstGeom>
          <a:ln w="508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09678E7-69BF-425A-A40C-89AF08BF052C}"/>
              </a:ext>
            </a:extLst>
          </p:cNvPr>
          <p:cNvCxnSpPr>
            <a:cxnSpLocks/>
          </p:cNvCxnSpPr>
          <p:nvPr/>
        </p:nvCxnSpPr>
        <p:spPr>
          <a:xfrm flipH="1">
            <a:off x="7245636" y="2760001"/>
            <a:ext cx="1738418" cy="1004481"/>
          </a:xfrm>
          <a:prstGeom prst="straightConnector1">
            <a:avLst/>
          </a:prstGeom>
          <a:ln w="7620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45806361-8A45-40A6-AC61-AB56BC37D8EC}"/>
              </a:ext>
            </a:extLst>
          </p:cNvPr>
          <p:cNvCxnSpPr>
            <a:cxnSpLocks/>
            <a:endCxn id="24" idx="6"/>
          </p:cNvCxnSpPr>
          <p:nvPr/>
        </p:nvCxnSpPr>
        <p:spPr>
          <a:xfrm flipH="1">
            <a:off x="2842511" y="4516374"/>
            <a:ext cx="2436688" cy="1065910"/>
          </a:xfrm>
          <a:prstGeom prst="straightConnector1">
            <a:avLst/>
          </a:prstGeom>
          <a:ln w="762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AF2B4DF4-B28E-4531-BC03-2E9C9D965144}"/>
              </a:ext>
            </a:extLst>
          </p:cNvPr>
          <p:cNvSpPr/>
          <p:nvPr/>
        </p:nvSpPr>
        <p:spPr>
          <a:xfrm>
            <a:off x="3796508" y="5198162"/>
            <a:ext cx="1957782" cy="5850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a:t>
            </a:r>
          </a:p>
          <a:p>
            <a:pPr algn="ctr"/>
            <a:r>
              <a:rPr lang="en-US" dirty="0"/>
              <a:t>Ground Duty</a:t>
            </a:r>
          </a:p>
        </p:txBody>
      </p:sp>
      <p:sp>
        <p:nvSpPr>
          <p:cNvPr id="97" name="Oval 96">
            <a:extLst>
              <a:ext uri="{FF2B5EF4-FFF2-40B4-BE49-F238E27FC236}">
                <a16:creationId xmlns:a16="http://schemas.microsoft.com/office/drawing/2014/main" id="{3DAE716E-65A0-4397-8BA9-A571C072A046}"/>
              </a:ext>
            </a:extLst>
          </p:cNvPr>
          <p:cNvSpPr/>
          <p:nvPr/>
        </p:nvSpPr>
        <p:spPr>
          <a:xfrm>
            <a:off x="4372420" y="5908829"/>
            <a:ext cx="1957782" cy="5850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Vacation/</a:t>
            </a:r>
          </a:p>
          <a:p>
            <a:pPr algn="ctr"/>
            <a:r>
              <a:rPr lang="en-US" dirty="0"/>
              <a:t>Sick</a:t>
            </a:r>
          </a:p>
        </p:txBody>
      </p:sp>
      <p:sp>
        <p:nvSpPr>
          <p:cNvPr id="98" name="Oval 97">
            <a:extLst>
              <a:ext uri="{FF2B5EF4-FFF2-40B4-BE49-F238E27FC236}">
                <a16:creationId xmlns:a16="http://schemas.microsoft.com/office/drawing/2014/main" id="{BE58900B-DD26-472C-8DA1-5B2E246C864D}"/>
              </a:ext>
            </a:extLst>
          </p:cNvPr>
          <p:cNvSpPr/>
          <p:nvPr/>
        </p:nvSpPr>
        <p:spPr>
          <a:xfrm>
            <a:off x="2667143" y="6244108"/>
            <a:ext cx="1957782" cy="58501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Personal History </a:t>
            </a:r>
          </a:p>
        </p:txBody>
      </p:sp>
      <p:cxnSp>
        <p:nvCxnSpPr>
          <p:cNvPr id="99" name="Straight Arrow Connector 98">
            <a:extLst>
              <a:ext uri="{FF2B5EF4-FFF2-40B4-BE49-F238E27FC236}">
                <a16:creationId xmlns:a16="http://schemas.microsoft.com/office/drawing/2014/main" id="{195C58AF-2D7E-46F6-9DD1-C410B4A246C6}"/>
              </a:ext>
            </a:extLst>
          </p:cNvPr>
          <p:cNvCxnSpPr>
            <a:cxnSpLocks/>
          </p:cNvCxnSpPr>
          <p:nvPr/>
        </p:nvCxnSpPr>
        <p:spPr>
          <a:xfrm flipH="1">
            <a:off x="9121734" y="5371672"/>
            <a:ext cx="770586" cy="4623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743ECD8E-01ED-4AA2-8F42-D29408A745D5}"/>
              </a:ext>
            </a:extLst>
          </p:cNvPr>
          <p:cNvCxnSpPr>
            <a:cxnSpLocks/>
          </p:cNvCxnSpPr>
          <p:nvPr/>
        </p:nvCxnSpPr>
        <p:spPr>
          <a:xfrm flipH="1" flipV="1">
            <a:off x="2851465" y="5908829"/>
            <a:ext cx="1528748" cy="1529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DF057E22-CAA0-4280-BCB2-EFCD4C532D4D}"/>
              </a:ext>
            </a:extLst>
          </p:cNvPr>
          <p:cNvCxnSpPr>
            <a:cxnSpLocks/>
          </p:cNvCxnSpPr>
          <p:nvPr/>
        </p:nvCxnSpPr>
        <p:spPr>
          <a:xfrm flipH="1" flipV="1">
            <a:off x="2825755" y="5981440"/>
            <a:ext cx="705506" cy="2178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68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01CBE3D-98D1-4B91-9B6C-F61E8A2AF6A4}"/>
              </a:ext>
            </a:extLst>
          </p:cNvPr>
          <p:cNvSpPr txBox="1">
            <a:spLocks/>
          </p:cNvSpPr>
          <p:nvPr/>
        </p:nvSpPr>
        <p:spPr>
          <a:xfrm>
            <a:off x="838200" y="631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Machine Learning Model Evaluation</a:t>
            </a:r>
          </a:p>
        </p:txBody>
      </p:sp>
      <p:sp>
        <p:nvSpPr>
          <p:cNvPr id="2" name="TextBox 1">
            <a:extLst>
              <a:ext uri="{FF2B5EF4-FFF2-40B4-BE49-F238E27FC236}">
                <a16:creationId xmlns:a16="http://schemas.microsoft.com/office/drawing/2014/main" id="{8F8765F2-A60C-4D43-870C-33C22EC66E7D}"/>
              </a:ext>
            </a:extLst>
          </p:cNvPr>
          <p:cNvSpPr txBox="1"/>
          <p:nvPr/>
        </p:nvSpPr>
        <p:spPr>
          <a:xfrm>
            <a:off x="838200" y="1732547"/>
            <a:ext cx="10515600" cy="4735630"/>
          </a:xfrm>
          <a:prstGeom prst="rect">
            <a:avLst/>
          </a:prstGeom>
        </p:spPr>
        <p:txBody>
          <a:bodyPr vert="horz" lIns="91440" tIns="45720" rIns="91440" bIns="45720" rtlCol="0">
            <a:noAutofit/>
          </a:bodyPr>
          <a:lstStyle/>
          <a:p>
            <a:pPr>
              <a:lnSpc>
                <a:spcPct val="90000"/>
              </a:lnSpc>
              <a:spcAft>
                <a:spcPts val="600"/>
              </a:spcAft>
            </a:pPr>
            <a:r>
              <a:rPr lang="en-US" sz="1600" b="1" dirty="0"/>
              <a:t>Assumptions –</a:t>
            </a:r>
          </a:p>
          <a:p>
            <a:pPr marL="342900" indent="-228600">
              <a:lnSpc>
                <a:spcPct val="90000"/>
              </a:lnSpc>
              <a:spcAft>
                <a:spcPts val="600"/>
              </a:spcAft>
              <a:buFont typeface="Arial" panose="020B0604020202020204" pitchFamily="34" charset="0"/>
              <a:buChar char="•"/>
            </a:pPr>
            <a:r>
              <a:rPr lang="en-US" sz="1600" dirty="0"/>
              <a:t>The objective function is Minimization Optimization Problem i.e., personal cost of both cabin and crew by allocating optimum manpower in terms of crew pairing and rostering, hence minimizing overhead costs.</a:t>
            </a:r>
          </a:p>
          <a:p>
            <a:pPr marL="342900" indent="-228600">
              <a:lnSpc>
                <a:spcPct val="90000"/>
              </a:lnSpc>
              <a:spcAft>
                <a:spcPts val="600"/>
              </a:spcAft>
              <a:buFont typeface="Arial" panose="020B0604020202020204" pitchFamily="34" charset="0"/>
              <a:buChar char="•"/>
            </a:pPr>
            <a:r>
              <a:rPr lang="en-US" sz="1600" dirty="0"/>
              <a:t>There are several constraints or restrictions- expressible in quantitative terms.</a:t>
            </a:r>
          </a:p>
          <a:p>
            <a:pPr marL="342900" indent="-228600">
              <a:lnSpc>
                <a:spcPct val="90000"/>
              </a:lnSpc>
              <a:spcAft>
                <a:spcPts val="600"/>
              </a:spcAft>
              <a:buFont typeface="Arial" panose="020B0604020202020204" pitchFamily="34" charset="0"/>
              <a:buChar char="•"/>
            </a:pPr>
            <a:r>
              <a:rPr lang="en-US" sz="1600" dirty="0"/>
              <a:t>The relationship between objective function and constraints are linear.</a:t>
            </a:r>
          </a:p>
          <a:p>
            <a:pPr marL="342900" indent="-228600">
              <a:lnSpc>
                <a:spcPct val="90000"/>
              </a:lnSpc>
              <a:spcAft>
                <a:spcPts val="600"/>
              </a:spcAft>
              <a:buFont typeface="Arial" panose="020B0604020202020204" pitchFamily="34" charset="0"/>
              <a:buChar char="•"/>
            </a:pPr>
            <a:r>
              <a:rPr lang="en-US" sz="1600" dirty="0"/>
              <a:t>The prices of input and output both are constant.</a:t>
            </a:r>
          </a:p>
          <a:p>
            <a:pPr marL="342900"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Minimization Linear Programing Problem –</a:t>
            </a:r>
          </a:p>
          <a:p>
            <a:pPr>
              <a:lnSpc>
                <a:spcPct val="90000"/>
              </a:lnSpc>
              <a:spcAft>
                <a:spcPts val="600"/>
              </a:spcAft>
            </a:pPr>
            <a:r>
              <a:rPr lang="en-US" sz="1600" dirty="0"/>
              <a:t>Meets all the chief characteristics of LPP-</a:t>
            </a:r>
          </a:p>
          <a:p>
            <a:pPr marL="800100" lvl="1" indent="-228600">
              <a:lnSpc>
                <a:spcPct val="90000"/>
              </a:lnSpc>
              <a:spcAft>
                <a:spcPts val="600"/>
              </a:spcAft>
              <a:buFont typeface="Arial" panose="020B0604020202020204" pitchFamily="34" charset="0"/>
              <a:buChar char="•"/>
            </a:pPr>
            <a:r>
              <a:rPr lang="en-US" sz="1600" b="1" dirty="0"/>
              <a:t>Clear Objective</a:t>
            </a:r>
            <a:r>
              <a:rPr lang="en-US" sz="1600" dirty="0"/>
              <a:t> – The objective of this problem is to minimize the personal cost of both cabin and crew by allocating optimum manpower in terms of crew pairing and rostering, hence minimizing overhead costs.</a:t>
            </a:r>
          </a:p>
          <a:p>
            <a:pPr marL="800100" lvl="1" indent="-228600">
              <a:lnSpc>
                <a:spcPct val="90000"/>
              </a:lnSpc>
              <a:spcAft>
                <a:spcPts val="600"/>
              </a:spcAft>
              <a:buFont typeface="Arial" panose="020B0604020202020204" pitchFamily="34" charset="0"/>
              <a:buChar char="•"/>
            </a:pPr>
            <a:r>
              <a:rPr lang="en-US" sz="1600" b="1" dirty="0"/>
              <a:t>Constraints</a:t>
            </a:r>
            <a:r>
              <a:rPr lang="en-US" sz="1600" dirty="0"/>
              <a:t> – There is a clear list of constraints to start with (at least) the activities.</a:t>
            </a:r>
          </a:p>
          <a:p>
            <a:pPr marL="800100" lvl="1" indent="-228600">
              <a:lnSpc>
                <a:spcPct val="90000"/>
              </a:lnSpc>
              <a:spcAft>
                <a:spcPts val="600"/>
              </a:spcAft>
              <a:buFont typeface="Arial" panose="020B0604020202020204" pitchFamily="34" charset="0"/>
              <a:buChar char="•"/>
            </a:pPr>
            <a:r>
              <a:rPr lang="en-US" sz="1600" b="1" dirty="0"/>
              <a:t>Non-Negativity</a:t>
            </a:r>
            <a:r>
              <a:rPr lang="en-US" sz="1600" dirty="0"/>
              <a:t> – The value of the variables associated with the problem statement will never be negative.</a:t>
            </a:r>
          </a:p>
          <a:p>
            <a:pPr marL="800100" lvl="1" indent="-228600">
              <a:lnSpc>
                <a:spcPct val="90000"/>
              </a:lnSpc>
              <a:spcAft>
                <a:spcPts val="600"/>
              </a:spcAft>
              <a:buFont typeface="Arial" panose="020B0604020202020204" pitchFamily="34" charset="0"/>
              <a:buChar char="•"/>
            </a:pPr>
            <a:r>
              <a:rPr lang="en-US" sz="1600" b="1" dirty="0"/>
              <a:t>Linearity</a:t>
            </a:r>
            <a:r>
              <a:rPr lang="en-US" sz="1600" dirty="0"/>
              <a:t> – There is distinct relationship between the determining attributes of the problem.</a:t>
            </a:r>
          </a:p>
          <a:p>
            <a:pPr marL="800100" lvl="1" indent="-228600">
              <a:lnSpc>
                <a:spcPct val="90000"/>
              </a:lnSpc>
              <a:spcAft>
                <a:spcPts val="600"/>
              </a:spcAft>
              <a:buFont typeface="Arial" panose="020B0604020202020204" pitchFamily="34" charset="0"/>
              <a:buChar char="•"/>
            </a:pPr>
            <a:r>
              <a:rPr lang="en-US" sz="1600" b="1" dirty="0"/>
              <a:t>Finiteness</a:t>
            </a:r>
            <a:r>
              <a:rPr lang="en-US" sz="1600" dirty="0"/>
              <a:t> – Finite number of inputs and outputs.</a:t>
            </a:r>
          </a:p>
        </p:txBody>
      </p:sp>
      <p:cxnSp>
        <p:nvCxnSpPr>
          <p:cNvPr id="11" name="Straight Arrow Connector 10">
            <a:extLst>
              <a:ext uri="{FF2B5EF4-FFF2-40B4-BE49-F238E27FC236}">
                <a16:creationId xmlns:a16="http://schemas.microsoft.com/office/drawing/2014/main" id="{3D7F407D-4087-4EBF-8274-1EE72EF64577}"/>
              </a:ext>
            </a:extLst>
          </p:cNvPr>
          <p:cNvCxnSpPr>
            <a:cxnSpLocks/>
          </p:cNvCxnSpPr>
          <p:nvPr/>
        </p:nvCxnSpPr>
        <p:spPr>
          <a:xfrm>
            <a:off x="2794577" y="3528693"/>
            <a:ext cx="881853"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F0C432-250D-40A0-BA39-4C9652B786F3}"/>
              </a:ext>
            </a:extLst>
          </p:cNvPr>
          <p:cNvCxnSpPr/>
          <p:nvPr/>
        </p:nvCxnSpPr>
        <p:spPr>
          <a:xfrm>
            <a:off x="5402495" y="3547531"/>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C83740-6764-407A-AE0E-9E0472CA60E1}"/>
              </a:ext>
            </a:extLst>
          </p:cNvPr>
          <p:cNvCxnSpPr/>
          <p:nvPr/>
        </p:nvCxnSpPr>
        <p:spPr>
          <a:xfrm>
            <a:off x="7876853" y="3535547"/>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01CBE3D-98D1-4B91-9B6C-F61E8A2AF6A4}"/>
              </a:ext>
            </a:extLst>
          </p:cNvPr>
          <p:cNvSpPr txBox="1">
            <a:spLocks/>
          </p:cNvSpPr>
          <p:nvPr/>
        </p:nvSpPr>
        <p:spPr>
          <a:xfrm>
            <a:off x="838200" y="631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Machine Learning Model Evaluation</a:t>
            </a:r>
          </a:p>
        </p:txBody>
      </p:sp>
      <p:sp>
        <p:nvSpPr>
          <p:cNvPr id="2" name="TextBox 1">
            <a:extLst>
              <a:ext uri="{FF2B5EF4-FFF2-40B4-BE49-F238E27FC236}">
                <a16:creationId xmlns:a16="http://schemas.microsoft.com/office/drawing/2014/main" id="{8F8765F2-A60C-4D43-870C-33C22EC66E7D}"/>
              </a:ext>
            </a:extLst>
          </p:cNvPr>
          <p:cNvSpPr txBox="1"/>
          <p:nvPr/>
        </p:nvSpPr>
        <p:spPr>
          <a:xfrm>
            <a:off x="838200" y="2057400"/>
            <a:ext cx="10515600" cy="3871762"/>
          </a:xfrm>
          <a:prstGeom prst="rect">
            <a:avLst/>
          </a:prstGeom>
        </p:spPr>
        <p:txBody>
          <a:bodyPr vert="horz" lIns="91440" tIns="45720" rIns="91440" bIns="45720" rtlCol="0">
            <a:normAutofit/>
          </a:bodyPr>
          <a:lstStyle/>
          <a:p>
            <a:pPr>
              <a:lnSpc>
                <a:spcPct val="90000"/>
              </a:lnSpc>
              <a:spcAft>
                <a:spcPts val="600"/>
              </a:spcAft>
            </a:pPr>
            <a:r>
              <a:rPr lang="en-US" sz="1700" b="1" dirty="0"/>
              <a:t>Other Optimization Algorithm –</a:t>
            </a:r>
          </a:p>
          <a:p>
            <a:pPr marL="342900" indent="-228600">
              <a:lnSpc>
                <a:spcPct val="90000"/>
              </a:lnSpc>
              <a:spcAft>
                <a:spcPts val="600"/>
              </a:spcAft>
              <a:buFont typeface="Arial" panose="020B0604020202020204" pitchFamily="34" charset="0"/>
              <a:buChar char="•"/>
            </a:pPr>
            <a:r>
              <a:rPr lang="en-US" sz="1700" dirty="0"/>
              <a:t>Travelling Salesman Problem – determining the shortest path using flight graph, by minimizing total crew cost by effectively scheduling flights and hence reducing overnight stay in hotels, deadhead time and sitting times.</a:t>
            </a:r>
          </a:p>
          <a:p>
            <a:pPr marL="342900" indent="-228600">
              <a:lnSpc>
                <a:spcPct val="90000"/>
              </a:lnSpc>
              <a:spcAft>
                <a:spcPts val="600"/>
              </a:spcAft>
              <a:buFont typeface="Arial" panose="020B0604020202020204" pitchFamily="34" charset="0"/>
              <a:buChar char="•"/>
            </a:pPr>
            <a:r>
              <a:rPr lang="en-US" sz="1700" dirty="0"/>
              <a:t>Stochastic Optimization Algorithm</a:t>
            </a:r>
          </a:p>
          <a:p>
            <a:pPr marL="342900" indent="-228600">
              <a:lnSpc>
                <a:spcPct val="90000"/>
              </a:lnSpc>
              <a:spcAft>
                <a:spcPts val="600"/>
              </a:spcAft>
              <a:buFont typeface="Arial" panose="020B0604020202020204" pitchFamily="34" charset="0"/>
              <a:buChar char="•"/>
            </a:pPr>
            <a:r>
              <a:rPr lang="en-US" sz="1700" dirty="0"/>
              <a:t> Optimization using hybrid approaches – combining two/more different optimization models or optimization and supervised models.</a:t>
            </a:r>
          </a:p>
          <a:p>
            <a:pPr marL="342900" indent="-228600">
              <a:lnSpc>
                <a:spcPct val="90000"/>
              </a:lnSpc>
              <a:spcAft>
                <a:spcPts val="600"/>
              </a:spcAft>
              <a:buFont typeface="Arial" panose="020B0604020202020204" pitchFamily="34" charset="0"/>
              <a:buChar char="•"/>
            </a:pPr>
            <a:r>
              <a:rPr lang="en-US" sz="1700" dirty="0"/>
              <a:t>Multi-start methods for combinatorial optimization</a:t>
            </a:r>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b="1" dirty="0"/>
              <a:t>Unsupervised Models –</a:t>
            </a:r>
          </a:p>
          <a:p>
            <a:pPr marL="342900" indent="-228600">
              <a:lnSpc>
                <a:spcPct val="90000"/>
              </a:lnSpc>
              <a:spcAft>
                <a:spcPts val="600"/>
              </a:spcAft>
              <a:buFont typeface="Arial" panose="020B0604020202020204" pitchFamily="34" charset="0"/>
              <a:buChar char="•"/>
            </a:pPr>
            <a:r>
              <a:rPr lang="en-US" sz="1700" dirty="0"/>
              <a:t>Clustering Models – KNN Decision Tree etc. for descriptive analysis.</a:t>
            </a:r>
          </a:p>
          <a:p>
            <a:pPr>
              <a:lnSpc>
                <a:spcPct val="90000"/>
              </a:lnSpc>
              <a:spcAft>
                <a:spcPts val="600"/>
              </a:spcAft>
            </a:pPr>
            <a:r>
              <a:rPr lang="en-US" sz="1700" b="1" dirty="0"/>
              <a:t>Supervised Models –</a:t>
            </a:r>
          </a:p>
          <a:p>
            <a:pPr marL="342900" indent="-228600">
              <a:lnSpc>
                <a:spcPct val="90000"/>
              </a:lnSpc>
              <a:spcAft>
                <a:spcPts val="600"/>
              </a:spcAft>
              <a:buFont typeface="Arial" panose="020B0604020202020204" pitchFamily="34" charset="0"/>
              <a:buChar char="•"/>
            </a:pPr>
            <a:r>
              <a:rPr lang="en-US" sz="1700" dirty="0"/>
              <a:t>Regression/Ensemble Models – Linear Regression, Random Forest etc. for inferential analysis</a:t>
            </a:r>
          </a:p>
        </p:txBody>
      </p:sp>
      <p:cxnSp>
        <p:nvCxnSpPr>
          <p:cNvPr id="11" name="Straight Arrow Connector 10">
            <a:extLst>
              <a:ext uri="{FF2B5EF4-FFF2-40B4-BE49-F238E27FC236}">
                <a16:creationId xmlns:a16="http://schemas.microsoft.com/office/drawing/2014/main" id="{3D7F407D-4087-4EBF-8274-1EE72EF64577}"/>
              </a:ext>
            </a:extLst>
          </p:cNvPr>
          <p:cNvCxnSpPr>
            <a:cxnSpLocks/>
          </p:cNvCxnSpPr>
          <p:nvPr/>
        </p:nvCxnSpPr>
        <p:spPr>
          <a:xfrm>
            <a:off x="2794577" y="3528693"/>
            <a:ext cx="881853"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F0C432-250D-40A0-BA39-4C9652B786F3}"/>
              </a:ext>
            </a:extLst>
          </p:cNvPr>
          <p:cNvCxnSpPr/>
          <p:nvPr/>
        </p:nvCxnSpPr>
        <p:spPr>
          <a:xfrm>
            <a:off x="5402495" y="3547531"/>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C83740-6764-407A-AE0E-9E0472CA60E1}"/>
              </a:ext>
            </a:extLst>
          </p:cNvPr>
          <p:cNvCxnSpPr/>
          <p:nvPr/>
        </p:nvCxnSpPr>
        <p:spPr>
          <a:xfrm>
            <a:off x="7876853" y="3535547"/>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01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01CBE3D-98D1-4B91-9B6C-F61E8A2AF6A4}"/>
              </a:ext>
            </a:extLst>
          </p:cNvPr>
          <p:cNvSpPr txBox="1">
            <a:spLocks/>
          </p:cNvSpPr>
          <p:nvPr/>
        </p:nvSpPr>
        <p:spPr>
          <a:xfrm>
            <a:off x="838200" y="631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Role Of Optimization</a:t>
            </a:r>
          </a:p>
        </p:txBody>
      </p:sp>
      <p:sp>
        <p:nvSpPr>
          <p:cNvPr id="2" name="TextBox 1">
            <a:extLst>
              <a:ext uri="{FF2B5EF4-FFF2-40B4-BE49-F238E27FC236}">
                <a16:creationId xmlns:a16="http://schemas.microsoft.com/office/drawing/2014/main" id="{8F8765F2-A60C-4D43-870C-33C22EC66E7D}"/>
              </a:ext>
            </a:extLst>
          </p:cNvPr>
          <p:cNvSpPr txBox="1"/>
          <p:nvPr/>
        </p:nvSpPr>
        <p:spPr>
          <a:xfrm>
            <a:off x="838200" y="2057400"/>
            <a:ext cx="10515600" cy="3871762"/>
          </a:xfrm>
          <a:prstGeom prst="rect">
            <a:avLst/>
          </a:prstGeom>
        </p:spPr>
        <p:txBody>
          <a:bodyPr vert="horz" lIns="91440" tIns="45720" rIns="91440" bIns="45720" rtlCol="0">
            <a:normAutofit/>
          </a:bodyPr>
          <a:lstStyle/>
          <a:p>
            <a:pPr>
              <a:lnSpc>
                <a:spcPct val="90000"/>
              </a:lnSpc>
              <a:spcAft>
                <a:spcPts val="600"/>
              </a:spcAft>
            </a:pPr>
            <a:r>
              <a:rPr lang="en-US" dirty="0"/>
              <a:t>Any ML or AI Model applied has to combined with Optimization Model, so as to achieve effective solution for the Crew Pairing and Rostering Problem Statement.</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Why Optimization -</a:t>
            </a:r>
            <a:r>
              <a:rPr lang="en-US" dirty="0"/>
              <a:t> </a:t>
            </a:r>
          </a:p>
          <a:p>
            <a:pPr marL="342900" indent="-228600">
              <a:lnSpc>
                <a:spcPct val="90000"/>
              </a:lnSpc>
              <a:spcAft>
                <a:spcPts val="600"/>
              </a:spcAft>
              <a:buFont typeface="Arial" panose="020B0604020202020204" pitchFamily="34" charset="0"/>
              <a:buChar char="•"/>
            </a:pPr>
            <a:r>
              <a:rPr lang="en-US" dirty="0"/>
              <a:t>Aids logical thinking and helps in providing better insight into the business problem.</a:t>
            </a:r>
          </a:p>
          <a:p>
            <a:pPr marL="285750" indent="-228600">
              <a:lnSpc>
                <a:spcPct val="90000"/>
              </a:lnSpc>
              <a:spcAft>
                <a:spcPts val="600"/>
              </a:spcAft>
              <a:buFont typeface="Arial" panose="020B0604020202020204" pitchFamily="34" charset="0"/>
              <a:buChar char="•"/>
            </a:pPr>
            <a:r>
              <a:rPr lang="en-US" dirty="0"/>
              <a:t>An iterative process, which can be adjusted with changing conditions. Hence, easy to best solution with the help of LP by evaluating the cost and profit of various alternatives.</a:t>
            </a:r>
          </a:p>
          <a:p>
            <a:pPr marL="285750" indent="-228600">
              <a:lnSpc>
                <a:spcPct val="90000"/>
              </a:lnSpc>
              <a:spcAft>
                <a:spcPts val="600"/>
              </a:spcAft>
              <a:buFont typeface="Arial" panose="020B0604020202020204" pitchFamily="34" charset="0"/>
              <a:buChar char="•"/>
            </a:pPr>
            <a:r>
              <a:rPr lang="en-US" dirty="0"/>
              <a:t>Provides an information base for optimum alloca­tion of scarce resources.</a:t>
            </a:r>
          </a:p>
          <a:p>
            <a:pPr marL="285750" indent="-228600">
              <a:lnSpc>
                <a:spcPct val="90000"/>
              </a:lnSpc>
              <a:spcAft>
                <a:spcPts val="600"/>
              </a:spcAft>
              <a:buFont typeface="Arial" panose="020B0604020202020204" pitchFamily="34" charset="0"/>
              <a:buChar char="•"/>
            </a:pPr>
            <a:r>
              <a:rPr lang="en-US" dirty="0"/>
              <a:t>Helps in solving multi-dimensional problems.</a:t>
            </a:r>
          </a:p>
        </p:txBody>
      </p:sp>
      <p:cxnSp>
        <p:nvCxnSpPr>
          <p:cNvPr id="11" name="Straight Arrow Connector 10">
            <a:extLst>
              <a:ext uri="{FF2B5EF4-FFF2-40B4-BE49-F238E27FC236}">
                <a16:creationId xmlns:a16="http://schemas.microsoft.com/office/drawing/2014/main" id="{3D7F407D-4087-4EBF-8274-1EE72EF64577}"/>
              </a:ext>
            </a:extLst>
          </p:cNvPr>
          <p:cNvCxnSpPr>
            <a:cxnSpLocks/>
          </p:cNvCxnSpPr>
          <p:nvPr/>
        </p:nvCxnSpPr>
        <p:spPr>
          <a:xfrm>
            <a:off x="2794577" y="3528693"/>
            <a:ext cx="881853"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F0C432-250D-40A0-BA39-4C9652B786F3}"/>
              </a:ext>
            </a:extLst>
          </p:cNvPr>
          <p:cNvCxnSpPr/>
          <p:nvPr/>
        </p:nvCxnSpPr>
        <p:spPr>
          <a:xfrm>
            <a:off x="5402495" y="3547531"/>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C83740-6764-407A-AE0E-9E0472CA60E1}"/>
              </a:ext>
            </a:extLst>
          </p:cNvPr>
          <p:cNvCxnSpPr/>
          <p:nvPr/>
        </p:nvCxnSpPr>
        <p:spPr>
          <a:xfrm>
            <a:off x="7876853" y="3535547"/>
            <a:ext cx="738017" cy="1883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29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7CF14-2F15-430A-A70F-DA325FFAD338}"/>
              </a:ext>
            </a:extLst>
          </p:cNvPr>
          <p:cNvSpPr>
            <a:spLocks noGrp="1"/>
          </p:cNvSpPr>
          <p:nvPr>
            <p:ph type="ctrTitle"/>
          </p:nvPr>
        </p:nvSpPr>
        <p:spPr>
          <a:xfrm>
            <a:off x="1524000" y="1122362"/>
            <a:ext cx="9144000" cy="2840037"/>
          </a:xfrm>
        </p:spPr>
        <p:txBody>
          <a:bodyPr>
            <a:normAutofit/>
          </a:bodyPr>
          <a:lstStyle/>
          <a:p>
            <a:r>
              <a:rPr lang="en-US" sz="5800"/>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9989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434A25938274B8A3B40ABDC1E71AB" ma:contentTypeVersion="12" ma:contentTypeDescription="Create a new document." ma:contentTypeScope="" ma:versionID="28f4f1d6c3e4855e615b4f921bb41bdf">
  <xsd:schema xmlns:xsd="http://www.w3.org/2001/XMLSchema" xmlns:xs="http://www.w3.org/2001/XMLSchema" xmlns:p="http://schemas.microsoft.com/office/2006/metadata/properties" xmlns:ns3="7cbf800b-11bc-4157-9a19-a359379aca70" xmlns:ns4="d0268a11-6e23-4953-976c-c602e3e287d0" targetNamespace="http://schemas.microsoft.com/office/2006/metadata/properties" ma:root="true" ma:fieldsID="39e09ed6f88184832ef0d79dc147fc30" ns3:_="" ns4:_="">
    <xsd:import namespace="7cbf800b-11bc-4157-9a19-a359379aca70"/>
    <xsd:import namespace="d0268a11-6e23-4953-976c-c602e3e287d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f800b-11bc-4157-9a19-a359379aca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268a11-6e23-4953-976c-c602e3e287d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458EC5-8CFF-4E3D-B466-82CDEE1F7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bf800b-11bc-4157-9a19-a359379aca70"/>
    <ds:schemaRef ds:uri="d0268a11-6e23-4953-976c-c602e3e287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9B70CB-A479-4EF4-B54A-B31592EC022E}">
  <ds:schemaRefs>
    <ds:schemaRef ds:uri="http://schemas.microsoft.com/sharepoint/v3/contenttype/forms"/>
  </ds:schemaRefs>
</ds:datastoreItem>
</file>

<file path=customXml/itemProps3.xml><?xml version="1.0" encoding="utf-8"?>
<ds:datastoreItem xmlns:ds="http://schemas.openxmlformats.org/officeDocument/2006/customXml" ds:itemID="{ECDDA52D-4CDD-4B39-AA44-455595CC6CA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TotalTime>
  <Words>646</Words>
  <Application>Microsoft Office PowerPoint</Application>
  <PresentationFormat>Widescreen</PresentationFormat>
  <Paragraphs>115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Crew Pairing and Rostering </vt:lpstr>
      <vt:lpstr>Introduction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Crew Pairing and Rostering </dc:title>
  <dc:creator>Acharjee, Swati</dc:creator>
  <cp:lastModifiedBy>Acharjee, Swati</cp:lastModifiedBy>
  <cp:revision>1</cp:revision>
  <dcterms:created xsi:type="dcterms:W3CDTF">2020-08-20T16:03:52Z</dcterms:created>
  <dcterms:modified xsi:type="dcterms:W3CDTF">2020-08-20T16:05:55Z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0x010100B87434A25938274B8A3B40ABDC1E71AB</vt:lpwstr>
  </property>
</Properties>
</file>