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3" r:id="rId7"/>
    <p:sldId id="260" r:id="rId8"/>
    <p:sldId id="261" r:id="rId9"/>
    <p:sldId id="262"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F85C567-6C4E-44C6-A647-9D0A207CDAC3}" type="datetimeFigureOut">
              <a:rPr lang="en-US" smtClean="0"/>
              <a:t>5/27/2020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0EBA648-407F-4D35-A9F5-B4BFE24F4F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85C567-6C4E-44C6-A647-9D0A207CDAC3}"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BA648-407F-4D35-A9F5-B4BFE24F4F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85C567-6C4E-44C6-A647-9D0A207CDAC3}"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BA648-407F-4D35-A9F5-B4BFE24F4F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F85C567-6C4E-44C6-A647-9D0A207CDAC3}" type="datetimeFigureOut">
              <a:rPr lang="en-US" smtClean="0"/>
              <a:t>5/27/2020</a:t>
            </a:fld>
            <a:endParaRPr lang="en-US" dirty="0"/>
          </a:p>
        </p:txBody>
      </p:sp>
      <p:sp>
        <p:nvSpPr>
          <p:cNvPr id="9" name="Slide Number Placeholder 8"/>
          <p:cNvSpPr>
            <a:spLocks noGrp="1"/>
          </p:cNvSpPr>
          <p:nvPr>
            <p:ph type="sldNum" sz="quarter" idx="15"/>
          </p:nvPr>
        </p:nvSpPr>
        <p:spPr/>
        <p:txBody>
          <a:bodyPr rtlCol="0"/>
          <a:lstStyle/>
          <a:p>
            <a:fld id="{D0EBA648-407F-4D35-A9F5-B4BFE24F4F2B}"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85C567-6C4E-44C6-A647-9D0A207CDAC3}" type="datetimeFigureOut">
              <a:rPr lang="en-US" smtClean="0"/>
              <a:t>5/27/2020</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D0EBA648-407F-4D35-A9F5-B4BFE24F4F2B}"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F85C567-6C4E-44C6-A647-9D0A207CDAC3}"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BA648-407F-4D35-A9F5-B4BFE24F4F2B}"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F85C567-6C4E-44C6-A647-9D0A207CDAC3}" type="datetimeFigureOut">
              <a:rPr lang="en-US" smtClean="0"/>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BA648-407F-4D35-A9F5-B4BFE24F4F2B}"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F85C567-6C4E-44C6-A647-9D0A207CDAC3}" type="datetimeFigureOut">
              <a:rPr lang="en-US" smtClean="0"/>
              <a:t>5/27/2020</a:t>
            </a:fld>
            <a:endParaRPr lang="en-US" dirty="0"/>
          </a:p>
        </p:txBody>
      </p:sp>
      <p:sp>
        <p:nvSpPr>
          <p:cNvPr id="7" name="Slide Number Placeholder 6"/>
          <p:cNvSpPr>
            <a:spLocks noGrp="1"/>
          </p:cNvSpPr>
          <p:nvPr>
            <p:ph type="sldNum" sz="quarter" idx="11"/>
          </p:nvPr>
        </p:nvSpPr>
        <p:spPr/>
        <p:txBody>
          <a:bodyPr rtlCol="0"/>
          <a:lstStyle/>
          <a:p>
            <a:fld id="{D0EBA648-407F-4D35-A9F5-B4BFE24F4F2B}"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5C567-6C4E-44C6-A647-9D0A207CDAC3}" type="datetimeFigureOut">
              <a:rPr lang="en-US" smtClean="0"/>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BA648-407F-4D35-A9F5-B4BFE24F4F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F85C567-6C4E-44C6-A647-9D0A207CDAC3}" type="datetimeFigureOut">
              <a:rPr lang="en-US" smtClean="0"/>
              <a:t>5/27/2020</a:t>
            </a:fld>
            <a:endParaRPr lang="en-US" dirty="0"/>
          </a:p>
        </p:txBody>
      </p:sp>
      <p:sp>
        <p:nvSpPr>
          <p:cNvPr id="22" name="Slide Number Placeholder 21"/>
          <p:cNvSpPr>
            <a:spLocks noGrp="1"/>
          </p:cNvSpPr>
          <p:nvPr>
            <p:ph type="sldNum" sz="quarter" idx="15"/>
          </p:nvPr>
        </p:nvSpPr>
        <p:spPr/>
        <p:txBody>
          <a:bodyPr rtlCol="0"/>
          <a:lstStyle/>
          <a:p>
            <a:fld id="{D0EBA648-407F-4D35-A9F5-B4BFE24F4F2B}"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85C567-6C4E-44C6-A647-9D0A207CDAC3}" type="datetimeFigureOut">
              <a:rPr lang="en-US" smtClean="0"/>
              <a:t>5/27/2020</a:t>
            </a:fld>
            <a:endParaRPr lang="en-US" dirty="0"/>
          </a:p>
        </p:txBody>
      </p:sp>
      <p:sp>
        <p:nvSpPr>
          <p:cNvPr id="18" name="Slide Number Placeholder 17"/>
          <p:cNvSpPr>
            <a:spLocks noGrp="1"/>
          </p:cNvSpPr>
          <p:nvPr>
            <p:ph type="sldNum" sz="quarter" idx="11"/>
          </p:nvPr>
        </p:nvSpPr>
        <p:spPr/>
        <p:txBody>
          <a:bodyPr rtlCol="0"/>
          <a:lstStyle/>
          <a:p>
            <a:fld id="{D0EBA648-407F-4D35-A9F5-B4BFE24F4F2B}"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85C567-6C4E-44C6-A647-9D0A207CDAC3}" type="datetimeFigureOut">
              <a:rPr lang="en-US" smtClean="0"/>
              <a:t>5/27/2020</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0EBA648-407F-4D35-A9F5-B4BFE24F4F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57200"/>
            <a:ext cx="6858000" cy="2732562"/>
          </a:xfrm>
        </p:spPr>
        <p:txBody>
          <a:bodyPr>
            <a:normAutofit/>
          </a:bodyPr>
          <a:lstStyle/>
          <a:p>
            <a:r>
              <a:rPr lang="en-US" sz="4800" dirty="0" smtClean="0"/>
              <a:t>Summer internship project (pool b)</a:t>
            </a:r>
            <a:endParaRPr lang="en-US" sz="4800" dirty="0"/>
          </a:p>
        </p:txBody>
      </p:sp>
      <p:sp>
        <p:nvSpPr>
          <p:cNvPr id="3" name="Subtitle 2"/>
          <p:cNvSpPr>
            <a:spLocks noGrp="1"/>
          </p:cNvSpPr>
          <p:nvPr>
            <p:ph type="subTitle" idx="1"/>
          </p:nvPr>
        </p:nvSpPr>
        <p:spPr>
          <a:xfrm>
            <a:off x="2362200" y="3733800"/>
            <a:ext cx="6477000" cy="2895600"/>
          </a:xfrm>
        </p:spPr>
        <p:txBody>
          <a:bodyPr>
            <a:normAutofit/>
          </a:bodyPr>
          <a:lstStyle/>
          <a:p>
            <a:endParaRPr lang="en-US" dirty="0" smtClean="0"/>
          </a:p>
          <a:p>
            <a:pPr algn="r"/>
            <a:r>
              <a:rPr lang="en-US" sz="2400" dirty="0" smtClean="0"/>
              <a:t>Submitted By:-                                      S</a:t>
            </a:r>
            <a:r>
              <a:rPr lang="en-US" sz="2000" dirty="0" smtClean="0"/>
              <a:t>wati Dhoundiyal (2018014148)</a:t>
            </a:r>
          </a:p>
          <a:p>
            <a:pPr algn="r"/>
            <a:r>
              <a:rPr lang="en-US" sz="2000" dirty="0" smtClean="0"/>
              <a:t>                             Kartik Patadia (2018001395)</a:t>
            </a:r>
          </a:p>
          <a:p>
            <a:pPr algn="r"/>
            <a:r>
              <a:rPr lang="en-US" sz="2000" dirty="0" smtClean="0"/>
              <a:t>                             Akshat Arora (2018006551)</a:t>
            </a:r>
          </a:p>
          <a:p>
            <a:pPr algn="r"/>
            <a:r>
              <a:rPr lang="en-US" sz="2000" dirty="0" smtClean="0"/>
              <a:t>                             Simran Mohakud (2018009803)</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blob:https://web.whatsapp.com/26a1abc5-9f47-4263-b9d6-36efb818047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blob:https://web.whatsapp.com/26a1abc5-9f47-4263-b9d6-36efb818047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26a1abc5-9f47-4263-b9d6-36efb8180476.jpg"/>
          <p:cNvPicPr>
            <a:picLocks noChangeAspect="1"/>
          </p:cNvPicPr>
          <p:nvPr/>
        </p:nvPicPr>
        <p:blipFill>
          <a:blip r:embed="rId2"/>
          <a:stretch>
            <a:fillRect/>
          </a:stretch>
        </p:blipFill>
        <p:spPr>
          <a:xfrm>
            <a:off x="0" y="1143000"/>
            <a:ext cx="6918158" cy="5715000"/>
          </a:xfrm>
          <a:prstGeom prst="rect">
            <a:avLst/>
          </a:prstGeom>
        </p:spPr>
      </p:pic>
      <p:sp>
        <p:nvSpPr>
          <p:cNvPr id="7" name="Right Arrow 6"/>
          <p:cNvSpPr/>
          <p:nvPr/>
        </p:nvSpPr>
        <p:spPr>
          <a:xfrm>
            <a:off x="5943600" y="2209800"/>
            <a:ext cx="14478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p:cNvSpPr txBox="1"/>
          <p:nvPr/>
        </p:nvSpPr>
        <p:spPr>
          <a:xfrm>
            <a:off x="7467600" y="1524000"/>
            <a:ext cx="1371600" cy="1477328"/>
          </a:xfrm>
          <a:prstGeom prst="rect">
            <a:avLst/>
          </a:prstGeom>
          <a:noFill/>
        </p:spPr>
        <p:txBody>
          <a:bodyPr wrap="square" rtlCol="0">
            <a:spAutoFit/>
          </a:bodyPr>
          <a:lstStyle/>
          <a:p>
            <a:r>
              <a:rPr lang="en-US" dirty="0" smtClean="0"/>
              <a:t>Expected Plot of the </a:t>
            </a:r>
            <a:r>
              <a:rPr lang="en-US" dirty="0"/>
              <a:t>P</a:t>
            </a:r>
            <a:r>
              <a:rPr lang="en-US" dirty="0" smtClean="0"/>
              <a:t>redicted vs. Actual Stock.</a:t>
            </a:r>
            <a:endParaRPr lang="en-US" dirty="0"/>
          </a:p>
        </p:txBody>
      </p:sp>
      <p:sp>
        <p:nvSpPr>
          <p:cNvPr id="10" name="Right Brace 9"/>
          <p:cNvSpPr/>
          <p:nvPr/>
        </p:nvSpPr>
        <p:spPr>
          <a:xfrm>
            <a:off x="6934200" y="3581400"/>
            <a:ext cx="457200" cy="1752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391400" y="3505200"/>
            <a:ext cx="1524000" cy="1815882"/>
          </a:xfrm>
          <a:prstGeom prst="rect">
            <a:avLst/>
          </a:prstGeom>
          <a:noFill/>
        </p:spPr>
        <p:txBody>
          <a:bodyPr wrap="square" rtlCol="0">
            <a:spAutoFit/>
          </a:bodyPr>
          <a:lstStyle/>
          <a:p>
            <a:r>
              <a:rPr lang="en-US" sz="1600" dirty="0" smtClean="0"/>
              <a:t>Epoch used to read the data over 200 times again and again for better prediction.</a:t>
            </a:r>
            <a:endParaRPr lang="en-US" sz="1600" dirty="0"/>
          </a:p>
        </p:txBody>
      </p:sp>
      <p:sp>
        <p:nvSpPr>
          <p:cNvPr id="15" name="TextBox 14"/>
          <p:cNvSpPr txBox="1"/>
          <p:nvPr/>
        </p:nvSpPr>
        <p:spPr>
          <a:xfrm>
            <a:off x="228600" y="152400"/>
            <a:ext cx="8610600" cy="646331"/>
          </a:xfrm>
          <a:prstGeom prst="rect">
            <a:avLst/>
          </a:prstGeom>
          <a:noFill/>
        </p:spPr>
        <p:txBody>
          <a:bodyPr wrap="square" rtlCol="0">
            <a:spAutoFit/>
          </a:bodyPr>
          <a:lstStyle/>
          <a:p>
            <a:r>
              <a:rPr lang="en-US" sz="3600" dirty="0" smtClean="0">
                <a:solidFill>
                  <a:schemeClr val="tx2">
                    <a:lumMod val="60000"/>
                    <a:lumOff val="40000"/>
                  </a:schemeClr>
                </a:solidFill>
              </a:rPr>
              <a:t>SCREENSHOT OF THE MAIN CODE</a:t>
            </a:r>
            <a:endParaRPr lang="en-US" sz="3600" dirty="0">
              <a:solidFill>
                <a:schemeClr val="tx2">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2362200"/>
            <a:ext cx="7620000" cy="1323439"/>
          </a:xfrm>
          <a:prstGeom prst="rect">
            <a:avLst/>
          </a:prstGeom>
          <a:noFill/>
        </p:spPr>
        <p:txBody>
          <a:bodyPr wrap="square" lIns="91440" tIns="45720" rIns="91440" bIns="45720">
            <a:spAutoFit/>
          </a:bodyPr>
          <a:lstStyle/>
          <a:p>
            <a:pPr algn="ctr"/>
            <a:r>
              <a:rPr lang="en-US" sz="8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8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2667000"/>
          </a:xfrm>
        </p:spPr>
        <p:txBody>
          <a:bodyPr>
            <a:normAutofit fontScale="90000"/>
          </a:bodyPr>
          <a:lstStyle/>
          <a:p>
            <a:pPr algn="ctr"/>
            <a:r>
              <a:rPr lang="en-US" sz="4800" dirty="0" smtClean="0">
                <a:latin typeface="Baskerville Old Face" pitchFamily="18" charset="0"/>
              </a:rPr>
              <a:t/>
            </a:r>
            <a:br>
              <a:rPr lang="en-US" sz="4800" dirty="0" smtClean="0">
                <a:latin typeface="Baskerville Old Face" pitchFamily="18" charset="0"/>
              </a:rPr>
            </a:br>
            <a:r>
              <a:rPr lang="en-US" sz="4800" dirty="0" smtClean="0">
                <a:latin typeface="Baskerville Old Face" pitchFamily="18" charset="0"/>
              </a:rPr>
              <a:t/>
            </a:r>
            <a:br>
              <a:rPr lang="en-US" sz="4800" dirty="0" smtClean="0">
                <a:latin typeface="Baskerville Old Face" pitchFamily="18" charset="0"/>
              </a:rPr>
            </a:br>
            <a:r>
              <a:rPr lang="en-US" sz="6000" dirty="0" smtClean="0">
                <a:latin typeface="Baskerville Old Face" pitchFamily="18" charset="0"/>
              </a:rPr>
              <a:t>Stock Market </a:t>
            </a:r>
            <a:r>
              <a:rPr lang="en-US" sz="6000" dirty="0" smtClean="0">
                <a:latin typeface="Baskerville Old Face" pitchFamily="18" charset="0"/>
              </a:rPr>
              <a:t>A</a:t>
            </a:r>
            <a:r>
              <a:rPr lang="en-US" sz="6000" dirty="0" smtClean="0">
                <a:latin typeface="Baskerville Old Face" pitchFamily="18" charset="0"/>
              </a:rPr>
              <a:t>nalysis And Prediction</a:t>
            </a:r>
            <a:endParaRPr lang="en-US" sz="6000" dirty="0">
              <a:latin typeface="Baskerville Old Face" pitchFamily="18" charset="0"/>
            </a:endParaRPr>
          </a:p>
        </p:txBody>
      </p:sp>
      <p:pic>
        <p:nvPicPr>
          <p:cNvPr id="1026" name="Picture 2" descr="C:\Users\Admin\AppData\Local\Microsoft\Windows\Temporary Internet Files\Content.IE5\DIF77ZE6\__[1].jpg"/>
          <p:cNvPicPr>
            <a:picLocks noChangeAspect="1" noChangeArrowheads="1"/>
          </p:cNvPicPr>
          <p:nvPr/>
        </p:nvPicPr>
        <p:blipFill>
          <a:blip r:embed="rId2"/>
          <a:srcRect/>
          <a:stretch>
            <a:fillRect/>
          </a:stretch>
        </p:blipFill>
        <p:spPr bwMode="auto">
          <a:xfrm>
            <a:off x="1066800" y="2743200"/>
            <a:ext cx="6553200" cy="3810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normAutofit/>
          </a:bodyPr>
          <a:lstStyle/>
          <a:p>
            <a:r>
              <a:rPr lang="en-US" sz="4800" dirty="0" smtClean="0"/>
              <a:t>Problem Statement:-</a:t>
            </a:r>
            <a:endParaRPr lang="en-US" sz="4800" dirty="0"/>
          </a:p>
        </p:txBody>
      </p:sp>
      <p:sp>
        <p:nvSpPr>
          <p:cNvPr id="3" name="TextBox 2"/>
          <p:cNvSpPr txBox="1"/>
          <p:nvPr/>
        </p:nvSpPr>
        <p:spPr>
          <a:xfrm>
            <a:off x="685800" y="1905000"/>
            <a:ext cx="7239000" cy="3785652"/>
          </a:xfrm>
          <a:prstGeom prst="rect">
            <a:avLst/>
          </a:prstGeom>
          <a:noFill/>
        </p:spPr>
        <p:txBody>
          <a:bodyPr wrap="square" rtlCol="0">
            <a:spAutoFit/>
          </a:bodyPr>
          <a:lstStyle/>
          <a:p>
            <a:r>
              <a:rPr lang="en-US" sz="2400" dirty="0" smtClean="0">
                <a:solidFill>
                  <a:schemeClr val="tx2">
                    <a:lumMod val="75000"/>
                  </a:schemeClr>
                </a:solidFill>
              </a:rPr>
              <a:t>Explanation: </a:t>
            </a:r>
          </a:p>
          <a:p>
            <a:r>
              <a:rPr lang="en-US" sz="2400" dirty="0" smtClean="0">
                <a:solidFill>
                  <a:schemeClr val="tx2">
                    <a:lumMod val="75000"/>
                  </a:schemeClr>
                </a:solidFill>
              </a:rPr>
              <a:t>Our aim is to create software that analyses previous stock data of certain companies, with help of certain parameters that affect stock value. We are going to implement these values in data mining algorithms. This will also help us to determine the values that particular stock will have in near future. We will determine the Month’s  High and Low with help of data mining algorithms.</a:t>
            </a:r>
            <a:endParaRPr lang="en-US" sz="2400" dirty="0">
              <a:solidFill>
                <a:schemeClr val="tx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838200"/>
          </a:xfrm>
        </p:spPr>
        <p:txBody>
          <a:bodyPr>
            <a:normAutofit/>
          </a:bodyPr>
          <a:lstStyle/>
          <a:p>
            <a:r>
              <a:rPr lang="en-US" sz="4400" dirty="0" smtClean="0"/>
              <a:t>Pre-requisites:- </a:t>
            </a:r>
            <a:endParaRPr lang="en-US" sz="4400" dirty="0"/>
          </a:p>
        </p:txBody>
      </p:sp>
      <p:sp>
        <p:nvSpPr>
          <p:cNvPr id="4" name="TextBox 3"/>
          <p:cNvSpPr txBox="1"/>
          <p:nvPr/>
        </p:nvSpPr>
        <p:spPr>
          <a:xfrm>
            <a:off x="228600" y="838200"/>
            <a:ext cx="7924800" cy="5847755"/>
          </a:xfrm>
          <a:prstGeom prst="rect">
            <a:avLst/>
          </a:prstGeom>
          <a:noFill/>
        </p:spPr>
        <p:txBody>
          <a:bodyPr wrap="square" rtlCol="0">
            <a:spAutoFit/>
          </a:bodyPr>
          <a:lstStyle/>
          <a:p>
            <a:r>
              <a:rPr lang="en-US" sz="1600" dirty="0" smtClean="0"/>
              <a:t>One need </a:t>
            </a:r>
            <a:r>
              <a:rPr lang="en-US" sz="1600" dirty="0"/>
              <a:t>to know basics of programming languages like C ,</a:t>
            </a:r>
            <a:r>
              <a:rPr lang="en-US" sz="1600" dirty="0" smtClean="0"/>
              <a:t> </a:t>
            </a:r>
            <a:r>
              <a:rPr lang="en-US" sz="1600" dirty="0"/>
              <a:t>C</a:t>
            </a:r>
            <a:r>
              <a:rPr lang="en-US" sz="1600" dirty="0" smtClean="0"/>
              <a:t>++, Python. </a:t>
            </a:r>
            <a:r>
              <a:rPr lang="en-US" sz="1600" dirty="0"/>
              <a:t>You should know concepts of Variables, Operators, Conditional Statements, Loops etc.</a:t>
            </a:r>
            <a:endParaRPr lang="en-US" sz="1600" dirty="0" smtClean="0"/>
          </a:p>
          <a:p>
            <a:endParaRPr lang="en-US" sz="1600" dirty="0" smtClean="0"/>
          </a:p>
          <a:p>
            <a:r>
              <a:rPr lang="en-US" b="1" u="sng" dirty="0" smtClean="0"/>
              <a:t>SOFTWARE</a:t>
            </a:r>
          </a:p>
          <a:p>
            <a:endParaRPr lang="en-US" sz="1600" dirty="0"/>
          </a:p>
          <a:p>
            <a:r>
              <a:rPr lang="en-US" b="1" dirty="0" smtClean="0"/>
              <a:t>Python 3:-</a:t>
            </a:r>
          </a:p>
          <a:p>
            <a:r>
              <a:rPr lang="en-US" sz="1600" dirty="0" smtClean="0"/>
              <a:t> </a:t>
            </a:r>
            <a:r>
              <a:rPr lang="en-US" sz="1600" dirty="0"/>
              <a:t>Python </a:t>
            </a:r>
            <a:r>
              <a:rPr lang="en-US" sz="1600" dirty="0" smtClean="0"/>
              <a:t>3.0 </a:t>
            </a:r>
            <a:r>
              <a:rPr lang="en-US" sz="1600" dirty="0"/>
              <a:t>was released on December 3, 2008</a:t>
            </a:r>
            <a:r>
              <a:rPr lang="en-US" sz="1600" dirty="0" smtClean="0"/>
              <a:t>.</a:t>
            </a:r>
            <a:r>
              <a:rPr lang="en-US" sz="1600" dirty="0"/>
              <a:t> It was designed to rectify fundamental design flaws in the </a:t>
            </a:r>
            <a:r>
              <a:rPr lang="en-US" sz="1600" dirty="0" smtClean="0"/>
              <a:t>language. </a:t>
            </a:r>
            <a:r>
              <a:rPr lang="en-US" sz="1600" dirty="0"/>
              <a:t>The guiding principle of Python 3 </a:t>
            </a:r>
            <a:r>
              <a:rPr lang="en-US" sz="1600" dirty="0" smtClean="0"/>
              <a:t>is: "</a:t>
            </a:r>
            <a:r>
              <a:rPr lang="en-US" sz="1600" dirty="0"/>
              <a:t>reduce feature duplication by removing old ways of doing things".</a:t>
            </a:r>
            <a:endParaRPr lang="en-US" sz="1600" dirty="0" smtClean="0"/>
          </a:p>
          <a:p>
            <a:endParaRPr lang="en-US" sz="1600" dirty="0"/>
          </a:p>
          <a:p>
            <a:r>
              <a:rPr lang="en-US" b="1" dirty="0" smtClean="0"/>
              <a:t>Anaconda Navigator:-</a:t>
            </a:r>
          </a:p>
          <a:p>
            <a:r>
              <a:rPr lang="en-US" sz="1600" dirty="0" smtClean="0"/>
              <a:t>Anaconda </a:t>
            </a:r>
            <a:r>
              <a:rPr lang="en-US" sz="1600" dirty="0"/>
              <a:t>is a free and open-source Python distribution and collection of hundreds of packages related to data science, scientific programming, development and more. Python is included in the Anaconda distribution. It is not an </a:t>
            </a:r>
            <a:r>
              <a:rPr lang="en-US" sz="1600" dirty="0" smtClean="0"/>
              <a:t>IDE </a:t>
            </a:r>
            <a:r>
              <a:rPr lang="en-US" sz="1600" dirty="0"/>
              <a:t>though it can be configured with most </a:t>
            </a:r>
            <a:r>
              <a:rPr lang="en-US" sz="1600" dirty="0" smtClean="0"/>
              <a:t>IDEs. </a:t>
            </a:r>
            <a:r>
              <a:rPr lang="en-US" sz="1600" dirty="0"/>
              <a:t>It also comes with a platform-agnostic package manager called conda.</a:t>
            </a:r>
            <a:endParaRPr lang="en-US" sz="1600" dirty="0" smtClean="0"/>
          </a:p>
          <a:p>
            <a:endParaRPr lang="en-US" sz="1600" dirty="0"/>
          </a:p>
          <a:p>
            <a:r>
              <a:rPr lang="en-US" b="1" dirty="0" smtClean="0"/>
              <a:t>Spyder:-</a:t>
            </a:r>
          </a:p>
          <a:p>
            <a:r>
              <a:rPr lang="en-US" sz="1600" b="1" dirty="0" smtClean="0"/>
              <a:t> </a:t>
            </a:r>
            <a:r>
              <a:rPr lang="en-US" sz="1600" dirty="0"/>
              <a:t>Spyder is an open </a:t>
            </a:r>
            <a:r>
              <a:rPr lang="en-US" sz="1600" dirty="0" smtClean="0"/>
              <a:t>source</a:t>
            </a:r>
            <a:r>
              <a:rPr lang="en-US" sz="1600" dirty="0"/>
              <a:t> cross-platform </a:t>
            </a:r>
            <a:r>
              <a:rPr lang="en-US" sz="1600" dirty="0" smtClean="0"/>
              <a:t>integrated development environment (IDE</a:t>
            </a:r>
            <a:r>
              <a:rPr lang="en-US" sz="1600" dirty="0"/>
              <a:t>) for scientific programming in the Python language. Spyder integrates with a number of prominent packages in the scientific </a:t>
            </a:r>
            <a:r>
              <a:rPr lang="en-US" sz="1600" dirty="0" smtClean="0"/>
              <a:t>Python stack including NumPy, SciPy,</a:t>
            </a:r>
            <a:r>
              <a:rPr lang="en-US" sz="1600" dirty="0"/>
              <a:t> Matplotlib, pandas, IPython, SymPy and </a:t>
            </a:r>
            <a:r>
              <a:rPr lang="en-US" sz="1600" dirty="0" smtClean="0"/>
              <a:t>Cython, </a:t>
            </a:r>
            <a:r>
              <a:rPr lang="en-US" sz="1600" dirty="0"/>
              <a:t>as well as other open source software</a:t>
            </a:r>
            <a:r>
              <a:rPr lang="en-US" sz="1600" dirty="0" smtClean="0"/>
              <a:t>.</a:t>
            </a:r>
            <a:r>
              <a:rPr lang="en-US" sz="1600" baseline="30000" dirty="0" smtClean="0"/>
              <a:t> </a:t>
            </a:r>
            <a:r>
              <a:rPr lang="en-US" sz="1600" dirty="0" smtClean="0"/>
              <a:t> It is included in the Anaconda Navigator itself.</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sz="4400" dirty="0" smtClean="0"/>
              <a:t>Pre-requisites:- </a:t>
            </a:r>
            <a:endParaRPr lang="en-US" sz="4400" dirty="0"/>
          </a:p>
        </p:txBody>
      </p:sp>
      <p:sp>
        <p:nvSpPr>
          <p:cNvPr id="3" name="TextBox 2"/>
          <p:cNvSpPr txBox="1"/>
          <p:nvPr/>
        </p:nvSpPr>
        <p:spPr>
          <a:xfrm>
            <a:off x="228600" y="1295400"/>
            <a:ext cx="8458200" cy="4924425"/>
          </a:xfrm>
          <a:prstGeom prst="rect">
            <a:avLst/>
          </a:prstGeom>
          <a:noFill/>
        </p:spPr>
        <p:txBody>
          <a:bodyPr wrap="square" rtlCol="0">
            <a:spAutoFit/>
          </a:bodyPr>
          <a:lstStyle/>
          <a:p>
            <a:r>
              <a:rPr lang="en-US" b="1" u="sng" dirty="0" smtClean="0"/>
              <a:t>HARDWARE</a:t>
            </a:r>
          </a:p>
          <a:p>
            <a:endParaRPr lang="en-US" dirty="0" smtClean="0"/>
          </a:p>
          <a:p>
            <a:pPr>
              <a:buFont typeface="Wingdings" pitchFamily="2" charset="2"/>
              <a:buChar char="v"/>
            </a:pPr>
            <a:r>
              <a:rPr lang="en-US" dirty="0" smtClean="0"/>
              <a:t> </a:t>
            </a:r>
            <a:r>
              <a:rPr lang="en-US" sz="2000" dirty="0" smtClean="0"/>
              <a:t>Modern </a:t>
            </a:r>
            <a:r>
              <a:rPr lang="en-US" sz="2000" dirty="0"/>
              <a:t>Operating </a:t>
            </a:r>
            <a:r>
              <a:rPr lang="en-US" sz="2000" dirty="0" smtClean="0"/>
              <a:t>System</a:t>
            </a:r>
          </a:p>
          <a:p>
            <a:pPr>
              <a:buFont typeface="Wingdings" pitchFamily="2" charset="2"/>
              <a:buChar char="v"/>
            </a:pPr>
            <a:endParaRPr lang="en-US" sz="2000" dirty="0"/>
          </a:p>
          <a:p>
            <a:pPr>
              <a:buFont typeface="Wingdings" pitchFamily="2" charset="2"/>
              <a:buChar char="v"/>
            </a:pPr>
            <a:r>
              <a:rPr lang="en-US" sz="2000" dirty="0" smtClean="0"/>
              <a:t> Windows </a:t>
            </a:r>
            <a:r>
              <a:rPr lang="en-US" sz="2000" dirty="0"/>
              <a:t>7 or </a:t>
            </a:r>
            <a:r>
              <a:rPr lang="en-US" sz="2000" dirty="0" smtClean="0"/>
              <a:t>10</a:t>
            </a:r>
          </a:p>
          <a:p>
            <a:endParaRPr lang="en-US" sz="2000" dirty="0"/>
          </a:p>
          <a:p>
            <a:pPr>
              <a:buFont typeface="Wingdings" pitchFamily="2" charset="2"/>
              <a:buChar char="v"/>
            </a:pPr>
            <a:r>
              <a:rPr lang="en-US" sz="2000" dirty="0" smtClean="0"/>
              <a:t> Mac </a:t>
            </a:r>
            <a:r>
              <a:rPr lang="en-US" sz="2000" dirty="0"/>
              <a:t>OS X 10.11 or higher, </a:t>
            </a:r>
            <a:r>
              <a:rPr lang="en-US" sz="2000" dirty="0" smtClean="0"/>
              <a:t>64-bit</a:t>
            </a:r>
          </a:p>
          <a:p>
            <a:pPr>
              <a:buFont typeface="Wingdings" pitchFamily="2" charset="2"/>
              <a:buChar char="v"/>
            </a:pPr>
            <a:endParaRPr lang="en-US" sz="2000" dirty="0"/>
          </a:p>
          <a:p>
            <a:pPr>
              <a:buFont typeface="Wingdings" pitchFamily="2" charset="2"/>
              <a:buChar char="v"/>
            </a:pPr>
            <a:r>
              <a:rPr lang="en-US" sz="2000" dirty="0" smtClean="0"/>
              <a:t> Linux</a:t>
            </a:r>
            <a:r>
              <a:rPr lang="en-US" sz="2000" dirty="0"/>
              <a:t>: RHEL 6/7, 64-bit (almost all libraries also work in Ubuntu</a:t>
            </a:r>
            <a:r>
              <a:rPr lang="en-US" sz="2000" dirty="0" smtClean="0"/>
              <a:t>)</a:t>
            </a:r>
          </a:p>
          <a:p>
            <a:pPr>
              <a:buFont typeface="Wingdings" pitchFamily="2" charset="2"/>
              <a:buChar char="v"/>
            </a:pPr>
            <a:endParaRPr lang="en-US" sz="2000" dirty="0"/>
          </a:p>
          <a:p>
            <a:pPr>
              <a:buFont typeface="Wingdings" pitchFamily="2" charset="2"/>
              <a:buChar char="v"/>
            </a:pPr>
            <a:r>
              <a:rPr lang="en-US" sz="2000" dirty="0" smtClean="0"/>
              <a:t> x86 </a:t>
            </a:r>
            <a:r>
              <a:rPr lang="en-US" sz="2000" dirty="0"/>
              <a:t>64-bit CPU (Intel / AMD architecture</a:t>
            </a:r>
            <a:r>
              <a:rPr lang="en-US" sz="2000" dirty="0" smtClean="0"/>
              <a:t>)</a:t>
            </a:r>
          </a:p>
          <a:p>
            <a:endParaRPr lang="en-US" sz="2000" dirty="0" smtClean="0"/>
          </a:p>
          <a:p>
            <a:pPr>
              <a:buFont typeface="Wingdings" pitchFamily="2" charset="2"/>
              <a:buChar char="v"/>
            </a:pPr>
            <a:r>
              <a:rPr lang="en-US" sz="2000" dirty="0" smtClean="0"/>
              <a:t> 4 </a:t>
            </a:r>
            <a:r>
              <a:rPr lang="en-US" sz="2000" dirty="0"/>
              <a:t>GB </a:t>
            </a:r>
            <a:r>
              <a:rPr lang="en-US" sz="2000" dirty="0" smtClean="0"/>
              <a:t>RAM</a:t>
            </a:r>
          </a:p>
          <a:p>
            <a:endParaRPr lang="en-US" sz="2000" dirty="0"/>
          </a:p>
          <a:p>
            <a:pPr>
              <a:buFont typeface="Wingdings" pitchFamily="2" charset="2"/>
              <a:buChar char="v"/>
            </a:pPr>
            <a:r>
              <a:rPr lang="en-US" sz="2000" dirty="0" smtClean="0"/>
              <a:t> 5 </a:t>
            </a:r>
            <a:r>
              <a:rPr lang="en-US" sz="2000" dirty="0"/>
              <a:t>GB free disk space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sz="4400" dirty="0" smtClean="0"/>
              <a:t>The Project Is Based On:-</a:t>
            </a:r>
            <a:endParaRPr lang="en-US" sz="4400" dirty="0"/>
          </a:p>
        </p:txBody>
      </p:sp>
      <p:sp>
        <p:nvSpPr>
          <p:cNvPr id="3" name="TextBox 2"/>
          <p:cNvSpPr txBox="1"/>
          <p:nvPr/>
        </p:nvSpPr>
        <p:spPr>
          <a:xfrm>
            <a:off x="1143000" y="1371600"/>
            <a:ext cx="6858000" cy="5201424"/>
          </a:xfrm>
          <a:prstGeom prst="rect">
            <a:avLst/>
          </a:prstGeom>
          <a:noFill/>
        </p:spPr>
        <p:txBody>
          <a:bodyPr wrap="square" rtlCol="0">
            <a:spAutoFit/>
          </a:bodyPr>
          <a:lstStyle/>
          <a:p>
            <a:pPr algn="ctr"/>
            <a:r>
              <a:rPr lang="en-US" sz="3600" u="sng" dirty="0" smtClean="0"/>
              <a:t>Data Mining Algorithm.</a:t>
            </a:r>
          </a:p>
          <a:p>
            <a:pPr algn="ctr"/>
            <a:endParaRPr lang="en-US" sz="3600" dirty="0"/>
          </a:p>
          <a:p>
            <a:r>
              <a:rPr lang="en-US" sz="2000" dirty="0"/>
              <a:t>Data mining is the process of discovering predictive information from the analysis of large </a:t>
            </a:r>
            <a:r>
              <a:rPr lang="en-US" sz="2000" dirty="0" smtClean="0"/>
              <a:t>databases.</a:t>
            </a:r>
          </a:p>
          <a:p>
            <a:r>
              <a:rPr lang="en-US" sz="2000" dirty="0"/>
              <a:t>The desired outcome from data mining is to create a model from a given data set that can have its insights generalized to similar data </a:t>
            </a:r>
            <a:r>
              <a:rPr lang="en-US" sz="2000" dirty="0" smtClean="0"/>
              <a:t>sets.</a:t>
            </a:r>
          </a:p>
          <a:p>
            <a:r>
              <a:rPr lang="en-US" sz="2000" b="1" dirty="0" smtClean="0"/>
              <a:t>Data </a:t>
            </a:r>
            <a:r>
              <a:rPr lang="en-US" sz="2000" b="1" dirty="0"/>
              <a:t>mining algorithm</a:t>
            </a:r>
            <a:r>
              <a:rPr lang="en-US" sz="2000" dirty="0"/>
              <a:t> stands for both classification and regression trees. Basically, it is a decision tree learning technique that outputs either classification or regression trees.</a:t>
            </a:r>
            <a:endParaRPr lang="en-US" sz="2000" dirty="0" smtClean="0"/>
          </a:p>
          <a:p>
            <a:pPr algn="ctr"/>
            <a:endParaRPr lang="en-US" sz="4000" dirty="0"/>
          </a:p>
          <a:p>
            <a:pPr algn="ct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467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4900" dirty="0" smtClean="0"/>
              <a:t>Objectives And Agendas:-</a:t>
            </a:r>
            <a:r>
              <a:rPr lang="en-US" sz="4900" dirty="0" smtClean="0"/>
              <a:t/>
            </a:r>
            <a:br>
              <a:rPr lang="en-US" sz="4900" dirty="0" smtClean="0"/>
            </a:br>
            <a:endParaRPr lang="en-US" sz="4900" dirty="0"/>
          </a:p>
        </p:txBody>
      </p:sp>
      <p:sp>
        <p:nvSpPr>
          <p:cNvPr id="3" name="TextBox 2"/>
          <p:cNvSpPr txBox="1"/>
          <p:nvPr/>
        </p:nvSpPr>
        <p:spPr>
          <a:xfrm>
            <a:off x="457200" y="1295400"/>
            <a:ext cx="8077200" cy="5538490"/>
          </a:xfrm>
          <a:prstGeom prst="rect">
            <a:avLst/>
          </a:prstGeom>
          <a:noFill/>
        </p:spPr>
        <p:txBody>
          <a:bodyPr wrap="square" rtlCol="0">
            <a:spAutoFit/>
          </a:bodyPr>
          <a:lstStyle/>
          <a:p>
            <a:pPr>
              <a:buFont typeface="Wingdings" pitchFamily="2" charset="2"/>
              <a:buChar char="ü"/>
            </a:pPr>
            <a:r>
              <a:rPr lang="en-US" sz="3200" dirty="0" smtClean="0"/>
              <a:t> </a:t>
            </a:r>
            <a:r>
              <a:rPr lang="en-US" sz="2400" dirty="0" smtClean="0"/>
              <a:t>The stock market.</a:t>
            </a:r>
          </a:p>
          <a:p>
            <a:endParaRPr lang="en-US" sz="2400" dirty="0" smtClean="0"/>
          </a:p>
          <a:p>
            <a:pPr>
              <a:buFont typeface="Wingdings" pitchFamily="2" charset="2"/>
              <a:buChar char="ü"/>
            </a:pPr>
            <a:r>
              <a:rPr lang="en-US" sz="2400" dirty="0" smtClean="0"/>
              <a:t>   Is it possible to predict the future price of a stock?</a:t>
            </a:r>
          </a:p>
          <a:p>
            <a:endParaRPr lang="en-US" sz="2400" dirty="0" smtClean="0"/>
          </a:p>
          <a:p>
            <a:pPr>
              <a:buFont typeface="Wingdings" pitchFamily="2" charset="2"/>
              <a:buChar char="ü"/>
            </a:pPr>
            <a:r>
              <a:rPr lang="en-US" sz="2400" dirty="0" smtClean="0"/>
              <a:t>   Fundamental Analysis.</a:t>
            </a:r>
          </a:p>
          <a:p>
            <a:endParaRPr lang="en-US" sz="2400" dirty="0" smtClean="0"/>
          </a:p>
          <a:p>
            <a:pPr>
              <a:buFont typeface="Wingdings" pitchFamily="2" charset="2"/>
              <a:buChar char="ü"/>
            </a:pPr>
            <a:r>
              <a:rPr lang="en-US" sz="2400" dirty="0" smtClean="0"/>
              <a:t>   Technical Analysis.</a:t>
            </a:r>
          </a:p>
          <a:p>
            <a:pPr>
              <a:buFont typeface="Wingdings" pitchFamily="2" charset="2"/>
              <a:buChar char="ü"/>
            </a:pPr>
            <a:endParaRPr lang="en-US" sz="2400" dirty="0" smtClean="0"/>
          </a:p>
          <a:p>
            <a:pPr>
              <a:buFont typeface="Wingdings" pitchFamily="2" charset="2"/>
              <a:buChar char="ü"/>
            </a:pPr>
            <a:r>
              <a:rPr lang="en-US" sz="2400" dirty="0" smtClean="0"/>
              <a:t>   SQL server analysis services.</a:t>
            </a:r>
          </a:p>
          <a:p>
            <a:pPr>
              <a:buFont typeface="Wingdings" pitchFamily="2" charset="2"/>
              <a:buChar char="ü"/>
            </a:pPr>
            <a:endParaRPr lang="en-US" sz="2400" dirty="0" smtClean="0"/>
          </a:p>
          <a:p>
            <a:pPr>
              <a:buFont typeface="Wingdings" pitchFamily="2" charset="2"/>
              <a:buChar char="ü"/>
            </a:pPr>
            <a:r>
              <a:rPr lang="en-US" sz="2400" dirty="0"/>
              <a:t> </a:t>
            </a:r>
            <a:r>
              <a:rPr lang="en-US" sz="2400" dirty="0" smtClean="0"/>
              <a:t>  Designing a hidden Markov Model  for this problem.</a:t>
            </a:r>
          </a:p>
          <a:p>
            <a:endParaRPr lang="en-US" sz="2400" dirty="0" smtClean="0"/>
          </a:p>
          <a:p>
            <a:pPr>
              <a:buFont typeface="Wingdings" pitchFamily="2" charset="2"/>
              <a:buChar char="ü"/>
            </a:pPr>
            <a:r>
              <a:rPr lang="en-US" sz="2400" dirty="0"/>
              <a:t> </a:t>
            </a:r>
            <a:r>
              <a:rPr lang="en-US" sz="2400" dirty="0" smtClean="0"/>
              <a:t>  What’s Next?</a:t>
            </a:r>
          </a:p>
          <a:p>
            <a:pPr>
              <a:buFont typeface="Wingdings" pitchFamily="2" charset="2"/>
              <a:buChar char="ü"/>
            </a:pP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153400" cy="1143000"/>
          </a:xfrm>
        </p:spPr>
        <p:txBody>
          <a:bodyPr>
            <a:normAutofit fontScale="90000"/>
          </a:bodyPr>
          <a:lstStyle/>
          <a:p>
            <a:pPr algn="ctr"/>
            <a:r>
              <a:rPr lang="en-US" sz="3600" dirty="0" smtClean="0"/>
              <a:t>What  We  Have  Tried  To Do In  This Project?</a:t>
            </a:r>
            <a:endParaRPr lang="en-US" sz="3600" dirty="0"/>
          </a:p>
        </p:txBody>
      </p:sp>
      <p:sp>
        <p:nvSpPr>
          <p:cNvPr id="3" name="TextBox 2"/>
          <p:cNvSpPr txBox="1"/>
          <p:nvPr/>
        </p:nvSpPr>
        <p:spPr>
          <a:xfrm>
            <a:off x="228600" y="1225689"/>
            <a:ext cx="8458200" cy="5909310"/>
          </a:xfrm>
          <a:prstGeom prst="rect">
            <a:avLst/>
          </a:prstGeom>
          <a:noFill/>
        </p:spPr>
        <p:txBody>
          <a:bodyPr wrap="square" rtlCol="0">
            <a:spAutoFit/>
          </a:bodyPr>
          <a:lstStyle/>
          <a:p>
            <a:r>
              <a:rPr lang="en-US" dirty="0" smtClean="0"/>
              <a:t>We have collected data of RELIANCE company’s stocks from previous year . </a:t>
            </a:r>
            <a:r>
              <a:rPr lang="en-US" dirty="0"/>
              <a:t>T</a:t>
            </a:r>
            <a:r>
              <a:rPr lang="en-US" dirty="0" smtClean="0"/>
              <a:t>o be precise, of year 2019  from a site.</a:t>
            </a:r>
          </a:p>
          <a:p>
            <a:r>
              <a:rPr lang="en-US" dirty="0" smtClean="0"/>
              <a:t>We have collected two sets of data i.e. :-</a:t>
            </a:r>
          </a:p>
          <a:p>
            <a:pPr marL="342900" indent="-342900">
              <a:buFont typeface="+mj-lt"/>
              <a:buAutoNum type="arabicPeriod"/>
            </a:pPr>
            <a:r>
              <a:rPr lang="en-US" dirty="0" smtClean="0"/>
              <a:t>Training data set</a:t>
            </a:r>
          </a:p>
          <a:p>
            <a:pPr marL="342900" indent="-342900">
              <a:buFont typeface="+mj-lt"/>
              <a:buAutoNum type="arabicPeriod"/>
            </a:pPr>
            <a:r>
              <a:rPr lang="en-US" dirty="0" smtClean="0"/>
              <a:t>Test data set</a:t>
            </a:r>
          </a:p>
          <a:p>
            <a:pPr marL="342900" indent="-342900"/>
            <a:r>
              <a:rPr lang="en-US" dirty="0" smtClean="0"/>
              <a:t>We have used different modules such as:</a:t>
            </a:r>
          </a:p>
          <a:p>
            <a:pPr marL="400050" indent="-400050">
              <a:buFont typeface="Arial" pitchFamily="34" charset="0"/>
              <a:buChar char="•"/>
            </a:pPr>
            <a:r>
              <a:rPr lang="en-US" dirty="0" smtClean="0"/>
              <a:t>Keras:- </a:t>
            </a:r>
            <a:r>
              <a:rPr lang="en-US" b="1" dirty="0"/>
              <a:t>Keras</a:t>
            </a:r>
            <a:r>
              <a:rPr lang="en-US" dirty="0"/>
              <a:t> is a minimalist </a:t>
            </a:r>
            <a:r>
              <a:rPr lang="en-US" b="1" dirty="0"/>
              <a:t>Python library</a:t>
            </a:r>
            <a:r>
              <a:rPr lang="en-US" dirty="0"/>
              <a:t> for deep learning that </a:t>
            </a:r>
            <a:r>
              <a:rPr lang="en-US" dirty="0" smtClean="0"/>
              <a:t>can </a:t>
            </a:r>
            <a:r>
              <a:rPr lang="en-US" dirty="0"/>
              <a:t>run on top of Theano or </a:t>
            </a:r>
            <a:r>
              <a:rPr lang="en-US" dirty="0" smtClean="0"/>
              <a:t>TensorFlow</a:t>
            </a:r>
          </a:p>
          <a:p>
            <a:pPr marL="400050" indent="-400050">
              <a:buFont typeface="Arial" pitchFamily="34" charset="0"/>
              <a:buChar char="•"/>
            </a:pPr>
            <a:r>
              <a:rPr lang="en-US" dirty="0" smtClean="0"/>
              <a:t>Pandas.</a:t>
            </a:r>
          </a:p>
          <a:p>
            <a:pPr marL="400050" indent="-400050">
              <a:buFont typeface="Arial" pitchFamily="34" charset="0"/>
              <a:buChar char="•"/>
            </a:pPr>
            <a:endParaRPr lang="en-US" dirty="0" smtClean="0"/>
          </a:p>
          <a:p>
            <a:pPr marL="400050" indent="-400050"/>
            <a:r>
              <a:rPr lang="en-US" dirty="0" smtClean="0"/>
              <a:t>Tensorflow Backend:- </a:t>
            </a:r>
            <a:r>
              <a:rPr lang="en-US" dirty="0"/>
              <a:t>TensorFlow is an open-source symbolic tensor </a:t>
            </a:r>
            <a:r>
              <a:rPr lang="en-US" dirty="0" smtClean="0"/>
              <a:t> manipulation </a:t>
            </a:r>
            <a:r>
              <a:rPr lang="en-US" dirty="0"/>
              <a:t>framework developed by Google, Inc</a:t>
            </a:r>
            <a:r>
              <a:rPr lang="en-US" dirty="0" smtClean="0"/>
              <a:t>. It is keras backend implementation.</a:t>
            </a:r>
          </a:p>
          <a:p>
            <a:pPr marL="400050" indent="-400050"/>
            <a:endParaRPr lang="en-US" dirty="0" smtClean="0"/>
          </a:p>
          <a:p>
            <a:pPr marL="400050" indent="-400050"/>
            <a:r>
              <a:rPr lang="en-US" dirty="0" smtClean="0"/>
              <a:t>We have used Epoch for better predictions and analysis </a:t>
            </a:r>
          </a:p>
          <a:p>
            <a:pPr marL="400050" indent="-400050"/>
            <a:r>
              <a:rPr lang="en-US" dirty="0" smtClean="0"/>
              <a:t> </a:t>
            </a:r>
            <a:r>
              <a:rPr lang="en-US" dirty="0"/>
              <a:t> </a:t>
            </a:r>
            <a:r>
              <a:rPr lang="en-US" dirty="0" smtClean="0"/>
              <a:t>(An</a:t>
            </a:r>
            <a:r>
              <a:rPr lang="en-US" dirty="0"/>
              <a:t> </a:t>
            </a:r>
            <a:r>
              <a:rPr lang="en-US" b="1" dirty="0"/>
              <a:t>epoch</a:t>
            </a:r>
            <a:r>
              <a:rPr lang="en-US" dirty="0"/>
              <a:t> is one complete presentation of the data set to be </a:t>
            </a:r>
            <a:r>
              <a:rPr lang="en-US" dirty="0" smtClean="0"/>
              <a:t>learned to a</a:t>
            </a:r>
            <a:r>
              <a:rPr lang="en-US" dirty="0"/>
              <a:t> </a:t>
            </a:r>
            <a:r>
              <a:rPr lang="en-US" b="1" dirty="0"/>
              <a:t>learning machine</a:t>
            </a:r>
            <a:r>
              <a:rPr lang="en-US" dirty="0"/>
              <a:t>. </a:t>
            </a:r>
            <a:r>
              <a:rPr lang="en-US" b="1" dirty="0"/>
              <a:t>Learning </a:t>
            </a:r>
            <a:r>
              <a:rPr lang="en-US" b="1" dirty="0" smtClean="0"/>
              <a:t>machines</a:t>
            </a:r>
            <a:r>
              <a:rPr lang="en-US" dirty="0"/>
              <a:t> like </a:t>
            </a:r>
            <a:r>
              <a:rPr lang="en-US" dirty="0" smtClean="0"/>
              <a:t>feed-forward </a:t>
            </a:r>
            <a:r>
              <a:rPr lang="en-US" dirty="0"/>
              <a:t>neural nets that use iterative algorithms often need many </a:t>
            </a:r>
            <a:r>
              <a:rPr lang="en-US" b="1" dirty="0"/>
              <a:t>epochs</a:t>
            </a:r>
            <a:r>
              <a:rPr lang="en-US" dirty="0"/>
              <a:t> during their </a:t>
            </a:r>
            <a:r>
              <a:rPr lang="en-US" b="1" dirty="0"/>
              <a:t>learning</a:t>
            </a:r>
            <a:r>
              <a:rPr lang="en-US" dirty="0"/>
              <a:t> </a:t>
            </a:r>
            <a:r>
              <a:rPr lang="en-US" dirty="0" smtClean="0"/>
              <a:t>phase. The more the number of Epochs added the more precise results will appear.)</a:t>
            </a:r>
          </a:p>
          <a:p>
            <a:pPr marL="342900" indent="-342900"/>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8153400" cy="6096000"/>
          </a:xfrm>
          <a:prstGeom prst="rect">
            <a:avLst/>
          </a:prstGeom>
          <a:noFill/>
        </p:spPr>
        <p:txBody>
          <a:bodyPr wrap="square" rtlCol="0">
            <a:spAutoFit/>
          </a:bodyPr>
          <a:lstStyle/>
          <a:p>
            <a:r>
              <a:rPr lang="en-US" dirty="0" smtClean="0"/>
              <a:t>We have used different libraries in order to implement. Such as:-</a:t>
            </a:r>
          </a:p>
          <a:p>
            <a:endParaRPr lang="en-US" dirty="0"/>
          </a:p>
          <a:p>
            <a:pPr>
              <a:buFont typeface="Arial" pitchFamily="34" charset="0"/>
              <a:buChar char="•"/>
            </a:pPr>
            <a:r>
              <a:rPr lang="en-US" dirty="0" smtClean="0"/>
              <a:t>NumPy:-</a:t>
            </a:r>
            <a:r>
              <a:rPr lang="en-US" dirty="0"/>
              <a:t>NumPy is a library for the Python programming language, adding support for large, multi-dimensional arrays and matrices, along with a large collection of high-level mathematical functions to operate on these arrays</a:t>
            </a:r>
            <a:endParaRPr lang="en-US" dirty="0" smtClean="0"/>
          </a:p>
          <a:p>
            <a:pPr>
              <a:buFont typeface="Arial" pitchFamily="34" charset="0"/>
              <a:buChar char="•"/>
            </a:pPr>
            <a:endParaRPr lang="en-US" dirty="0"/>
          </a:p>
          <a:p>
            <a:pPr>
              <a:buFont typeface="Arial" pitchFamily="34" charset="0"/>
              <a:buChar char="•"/>
            </a:pPr>
            <a:r>
              <a:rPr lang="en-US" dirty="0" smtClean="0"/>
              <a:t>Matplotlib:-</a:t>
            </a:r>
            <a:r>
              <a:rPr lang="en-US" dirty="0"/>
              <a:t>Matplotlib is a plotting library for the Python programming language and its numerical mathematics extension NumPy. It provides an object-oriented API for embedding plots into applications using general-purpose GUI toolkits like Tkinter, wxPython, Qt, or GTK</a:t>
            </a:r>
            <a:r>
              <a:rPr lang="en-US" dirty="0" smtClean="0"/>
              <a:t>+.</a:t>
            </a:r>
          </a:p>
          <a:p>
            <a:pPr>
              <a:buFont typeface="Arial" pitchFamily="34" charset="0"/>
              <a:buChar char="•"/>
            </a:pPr>
            <a:endParaRPr lang="en-US" dirty="0"/>
          </a:p>
          <a:p>
            <a:pPr>
              <a:buFont typeface="Arial" pitchFamily="34" charset="0"/>
              <a:buChar char="•"/>
            </a:pPr>
            <a:endParaRPr lang="en-US" dirty="0" smtClean="0"/>
          </a:p>
          <a:p>
            <a:r>
              <a:rPr lang="en-US" b="1" dirty="0" smtClean="0"/>
              <a:t>Basically we have collected previous years stock prices that were predicted back then and comparing them to the actual stock prices of that time. We are checking how precise the prediction was. And on that basis design a proper Markov Model using machine learning to predict the prices of stock on the upcoming times.</a:t>
            </a:r>
          </a:p>
          <a:p>
            <a:r>
              <a:rPr lang="en-US" b="1" dirty="0" smtClean="0"/>
              <a:t>This will not only benefit the investors helping them which stock to buy but also the company to be aware of the upcoming stock prices of their company and work accordingly.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172</TotalTime>
  <Words>459</Words>
  <Application>Microsoft Office PowerPoint</Application>
  <PresentationFormat>On-screen Show (4:3)</PresentationFormat>
  <Paragraphs>85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Summer internship project (pool b)</vt:lpstr>
      <vt:lpstr>  Stock Market Analysis And Prediction</vt:lpstr>
      <vt:lpstr>Problem Statement:-</vt:lpstr>
      <vt:lpstr>Pre-requisites:- </vt:lpstr>
      <vt:lpstr>Pre-requisites:- </vt:lpstr>
      <vt:lpstr>The Project Is Based On:-</vt:lpstr>
      <vt:lpstr>    Objectives And Agendas:- </vt:lpstr>
      <vt:lpstr>What  We  Have  Tried  To Do In  This Project?</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project (pool b)</dc:title>
  <dc:creator>Admin</dc:creator>
  <cp:lastModifiedBy>Admin</cp:lastModifiedBy>
  <cp:revision>18</cp:revision>
  <dcterms:created xsi:type="dcterms:W3CDTF">2020-05-27T15:50:17Z</dcterms:created>
  <dcterms:modified xsi:type="dcterms:W3CDTF">2020-05-27T18:42:29Z</dcterms:modified>
</cp:coreProperties>
</file>