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7/8/2020</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7/8/2020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7/8/2020</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7/8/2020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7/8/2020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7/8/2020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7/8/2020</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7/8/2020</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7/8/2020</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United_States_counties_by_per_capita_income" TargetMode="External"/><Relationship Id="rId2" Type="http://schemas.openxmlformats.org/officeDocument/2006/relationships/hyperlink" Target="https://en.wikipedia.org/wiki/List_of_United_States_cities_by_popul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United_States_counties_by_per_capita_income" TargetMode="External"/><Relationship Id="rId2" Type="http://schemas.openxmlformats.org/officeDocument/2006/relationships/hyperlink" Target="https://en.wikipedia.org/wiki/List_of_United_States_cities_by_popul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7F68A-1C47-40D3-ACD1-996BD644E533}"/>
              </a:ext>
            </a:extLst>
          </p:cNvPr>
          <p:cNvSpPr>
            <a:spLocks noGrp="1"/>
          </p:cNvSpPr>
          <p:nvPr>
            <p:ph type="ctrTitle"/>
          </p:nvPr>
        </p:nvSpPr>
        <p:spPr>
          <a:xfrm>
            <a:off x="1656958" y="1962150"/>
            <a:ext cx="9068586" cy="2324100"/>
          </a:xfrm>
        </p:spPr>
        <p:txBody>
          <a:bodyPr/>
          <a:lstStyle/>
          <a:p>
            <a:br>
              <a:rPr lang="en-GB" dirty="0"/>
            </a:br>
            <a:r>
              <a:rPr lang="en-GB" dirty="0"/>
              <a:t> </a:t>
            </a:r>
            <a:r>
              <a:rPr lang="en-GB" b="1" dirty="0"/>
              <a:t>The Battle of Neighbourhoods</a:t>
            </a:r>
            <a:endParaRPr lang="en-GB" dirty="0"/>
          </a:p>
        </p:txBody>
      </p:sp>
      <p:sp>
        <p:nvSpPr>
          <p:cNvPr id="3" name="Subtitle 2">
            <a:extLst>
              <a:ext uri="{FF2B5EF4-FFF2-40B4-BE49-F238E27FC236}">
                <a16:creationId xmlns:a16="http://schemas.microsoft.com/office/drawing/2014/main" id="{3F564FB2-A8A1-4704-BC90-67A5A4497338}"/>
              </a:ext>
            </a:extLst>
          </p:cNvPr>
          <p:cNvSpPr>
            <a:spLocks noGrp="1"/>
          </p:cNvSpPr>
          <p:nvPr>
            <p:ph type="subTitle" idx="1"/>
          </p:nvPr>
        </p:nvSpPr>
        <p:spPr/>
        <p:txBody>
          <a:bodyPr/>
          <a:lstStyle/>
          <a:p>
            <a:r>
              <a:rPr lang="en-IN" dirty="0"/>
              <a:t>-Swati </a:t>
            </a:r>
            <a:r>
              <a:rPr lang="en-IN" dirty="0" err="1"/>
              <a:t>Hota</a:t>
            </a:r>
            <a:endParaRPr lang="en-GB" dirty="0"/>
          </a:p>
        </p:txBody>
      </p:sp>
    </p:spTree>
    <p:extLst>
      <p:ext uri="{BB962C8B-B14F-4D97-AF65-F5344CB8AC3E}">
        <p14:creationId xmlns:p14="http://schemas.microsoft.com/office/powerpoint/2010/main" val="309017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8004A-7B23-4D38-8608-691A184A6AB3}"/>
              </a:ext>
            </a:extLst>
          </p:cNvPr>
          <p:cNvSpPr>
            <a:spLocks noGrp="1"/>
          </p:cNvSpPr>
          <p:nvPr>
            <p:ph type="title"/>
          </p:nvPr>
        </p:nvSpPr>
        <p:spPr/>
        <p:txBody>
          <a:bodyPr>
            <a:normAutofit fontScale="90000"/>
          </a:bodyPr>
          <a:lstStyle/>
          <a:p>
            <a:r>
              <a:rPr lang="en-GB" b="1" dirty="0"/>
              <a:t>Introduction and Business Problem</a:t>
            </a:r>
            <a:endParaRPr lang="en-GB" dirty="0"/>
          </a:p>
        </p:txBody>
      </p:sp>
      <p:sp>
        <p:nvSpPr>
          <p:cNvPr id="3" name="Content Placeholder 2">
            <a:extLst>
              <a:ext uri="{FF2B5EF4-FFF2-40B4-BE49-F238E27FC236}">
                <a16:creationId xmlns:a16="http://schemas.microsoft.com/office/drawing/2014/main" id="{A7B23096-DC01-45AC-82D9-D0DA2D3775AC}"/>
              </a:ext>
            </a:extLst>
          </p:cNvPr>
          <p:cNvSpPr>
            <a:spLocks noGrp="1"/>
          </p:cNvSpPr>
          <p:nvPr>
            <p:ph idx="1"/>
          </p:nvPr>
        </p:nvSpPr>
        <p:spPr/>
        <p:txBody>
          <a:bodyPr>
            <a:normAutofit lnSpcReduction="10000"/>
          </a:bodyPr>
          <a:lstStyle/>
          <a:p>
            <a:pPr marL="0" indent="0">
              <a:buNone/>
            </a:pPr>
            <a:r>
              <a:rPr lang="en-US" sz="2400" dirty="0"/>
              <a:t>A CEO of a company is interested in starting a gaming arcade in the best locality of all the cities in United states. He defines a best locality based on the following constraints,</a:t>
            </a:r>
          </a:p>
          <a:p>
            <a:pPr>
              <a:buFont typeface="Arial" panose="020B0604020202020204" pitchFamily="34" charset="0"/>
              <a:buChar char="•"/>
            </a:pPr>
            <a:r>
              <a:rPr lang="en-US" sz="2400" dirty="0"/>
              <a:t>Population density of a locality</a:t>
            </a:r>
          </a:p>
          <a:p>
            <a:pPr>
              <a:buFont typeface="Arial" panose="020B0604020202020204" pitchFamily="34" charset="0"/>
              <a:buChar char="•"/>
            </a:pPr>
            <a:r>
              <a:rPr lang="en-US" sz="2400" dirty="0"/>
              <a:t>Per Capita Income</a:t>
            </a:r>
          </a:p>
          <a:p>
            <a:pPr>
              <a:buFont typeface="Arial" panose="020B0604020202020204" pitchFamily="34" charset="0"/>
              <a:buChar char="•"/>
            </a:pPr>
            <a:r>
              <a:rPr lang="en-US" sz="2400" dirty="0"/>
              <a:t>Population of each location</a:t>
            </a:r>
          </a:p>
          <a:p>
            <a:pPr>
              <a:buFont typeface="Arial" panose="020B0604020202020204" pitchFamily="34" charset="0"/>
              <a:buChar char="•"/>
            </a:pPr>
            <a:r>
              <a:rPr lang="en-US" sz="2400" dirty="0"/>
              <a:t>Venues in each locality</a:t>
            </a:r>
          </a:p>
          <a:p>
            <a:pPr marL="0" indent="0">
              <a:buNone/>
            </a:pPr>
            <a:r>
              <a:rPr lang="en-US" sz="2400" dirty="0"/>
              <a:t>We have to suggest the best locality to setup a gaming arcade in the United States.</a:t>
            </a:r>
            <a:endParaRPr lang="en-GB" sz="2400" dirty="0"/>
          </a:p>
        </p:txBody>
      </p:sp>
    </p:spTree>
    <p:extLst>
      <p:ext uri="{BB962C8B-B14F-4D97-AF65-F5344CB8AC3E}">
        <p14:creationId xmlns:p14="http://schemas.microsoft.com/office/powerpoint/2010/main" val="818194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15669-9C4D-4764-BF6B-345E40D55270}"/>
              </a:ext>
            </a:extLst>
          </p:cNvPr>
          <p:cNvSpPr>
            <a:spLocks noGrp="1"/>
          </p:cNvSpPr>
          <p:nvPr>
            <p:ph type="title"/>
          </p:nvPr>
        </p:nvSpPr>
        <p:spPr>
          <a:xfrm>
            <a:off x="1066800" y="642594"/>
            <a:ext cx="10058400" cy="1090956"/>
          </a:xfrm>
        </p:spPr>
        <p:txBody>
          <a:bodyPr>
            <a:normAutofit fontScale="90000"/>
          </a:bodyPr>
          <a:lstStyle/>
          <a:p>
            <a:r>
              <a:rPr lang="en-GB" b="1" dirty="0"/>
              <a:t>Data</a:t>
            </a:r>
            <a:br>
              <a:rPr lang="en-GB" dirty="0"/>
            </a:br>
            <a:endParaRPr lang="en-GB" dirty="0"/>
          </a:p>
        </p:txBody>
      </p:sp>
      <p:sp>
        <p:nvSpPr>
          <p:cNvPr id="3" name="Content Placeholder 2">
            <a:extLst>
              <a:ext uri="{FF2B5EF4-FFF2-40B4-BE49-F238E27FC236}">
                <a16:creationId xmlns:a16="http://schemas.microsoft.com/office/drawing/2014/main" id="{F4E59B6D-7593-4938-B737-0AA1281E6FB1}"/>
              </a:ext>
            </a:extLst>
          </p:cNvPr>
          <p:cNvSpPr>
            <a:spLocks noGrp="1"/>
          </p:cNvSpPr>
          <p:nvPr>
            <p:ph idx="1"/>
          </p:nvPr>
        </p:nvSpPr>
        <p:spPr>
          <a:xfrm>
            <a:off x="1152525" y="1733550"/>
            <a:ext cx="10058400" cy="3931920"/>
          </a:xfrm>
        </p:spPr>
        <p:txBody>
          <a:bodyPr>
            <a:normAutofit fontScale="92500" lnSpcReduction="20000"/>
          </a:bodyPr>
          <a:lstStyle/>
          <a:p>
            <a:r>
              <a:rPr lang="en-US" sz="2400" dirty="0"/>
              <a:t>List of all the cities in United States with population density and coordinates:     </a:t>
            </a:r>
            <a:r>
              <a:rPr lang="en-US" sz="2400" dirty="0">
                <a:hlinkClick r:id="rId2"/>
              </a:rPr>
              <a:t>https://en.wikipedia.org/wiki/List_of_United_States_cities_by_population</a:t>
            </a:r>
            <a:endParaRPr lang="en-US" sz="2400" dirty="0"/>
          </a:p>
          <a:p>
            <a:pPr marL="0" indent="0">
              <a:buNone/>
            </a:pPr>
            <a:endParaRPr lang="en-US" sz="2400" dirty="0"/>
          </a:p>
          <a:p>
            <a:r>
              <a:rPr lang="en-US" sz="2400" dirty="0"/>
              <a:t>List of all the cities in United States with Per Capita Income :   </a:t>
            </a:r>
            <a:r>
              <a:rPr lang="en-US" sz="2400" dirty="0">
                <a:hlinkClick r:id="rId3"/>
              </a:rPr>
              <a:t>https://en.wikipedia.org/wiki/List_of_United_States_counties_by_per_capita_income</a:t>
            </a:r>
            <a:endParaRPr lang="en-US" sz="2400" dirty="0"/>
          </a:p>
          <a:p>
            <a:pPr marL="0" indent="0">
              <a:buNone/>
            </a:pPr>
            <a:endParaRPr lang="en-US" sz="2400" dirty="0"/>
          </a:p>
          <a:p>
            <a:r>
              <a:rPr lang="en-US" sz="2400" dirty="0"/>
              <a:t>Using Foursquare API to get the following</a:t>
            </a:r>
          </a:p>
          <a:p>
            <a:r>
              <a:rPr lang="en-US" sz="2400" dirty="0"/>
              <a:t>List of all venues in each city</a:t>
            </a:r>
          </a:p>
          <a:p>
            <a:r>
              <a:rPr lang="en-US" sz="2400" dirty="0"/>
              <a:t>List of all venues in each locality in the selected city</a:t>
            </a:r>
            <a:endParaRPr lang="en-GB" sz="2400" dirty="0"/>
          </a:p>
        </p:txBody>
      </p:sp>
    </p:spTree>
    <p:extLst>
      <p:ext uri="{BB962C8B-B14F-4D97-AF65-F5344CB8AC3E}">
        <p14:creationId xmlns:p14="http://schemas.microsoft.com/office/powerpoint/2010/main" val="766963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50DE-F414-4120-B652-F6D9F4060DB3}"/>
              </a:ext>
            </a:extLst>
          </p:cNvPr>
          <p:cNvSpPr>
            <a:spLocks noGrp="1"/>
          </p:cNvSpPr>
          <p:nvPr>
            <p:ph type="title"/>
          </p:nvPr>
        </p:nvSpPr>
        <p:spPr/>
        <p:txBody>
          <a:bodyPr/>
          <a:lstStyle/>
          <a:p>
            <a:r>
              <a:rPr lang="en-GB" b="1" dirty="0"/>
              <a:t>Methodology</a:t>
            </a:r>
            <a:endParaRPr lang="en-GB" dirty="0"/>
          </a:p>
        </p:txBody>
      </p:sp>
      <p:sp>
        <p:nvSpPr>
          <p:cNvPr id="3" name="Content Placeholder 2">
            <a:extLst>
              <a:ext uri="{FF2B5EF4-FFF2-40B4-BE49-F238E27FC236}">
                <a16:creationId xmlns:a16="http://schemas.microsoft.com/office/drawing/2014/main" id="{6E027FDF-BFAA-4378-B5CC-18AC28EE9355}"/>
              </a:ext>
            </a:extLst>
          </p:cNvPr>
          <p:cNvSpPr>
            <a:spLocks noGrp="1"/>
          </p:cNvSpPr>
          <p:nvPr>
            <p:ph idx="1"/>
          </p:nvPr>
        </p:nvSpPr>
        <p:spPr/>
        <p:txBody>
          <a:bodyPr>
            <a:normAutofit fontScale="92500" lnSpcReduction="20000"/>
          </a:bodyPr>
          <a:lstStyle/>
          <a:p>
            <a:r>
              <a:rPr lang="en-US" sz="2000" dirty="0"/>
              <a:t>In order to do the analysis and suggest the best location, following steps were followed:</a:t>
            </a:r>
          </a:p>
          <a:p>
            <a:r>
              <a:rPr lang="en-US" sz="2000" dirty="0"/>
              <a:t>The Wikipedia page (</a:t>
            </a:r>
            <a:r>
              <a:rPr lang="en-US" sz="2000" dirty="0">
                <a:hlinkClick r:id="rId2"/>
              </a:rPr>
              <a:t>https://en.wikipedia.org/wiki/List_of_United_States_cities_by_population</a:t>
            </a:r>
            <a:r>
              <a:rPr lang="en-US" sz="2000" dirty="0"/>
              <a:t> and </a:t>
            </a:r>
            <a:r>
              <a:rPr lang="en-US" sz="2000" dirty="0">
                <a:hlinkClick r:id="rId3"/>
              </a:rPr>
              <a:t>https://en.wikipedia.org/wiki/List_of_United_States_counties_by_per_capita_income</a:t>
            </a:r>
            <a:r>
              <a:rPr lang="en-US" sz="2000" dirty="0"/>
              <a:t> )  was scraped using the </a:t>
            </a:r>
            <a:r>
              <a:rPr lang="en-US" sz="2000" dirty="0" err="1"/>
              <a:t>BeautifulSoup</a:t>
            </a:r>
            <a:r>
              <a:rPr lang="en-US" sz="2000" dirty="0"/>
              <a:t> library to build a pandas </a:t>
            </a:r>
            <a:r>
              <a:rPr lang="en-US" sz="2000" dirty="0" err="1"/>
              <a:t>dataframe</a:t>
            </a:r>
            <a:r>
              <a:rPr lang="en-US" sz="2000" dirty="0"/>
              <a:t> listing the cities, states, coordinates, area, per capita income and population density. The data frame was cleaned and processed appropriately.</a:t>
            </a:r>
          </a:p>
          <a:p>
            <a:r>
              <a:rPr lang="en-US" sz="2000" dirty="0"/>
              <a:t>The Foursquare API is then used to get the venues in each city of United State, based on the categories of each venue as decided by the CEO, we have assigned weights to each of them and got the city that has the maximum weight</a:t>
            </a:r>
          </a:p>
          <a:p>
            <a:r>
              <a:rPr lang="en-US" sz="2000" dirty="0"/>
              <a:t>We will now use K means to cluster the venues based on the category and get the coordinates of the cluster that has maximum weight which is also our preferred location to setup a gaming arcade.</a:t>
            </a:r>
            <a:endParaRPr lang="en-GB" sz="2000" dirty="0"/>
          </a:p>
        </p:txBody>
      </p:sp>
    </p:spTree>
    <p:extLst>
      <p:ext uri="{BB962C8B-B14F-4D97-AF65-F5344CB8AC3E}">
        <p14:creationId xmlns:p14="http://schemas.microsoft.com/office/powerpoint/2010/main" val="3822781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1EFFE-1B17-4AEA-B780-B24C91C7837C}"/>
              </a:ext>
            </a:extLst>
          </p:cNvPr>
          <p:cNvSpPr>
            <a:spLocks noGrp="1"/>
          </p:cNvSpPr>
          <p:nvPr>
            <p:ph type="title"/>
          </p:nvPr>
        </p:nvSpPr>
        <p:spPr/>
        <p:txBody>
          <a:bodyPr>
            <a:normAutofit fontScale="90000"/>
          </a:bodyPr>
          <a:lstStyle/>
          <a:p>
            <a:r>
              <a:rPr lang="en-US" b="1" dirty="0"/>
              <a:t>Plot of all cities of USA that were extracted:</a:t>
            </a:r>
            <a:endParaRPr lang="en-GB" b="1" dirty="0"/>
          </a:p>
        </p:txBody>
      </p:sp>
      <p:pic>
        <p:nvPicPr>
          <p:cNvPr id="4" name="Content Placeholder 3">
            <a:extLst>
              <a:ext uri="{FF2B5EF4-FFF2-40B4-BE49-F238E27FC236}">
                <a16:creationId xmlns:a16="http://schemas.microsoft.com/office/drawing/2014/main" id="{E8BEC946-C44A-462B-8C14-B858AEB7B9EA}"/>
              </a:ext>
            </a:extLst>
          </p:cNvPr>
          <p:cNvPicPr>
            <a:picLocks noGrp="1" noChangeAspect="1"/>
          </p:cNvPicPr>
          <p:nvPr>
            <p:ph idx="1"/>
          </p:nvPr>
        </p:nvPicPr>
        <p:blipFill>
          <a:blip r:embed="rId2"/>
          <a:stretch>
            <a:fillRect/>
          </a:stretch>
        </p:blipFill>
        <p:spPr>
          <a:xfrm>
            <a:off x="1171574" y="2240756"/>
            <a:ext cx="9705975" cy="3181350"/>
          </a:xfrm>
          <a:prstGeom prst="rect">
            <a:avLst/>
          </a:prstGeom>
        </p:spPr>
      </p:pic>
      <p:sp>
        <p:nvSpPr>
          <p:cNvPr id="5" name="TextBox 4">
            <a:extLst>
              <a:ext uri="{FF2B5EF4-FFF2-40B4-BE49-F238E27FC236}">
                <a16:creationId xmlns:a16="http://schemas.microsoft.com/office/drawing/2014/main" id="{207EA254-F44E-4B75-9AEC-F362B2957FF9}"/>
              </a:ext>
            </a:extLst>
          </p:cNvPr>
          <p:cNvSpPr txBox="1"/>
          <p:nvPr/>
        </p:nvSpPr>
        <p:spPr>
          <a:xfrm>
            <a:off x="2124074" y="5648668"/>
            <a:ext cx="8543926" cy="369332"/>
          </a:xfrm>
          <a:prstGeom prst="rect">
            <a:avLst/>
          </a:prstGeom>
          <a:noFill/>
        </p:spPr>
        <p:txBody>
          <a:bodyPr wrap="square" rtlCol="0">
            <a:spAutoFit/>
          </a:bodyPr>
          <a:lstStyle/>
          <a:p>
            <a:pPr marL="285750" indent="-285750">
              <a:buFont typeface="Arial" panose="020B0604020202020204" pitchFamily="34" charset="0"/>
              <a:buChar char="•"/>
            </a:pPr>
            <a:r>
              <a:rPr lang="en-US" dirty="0"/>
              <a:t>Blue dot indicate the  city center in the  country map of United  States.</a:t>
            </a:r>
            <a:endParaRPr lang="en-GB" dirty="0"/>
          </a:p>
        </p:txBody>
      </p:sp>
    </p:spTree>
    <p:extLst>
      <p:ext uri="{BB962C8B-B14F-4D97-AF65-F5344CB8AC3E}">
        <p14:creationId xmlns:p14="http://schemas.microsoft.com/office/powerpoint/2010/main" val="1215888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153D4-4A72-4807-AC90-8BC972457DF2}"/>
              </a:ext>
            </a:extLst>
          </p:cNvPr>
          <p:cNvSpPr>
            <a:spLocks noGrp="1"/>
          </p:cNvSpPr>
          <p:nvPr>
            <p:ph type="title"/>
          </p:nvPr>
        </p:nvSpPr>
        <p:spPr/>
        <p:txBody>
          <a:bodyPr>
            <a:normAutofit fontScale="90000"/>
          </a:bodyPr>
          <a:lstStyle/>
          <a:p>
            <a:r>
              <a:rPr lang="en-US" b="1" dirty="0"/>
              <a:t>Map of venues in the Jersey City:</a:t>
            </a:r>
            <a:br>
              <a:rPr lang="en-US" b="1" dirty="0"/>
            </a:br>
            <a:endParaRPr lang="en-GB" b="1" dirty="0"/>
          </a:p>
        </p:txBody>
      </p:sp>
      <p:pic>
        <p:nvPicPr>
          <p:cNvPr id="4" name="Content Placeholder 3">
            <a:extLst>
              <a:ext uri="{FF2B5EF4-FFF2-40B4-BE49-F238E27FC236}">
                <a16:creationId xmlns:a16="http://schemas.microsoft.com/office/drawing/2014/main" id="{A4945F54-2507-4654-9A27-801C8FF557A8}"/>
              </a:ext>
            </a:extLst>
          </p:cNvPr>
          <p:cNvPicPr>
            <a:picLocks noGrp="1" noChangeAspect="1"/>
          </p:cNvPicPr>
          <p:nvPr>
            <p:ph idx="1"/>
          </p:nvPr>
        </p:nvPicPr>
        <p:blipFill>
          <a:blip r:embed="rId2"/>
          <a:stretch>
            <a:fillRect/>
          </a:stretch>
        </p:blipFill>
        <p:spPr>
          <a:xfrm>
            <a:off x="1323976" y="1800225"/>
            <a:ext cx="8486774" cy="3257550"/>
          </a:xfrm>
          <a:prstGeom prst="rect">
            <a:avLst/>
          </a:prstGeom>
        </p:spPr>
      </p:pic>
      <p:sp>
        <p:nvSpPr>
          <p:cNvPr id="6" name="Rectangle 5">
            <a:extLst>
              <a:ext uri="{FF2B5EF4-FFF2-40B4-BE49-F238E27FC236}">
                <a16:creationId xmlns:a16="http://schemas.microsoft.com/office/drawing/2014/main" id="{FA1EA2EC-9D5A-43DB-B97B-2A7961E044AA}"/>
              </a:ext>
            </a:extLst>
          </p:cNvPr>
          <p:cNvSpPr/>
          <p:nvPr/>
        </p:nvSpPr>
        <p:spPr>
          <a:xfrm>
            <a:off x="1323977" y="5210086"/>
            <a:ext cx="8591548" cy="646331"/>
          </a:xfrm>
          <a:prstGeom prst="rect">
            <a:avLst/>
          </a:prstGeom>
        </p:spPr>
        <p:txBody>
          <a:bodyPr wrap="square">
            <a:spAutoFit/>
          </a:bodyPr>
          <a:lstStyle/>
          <a:p>
            <a:pPr marL="285750" indent="-285750">
              <a:buFont typeface="Arial" panose="020B0604020202020204" pitchFamily="34" charset="0"/>
              <a:buChar char="•"/>
            </a:pPr>
            <a:r>
              <a:rPr lang="en-US" dirty="0"/>
              <a:t>Based on the constraints we have chosen, we found that Jersey city would be the better place to start</a:t>
            </a:r>
            <a:endParaRPr lang="en-GB" dirty="0"/>
          </a:p>
        </p:txBody>
      </p:sp>
    </p:spTree>
    <p:extLst>
      <p:ext uri="{BB962C8B-B14F-4D97-AF65-F5344CB8AC3E}">
        <p14:creationId xmlns:p14="http://schemas.microsoft.com/office/powerpoint/2010/main" val="1263204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7D96A-B820-4785-BB63-5C7C6D18CA26}"/>
              </a:ext>
            </a:extLst>
          </p:cNvPr>
          <p:cNvSpPr>
            <a:spLocks noGrp="1"/>
          </p:cNvSpPr>
          <p:nvPr>
            <p:ph type="title"/>
          </p:nvPr>
        </p:nvSpPr>
        <p:spPr/>
        <p:txBody>
          <a:bodyPr/>
          <a:lstStyle/>
          <a:p>
            <a:r>
              <a:rPr lang="en-GB" b="1" dirty="0"/>
              <a:t>Result</a:t>
            </a:r>
            <a:endParaRPr lang="en-GB" dirty="0"/>
          </a:p>
        </p:txBody>
      </p:sp>
      <p:pic>
        <p:nvPicPr>
          <p:cNvPr id="4" name="Content Placeholder 3">
            <a:extLst>
              <a:ext uri="{FF2B5EF4-FFF2-40B4-BE49-F238E27FC236}">
                <a16:creationId xmlns:a16="http://schemas.microsoft.com/office/drawing/2014/main" id="{37583192-48E5-4074-B2D0-54496438D9FC}"/>
              </a:ext>
            </a:extLst>
          </p:cNvPr>
          <p:cNvPicPr>
            <a:picLocks noGrp="1" noChangeAspect="1"/>
          </p:cNvPicPr>
          <p:nvPr>
            <p:ph idx="1"/>
          </p:nvPr>
        </p:nvPicPr>
        <p:blipFill>
          <a:blip r:embed="rId2"/>
          <a:stretch>
            <a:fillRect/>
          </a:stretch>
        </p:blipFill>
        <p:spPr>
          <a:xfrm>
            <a:off x="1152525" y="1833562"/>
            <a:ext cx="9972675" cy="3190875"/>
          </a:xfrm>
          <a:prstGeom prst="rect">
            <a:avLst/>
          </a:prstGeom>
        </p:spPr>
      </p:pic>
      <p:sp>
        <p:nvSpPr>
          <p:cNvPr id="5" name="Rectangle 4">
            <a:extLst>
              <a:ext uri="{FF2B5EF4-FFF2-40B4-BE49-F238E27FC236}">
                <a16:creationId xmlns:a16="http://schemas.microsoft.com/office/drawing/2014/main" id="{FE6AE185-DCDC-4CA7-9950-F287C775C168}"/>
              </a:ext>
            </a:extLst>
          </p:cNvPr>
          <p:cNvSpPr/>
          <p:nvPr/>
        </p:nvSpPr>
        <p:spPr>
          <a:xfrm>
            <a:off x="2171699" y="5291137"/>
            <a:ext cx="8620125" cy="369332"/>
          </a:xfrm>
          <a:prstGeom prst="rect">
            <a:avLst/>
          </a:prstGeom>
        </p:spPr>
        <p:txBody>
          <a:bodyPr wrap="square">
            <a:spAutoFit/>
          </a:bodyPr>
          <a:lstStyle/>
          <a:p>
            <a:r>
              <a:rPr lang="en-US" dirty="0"/>
              <a:t>The circle indicates the best place to start an arcade in the Jersey City</a:t>
            </a:r>
            <a:endParaRPr lang="en-GB" dirty="0"/>
          </a:p>
        </p:txBody>
      </p:sp>
    </p:spTree>
    <p:extLst>
      <p:ext uri="{BB962C8B-B14F-4D97-AF65-F5344CB8AC3E}">
        <p14:creationId xmlns:p14="http://schemas.microsoft.com/office/powerpoint/2010/main" val="4214860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FA21C-97E8-41C5-91B2-531EE47A1BB8}"/>
              </a:ext>
            </a:extLst>
          </p:cNvPr>
          <p:cNvSpPr>
            <a:spLocks noGrp="1"/>
          </p:cNvSpPr>
          <p:nvPr>
            <p:ph type="title"/>
          </p:nvPr>
        </p:nvSpPr>
        <p:spPr/>
        <p:txBody>
          <a:bodyPr>
            <a:normAutofit fontScale="90000"/>
          </a:bodyPr>
          <a:lstStyle/>
          <a:p>
            <a:r>
              <a:rPr lang="en-GB" b="1" dirty="0"/>
              <a:t>Recommendation / Improvements:</a:t>
            </a:r>
            <a:endParaRPr lang="en-GB" dirty="0"/>
          </a:p>
        </p:txBody>
      </p:sp>
      <p:sp>
        <p:nvSpPr>
          <p:cNvPr id="3" name="Content Placeholder 2">
            <a:extLst>
              <a:ext uri="{FF2B5EF4-FFF2-40B4-BE49-F238E27FC236}">
                <a16:creationId xmlns:a16="http://schemas.microsoft.com/office/drawing/2014/main" id="{886B9DBD-7665-4120-831C-965934E6BA37}"/>
              </a:ext>
            </a:extLst>
          </p:cNvPr>
          <p:cNvSpPr>
            <a:spLocks noGrp="1"/>
          </p:cNvSpPr>
          <p:nvPr>
            <p:ph idx="1"/>
          </p:nvPr>
        </p:nvSpPr>
        <p:spPr>
          <a:xfrm>
            <a:off x="1066800" y="2112645"/>
            <a:ext cx="10058400" cy="3931920"/>
          </a:xfrm>
        </p:spPr>
        <p:txBody>
          <a:bodyPr>
            <a:normAutofit fontScale="92500" lnSpcReduction="10000"/>
          </a:bodyPr>
          <a:lstStyle/>
          <a:p>
            <a:r>
              <a:rPr lang="en-US" sz="2400" dirty="0"/>
              <a:t>In the Foursquare API, we have queried the Venues of a locality by specifying the LIMIT and Radius of our choice. We have chosen less LIMIT as the number of API calls that can be done using a free account in Four Square are less.</a:t>
            </a:r>
          </a:p>
          <a:p>
            <a:r>
              <a:rPr lang="en-US" sz="2400" dirty="0"/>
              <a:t>We can increase the limit for more accurate results.</a:t>
            </a:r>
          </a:p>
          <a:p>
            <a:r>
              <a:rPr lang="en-US" sz="2400" dirty="0"/>
              <a:t>We can increase the Radius for more venue results from each city.</a:t>
            </a:r>
          </a:p>
          <a:p>
            <a:r>
              <a:rPr lang="en-US" sz="2400" dirty="0"/>
              <a:t>In the venue categories we are choosing only few out of 2000 that are available to give weights and identify the best cluster. Hence, assigning weights must be done relatively for each category and then considering more number of venue categories would actually yield a better output.</a:t>
            </a:r>
            <a:endParaRPr lang="en-GB" sz="2400" dirty="0"/>
          </a:p>
        </p:txBody>
      </p:sp>
    </p:spTree>
    <p:extLst>
      <p:ext uri="{BB962C8B-B14F-4D97-AF65-F5344CB8AC3E}">
        <p14:creationId xmlns:p14="http://schemas.microsoft.com/office/powerpoint/2010/main" val="9553083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17</TotalTime>
  <Words>573</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Garamond</vt:lpstr>
      <vt:lpstr>Savon</vt:lpstr>
      <vt:lpstr>  The Battle of Neighbourhoods</vt:lpstr>
      <vt:lpstr>Introduction and Business Problem</vt:lpstr>
      <vt:lpstr>Data </vt:lpstr>
      <vt:lpstr>Methodology</vt:lpstr>
      <vt:lpstr>Plot of all cities of USA that were extracted:</vt:lpstr>
      <vt:lpstr>Map of venues in the Jersey City: </vt:lpstr>
      <vt:lpstr>Result</vt:lpstr>
      <vt:lpstr>Recommendation /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SWATI HOTA</dc:creator>
  <cp:lastModifiedBy>SWATI HOTA</cp:lastModifiedBy>
  <cp:revision>2</cp:revision>
  <dcterms:created xsi:type="dcterms:W3CDTF">2020-07-08T06:05:35Z</dcterms:created>
  <dcterms:modified xsi:type="dcterms:W3CDTF">2020-07-08T06:23:19Z</dcterms:modified>
</cp:coreProperties>
</file>