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0" r:id="rId4"/>
  </p:sldMasterIdLst>
  <p:sldIdLst>
    <p:sldId id="298" r:id="rId5"/>
    <p:sldId id="302" r:id="rId6"/>
    <p:sldId id="301" r:id="rId7"/>
    <p:sldId id="313" r:id="rId8"/>
    <p:sldId id="304" r:id="rId9"/>
    <p:sldId id="305" r:id="rId10"/>
    <p:sldId id="306" r:id="rId11"/>
    <p:sldId id="307" r:id="rId12"/>
    <p:sldId id="312" r:id="rId13"/>
    <p:sldId id="308" r:id="rId14"/>
    <p:sldId id="309" r:id="rId15"/>
    <p:sldId id="310" r:id="rId16"/>
    <p:sldId id="31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2" d="100"/>
          <a:sy n="72" d="100"/>
        </p:scale>
        <p:origin x="64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image" Target="../media/image2.JPG"/><Relationship Id="rId5" Type="http://schemas.openxmlformats.org/officeDocument/2006/relationships/image" Target="../media/image6.JPG"/><Relationship Id="rId4" Type="http://schemas.openxmlformats.org/officeDocument/2006/relationships/image" Target="../media/image5.JPG"/></Relationships>
</file>

<file path=ppt/diagrams/_rels/drawing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image" Target="../media/image2.JPG"/><Relationship Id="rId5" Type="http://schemas.openxmlformats.org/officeDocument/2006/relationships/image" Target="../media/image6.JPG"/><Relationship Id="rId4" Type="http://schemas.openxmlformats.org/officeDocument/2006/relationships/image" Target="../media/image5.JP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949133-E6E1-4881-A4AE-FF9F1856BCA6}" type="doc">
      <dgm:prSet loTypeId="urn:microsoft.com/office/officeart/2005/8/layout/vList4" loCatId="picture" qsTypeId="urn:microsoft.com/office/officeart/2005/8/quickstyle/simple1" qsCatId="simple" csTypeId="urn:microsoft.com/office/officeart/2005/8/colors/colorful2" csCatId="colorful" phldr="1"/>
      <dgm:spPr/>
      <dgm:t>
        <a:bodyPr/>
        <a:lstStyle/>
        <a:p>
          <a:endParaRPr lang="en-US"/>
        </a:p>
      </dgm:t>
    </dgm:pt>
    <dgm:pt modelId="{008393F3-0FD3-41C2-A051-3BEC958B2849}">
      <dgm:prSet/>
      <dgm:spPr/>
      <dgm:t>
        <a:bodyPr/>
        <a:lstStyle/>
        <a:p>
          <a:r>
            <a:rPr lang="en-US" dirty="0">
              <a:latin typeface="Arial" panose="020B0604020202020204" pitchFamily="34" charset="0"/>
              <a:cs typeface="Arial" panose="020B0604020202020204" pitchFamily="34" charset="0"/>
            </a:rPr>
            <a:t>Objective</a:t>
          </a:r>
        </a:p>
      </dgm:t>
    </dgm:pt>
    <dgm:pt modelId="{38FBAAAA-EF43-41A4-ADA3-8F22085D5EB8}" type="parTrans" cxnId="{2A6D6C02-6608-45B6-9BB2-8F4491E11D34}">
      <dgm:prSet/>
      <dgm:spPr/>
      <dgm:t>
        <a:bodyPr/>
        <a:lstStyle/>
        <a:p>
          <a:endParaRPr lang="en-US">
            <a:latin typeface="Arial" panose="020B0604020202020204" pitchFamily="34" charset="0"/>
            <a:cs typeface="Arial" panose="020B0604020202020204" pitchFamily="34" charset="0"/>
          </a:endParaRPr>
        </a:p>
      </dgm:t>
    </dgm:pt>
    <dgm:pt modelId="{91C5E564-6508-4CA3-86AD-3CE2E0A498DD}" type="sibTrans" cxnId="{2A6D6C02-6608-45B6-9BB2-8F4491E11D34}">
      <dgm:prSet/>
      <dgm:spPr/>
      <dgm:t>
        <a:bodyPr/>
        <a:lstStyle/>
        <a:p>
          <a:endParaRPr lang="en-US">
            <a:latin typeface="Arial" panose="020B0604020202020204" pitchFamily="34" charset="0"/>
            <a:cs typeface="Arial" panose="020B0604020202020204" pitchFamily="34" charset="0"/>
          </a:endParaRPr>
        </a:p>
      </dgm:t>
    </dgm:pt>
    <dgm:pt modelId="{3889DDD4-FB06-4378-B542-881A6557742F}">
      <dgm:prSet/>
      <dgm:spPr/>
      <dgm:t>
        <a:bodyPr/>
        <a:lstStyle/>
        <a:p>
          <a:r>
            <a:rPr lang="en-US">
              <a:latin typeface="Arial" panose="020B0604020202020204" pitchFamily="34" charset="0"/>
              <a:cs typeface="Arial" panose="020B0604020202020204" pitchFamily="34" charset="0"/>
            </a:rPr>
            <a:t>Background</a:t>
          </a:r>
        </a:p>
      </dgm:t>
    </dgm:pt>
    <dgm:pt modelId="{8DFDAF5B-0B61-41F3-889F-16AFEC1052AE}" type="parTrans" cxnId="{2384B785-B965-4BE6-B2D3-5B01DA0F3CD5}">
      <dgm:prSet/>
      <dgm:spPr/>
      <dgm:t>
        <a:bodyPr/>
        <a:lstStyle/>
        <a:p>
          <a:endParaRPr lang="en-US">
            <a:latin typeface="Arial" panose="020B0604020202020204" pitchFamily="34" charset="0"/>
            <a:cs typeface="Arial" panose="020B0604020202020204" pitchFamily="34" charset="0"/>
          </a:endParaRPr>
        </a:p>
      </dgm:t>
    </dgm:pt>
    <dgm:pt modelId="{70245F7F-B786-433B-A9EF-55B22910C4E5}" type="sibTrans" cxnId="{2384B785-B965-4BE6-B2D3-5B01DA0F3CD5}">
      <dgm:prSet/>
      <dgm:spPr/>
      <dgm:t>
        <a:bodyPr/>
        <a:lstStyle/>
        <a:p>
          <a:endParaRPr lang="en-US">
            <a:latin typeface="Arial" panose="020B0604020202020204" pitchFamily="34" charset="0"/>
            <a:cs typeface="Arial" panose="020B0604020202020204" pitchFamily="34" charset="0"/>
          </a:endParaRPr>
        </a:p>
      </dgm:t>
    </dgm:pt>
    <dgm:pt modelId="{78831D90-C597-4DB9-8621-E74EE3CFF99D}">
      <dgm:prSet/>
      <dgm:spPr/>
      <dgm:t>
        <a:bodyPr/>
        <a:lstStyle/>
        <a:p>
          <a:r>
            <a:rPr lang="en-US">
              <a:latin typeface="Arial" panose="020B0604020202020204" pitchFamily="34" charset="0"/>
              <a:cs typeface="Arial" panose="020B0604020202020204" pitchFamily="34" charset="0"/>
            </a:rPr>
            <a:t>Key Insights</a:t>
          </a:r>
        </a:p>
      </dgm:t>
    </dgm:pt>
    <dgm:pt modelId="{BF1440C2-DD4A-4816-881A-DE46B019E637}" type="parTrans" cxnId="{B04529C2-739B-4706-9618-1D77A78C914F}">
      <dgm:prSet/>
      <dgm:spPr/>
      <dgm:t>
        <a:bodyPr/>
        <a:lstStyle/>
        <a:p>
          <a:endParaRPr lang="en-US">
            <a:latin typeface="Arial" panose="020B0604020202020204" pitchFamily="34" charset="0"/>
            <a:cs typeface="Arial" panose="020B0604020202020204" pitchFamily="34" charset="0"/>
          </a:endParaRPr>
        </a:p>
      </dgm:t>
    </dgm:pt>
    <dgm:pt modelId="{3DD70F06-1A07-4662-85B9-A897DB4EC479}" type="sibTrans" cxnId="{B04529C2-739B-4706-9618-1D77A78C914F}">
      <dgm:prSet/>
      <dgm:spPr/>
      <dgm:t>
        <a:bodyPr/>
        <a:lstStyle/>
        <a:p>
          <a:endParaRPr lang="en-US">
            <a:latin typeface="Arial" panose="020B0604020202020204" pitchFamily="34" charset="0"/>
            <a:cs typeface="Arial" panose="020B0604020202020204" pitchFamily="34" charset="0"/>
          </a:endParaRPr>
        </a:p>
      </dgm:t>
    </dgm:pt>
    <dgm:pt modelId="{46B5E313-A243-4F4E-91A9-BEAD32205AE9}">
      <dgm:prSet/>
      <dgm:spPr/>
      <dgm:t>
        <a:bodyPr/>
        <a:lstStyle/>
        <a:p>
          <a:r>
            <a:rPr lang="en-US">
              <a:latin typeface="Arial" panose="020B0604020202020204" pitchFamily="34" charset="0"/>
              <a:cs typeface="Arial" panose="020B0604020202020204" pitchFamily="34" charset="0"/>
            </a:rPr>
            <a:t>Cost Benefit Analysis</a:t>
          </a:r>
        </a:p>
      </dgm:t>
    </dgm:pt>
    <dgm:pt modelId="{0E261982-E27E-403C-9A82-3BA66053A77E}" type="parTrans" cxnId="{1922D010-AC2C-47E4-BEC2-EF567ABF3777}">
      <dgm:prSet/>
      <dgm:spPr/>
      <dgm:t>
        <a:bodyPr/>
        <a:lstStyle/>
        <a:p>
          <a:endParaRPr lang="en-US">
            <a:latin typeface="Arial" panose="020B0604020202020204" pitchFamily="34" charset="0"/>
            <a:cs typeface="Arial" panose="020B0604020202020204" pitchFamily="34" charset="0"/>
          </a:endParaRPr>
        </a:p>
      </dgm:t>
    </dgm:pt>
    <dgm:pt modelId="{159E1994-5A4A-4181-BC40-6829A3D48BDF}" type="sibTrans" cxnId="{1922D010-AC2C-47E4-BEC2-EF567ABF3777}">
      <dgm:prSet/>
      <dgm:spPr/>
      <dgm:t>
        <a:bodyPr/>
        <a:lstStyle/>
        <a:p>
          <a:endParaRPr lang="en-US">
            <a:latin typeface="Arial" panose="020B0604020202020204" pitchFamily="34" charset="0"/>
            <a:cs typeface="Arial" panose="020B0604020202020204" pitchFamily="34" charset="0"/>
          </a:endParaRPr>
        </a:p>
      </dgm:t>
    </dgm:pt>
    <dgm:pt modelId="{1298799B-B033-463A-B875-ACC3CD79E59E}">
      <dgm:prSet/>
      <dgm:spPr/>
      <dgm:t>
        <a:bodyPr/>
        <a:lstStyle/>
        <a:p>
          <a:r>
            <a:rPr lang="en-US" dirty="0">
              <a:latin typeface="Arial" panose="020B0604020202020204" pitchFamily="34" charset="0"/>
              <a:cs typeface="Arial" panose="020B0604020202020204" pitchFamily="34" charset="0"/>
            </a:rPr>
            <a:t>Appendix:</a:t>
          </a:r>
        </a:p>
      </dgm:t>
    </dgm:pt>
    <dgm:pt modelId="{FCB39A83-A862-4E51-AAD5-541F5F997BA1}" type="parTrans" cxnId="{E64ADBB9-C0C4-43DD-A848-F5F12B4D33C6}">
      <dgm:prSet/>
      <dgm:spPr/>
      <dgm:t>
        <a:bodyPr/>
        <a:lstStyle/>
        <a:p>
          <a:endParaRPr lang="en-US">
            <a:latin typeface="Arial" panose="020B0604020202020204" pitchFamily="34" charset="0"/>
            <a:cs typeface="Arial" panose="020B0604020202020204" pitchFamily="34" charset="0"/>
          </a:endParaRPr>
        </a:p>
      </dgm:t>
    </dgm:pt>
    <dgm:pt modelId="{59ED5878-1904-4EA9-BEFC-F9795AA42BBE}" type="sibTrans" cxnId="{E64ADBB9-C0C4-43DD-A848-F5F12B4D33C6}">
      <dgm:prSet/>
      <dgm:spPr/>
      <dgm:t>
        <a:bodyPr/>
        <a:lstStyle/>
        <a:p>
          <a:endParaRPr lang="en-US">
            <a:latin typeface="Arial" panose="020B0604020202020204" pitchFamily="34" charset="0"/>
            <a:cs typeface="Arial" panose="020B0604020202020204" pitchFamily="34" charset="0"/>
          </a:endParaRPr>
        </a:p>
      </dgm:t>
    </dgm:pt>
    <dgm:pt modelId="{D81B2E24-C1A2-4324-BCFE-A11F1F1AF3BD}">
      <dgm:prSet/>
      <dgm:spPr/>
      <dgm:t>
        <a:bodyPr/>
        <a:lstStyle/>
        <a:p>
          <a:r>
            <a:rPr lang="en-US" dirty="0">
              <a:latin typeface="Arial" panose="020B0604020202020204" pitchFamily="34" charset="0"/>
              <a:cs typeface="Arial" panose="020B0604020202020204" pitchFamily="34" charset="0"/>
            </a:rPr>
            <a:t>Data Attributes</a:t>
          </a:r>
        </a:p>
      </dgm:t>
    </dgm:pt>
    <dgm:pt modelId="{F3422B10-0367-4357-859A-537C8E649D59}" type="parTrans" cxnId="{623A1CFC-0CD1-4AA6-8C3B-6B34699E5FD2}">
      <dgm:prSet/>
      <dgm:spPr/>
      <dgm:t>
        <a:bodyPr/>
        <a:lstStyle/>
        <a:p>
          <a:endParaRPr lang="en-US">
            <a:latin typeface="Arial" panose="020B0604020202020204" pitchFamily="34" charset="0"/>
            <a:cs typeface="Arial" panose="020B0604020202020204" pitchFamily="34" charset="0"/>
          </a:endParaRPr>
        </a:p>
      </dgm:t>
    </dgm:pt>
    <dgm:pt modelId="{A95380BE-1F66-4252-A0C2-C43F7B009624}" type="sibTrans" cxnId="{623A1CFC-0CD1-4AA6-8C3B-6B34699E5FD2}">
      <dgm:prSet/>
      <dgm:spPr/>
      <dgm:t>
        <a:bodyPr/>
        <a:lstStyle/>
        <a:p>
          <a:endParaRPr lang="en-US">
            <a:latin typeface="Arial" panose="020B0604020202020204" pitchFamily="34" charset="0"/>
            <a:cs typeface="Arial" panose="020B0604020202020204" pitchFamily="34" charset="0"/>
          </a:endParaRPr>
        </a:p>
      </dgm:t>
    </dgm:pt>
    <dgm:pt modelId="{74E441CC-A018-4B32-B889-124F0A1E685E}">
      <dgm:prSet/>
      <dgm:spPr/>
      <dgm:t>
        <a:bodyPr/>
        <a:lstStyle/>
        <a:p>
          <a:r>
            <a:rPr lang="en-US" dirty="0">
              <a:latin typeface="Arial" panose="020B0604020202020204" pitchFamily="34" charset="0"/>
              <a:cs typeface="Arial" panose="020B0604020202020204" pitchFamily="34" charset="0"/>
            </a:rPr>
            <a:t>Data Methodology</a:t>
          </a:r>
        </a:p>
      </dgm:t>
    </dgm:pt>
    <dgm:pt modelId="{7CF10417-A36D-470E-A562-1E52A9A9F9CB}" type="parTrans" cxnId="{F21ADEB2-5D9B-46C0-B284-18F27BE2558C}">
      <dgm:prSet/>
      <dgm:spPr/>
      <dgm:t>
        <a:bodyPr/>
        <a:lstStyle/>
        <a:p>
          <a:endParaRPr lang="en-US">
            <a:latin typeface="Arial" panose="020B0604020202020204" pitchFamily="34" charset="0"/>
            <a:cs typeface="Arial" panose="020B0604020202020204" pitchFamily="34" charset="0"/>
          </a:endParaRPr>
        </a:p>
      </dgm:t>
    </dgm:pt>
    <dgm:pt modelId="{37519EFA-4998-4890-8D42-7FA9EA70560E}" type="sibTrans" cxnId="{F21ADEB2-5D9B-46C0-B284-18F27BE2558C}">
      <dgm:prSet/>
      <dgm:spPr/>
      <dgm:t>
        <a:bodyPr/>
        <a:lstStyle/>
        <a:p>
          <a:endParaRPr lang="en-US">
            <a:latin typeface="Arial" panose="020B0604020202020204" pitchFamily="34" charset="0"/>
            <a:cs typeface="Arial" panose="020B0604020202020204" pitchFamily="34" charset="0"/>
          </a:endParaRPr>
        </a:p>
      </dgm:t>
    </dgm:pt>
    <dgm:pt modelId="{2C6CA564-C512-444D-B280-BB2640638A7C}">
      <dgm:prSet/>
      <dgm:spPr/>
      <dgm:t>
        <a:bodyPr/>
        <a:lstStyle/>
        <a:p>
          <a:r>
            <a:rPr lang="en-US">
              <a:latin typeface="Arial" panose="020B0604020202020204" pitchFamily="34" charset="0"/>
              <a:cs typeface="Arial" panose="020B0604020202020204" pitchFamily="34" charset="0"/>
            </a:rPr>
            <a:t>Attached Files</a:t>
          </a:r>
        </a:p>
      </dgm:t>
    </dgm:pt>
    <dgm:pt modelId="{9B53CFB5-57CC-47C0-A9EB-BF713FE5D3FA}" type="parTrans" cxnId="{70986CB2-D2EB-4C86-8E1A-04A51B17DC8F}">
      <dgm:prSet/>
      <dgm:spPr/>
      <dgm:t>
        <a:bodyPr/>
        <a:lstStyle/>
        <a:p>
          <a:endParaRPr lang="en-US">
            <a:latin typeface="Arial" panose="020B0604020202020204" pitchFamily="34" charset="0"/>
            <a:cs typeface="Arial" panose="020B0604020202020204" pitchFamily="34" charset="0"/>
          </a:endParaRPr>
        </a:p>
      </dgm:t>
    </dgm:pt>
    <dgm:pt modelId="{A772BEA6-0055-4E02-A4AA-04F3CCF1FA06}" type="sibTrans" cxnId="{70986CB2-D2EB-4C86-8E1A-04A51B17DC8F}">
      <dgm:prSet/>
      <dgm:spPr/>
      <dgm:t>
        <a:bodyPr/>
        <a:lstStyle/>
        <a:p>
          <a:endParaRPr lang="en-US">
            <a:latin typeface="Arial" panose="020B0604020202020204" pitchFamily="34" charset="0"/>
            <a:cs typeface="Arial" panose="020B0604020202020204" pitchFamily="34" charset="0"/>
          </a:endParaRPr>
        </a:p>
      </dgm:t>
    </dgm:pt>
    <dgm:pt modelId="{8F31DDBE-9F74-41E5-9E81-A2BE0A13454B}" type="pres">
      <dgm:prSet presAssocID="{37949133-E6E1-4881-A4AE-FF9F1856BCA6}" presName="linear" presStyleCnt="0">
        <dgm:presLayoutVars>
          <dgm:dir/>
          <dgm:resizeHandles val="exact"/>
        </dgm:presLayoutVars>
      </dgm:prSet>
      <dgm:spPr/>
    </dgm:pt>
    <dgm:pt modelId="{40CEEC93-3E9D-4AE7-9ADF-629A14D11FFF}" type="pres">
      <dgm:prSet presAssocID="{008393F3-0FD3-41C2-A051-3BEC958B2849}" presName="comp" presStyleCnt="0"/>
      <dgm:spPr/>
    </dgm:pt>
    <dgm:pt modelId="{44AE589B-68A5-4840-9258-901D46667DC3}" type="pres">
      <dgm:prSet presAssocID="{008393F3-0FD3-41C2-A051-3BEC958B2849}" presName="box" presStyleLbl="node1" presStyleIdx="0" presStyleCnt="5"/>
      <dgm:spPr/>
    </dgm:pt>
    <dgm:pt modelId="{4FD2582D-5C78-405F-BADD-B4827BCA48F8}" type="pres">
      <dgm:prSet presAssocID="{008393F3-0FD3-41C2-A051-3BEC958B2849}" presName="img"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t="-19000" b="-19000"/>
          </a:stretch>
        </a:blipFill>
      </dgm:spPr>
    </dgm:pt>
    <dgm:pt modelId="{791BEFC6-0F5C-48C6-AC3D-06F44CD77EF4}" type="pres">
      <dgm:prSet presAssocID="{008393F3-0FD3-41C2-A051-3BEC958B2849}" presName="text" presStyleLbl="node1" presStyleIdx="0" presStyleCnt="5">
        <dgm:presLayoutVars>
          <dgm:bulletEnabled val="1"/>
        </dgm:presLayoutVars>
      </dgm:prSet>
      <dgm:spPr/>
    </dgm:pt>
    <dgm:pt modelId="{C2B15DDF-C9F6-4021-9350-14304321DFF2}" type="pres">
      <dgm:prSet presAssocID="{91C5E564-6508-4CA3-86AD-3CE2E0A498DD}" presName="spacer" presStyleCnt="0"/>
      <dgm:spPr/>
    </dgm:pt>
    <dgm:pt modelId="{ACB94A48-6EE5-447A-9DBB-DAFFFB355C1F}" type="pres">
      <dgm:prSet presAssocID="{3889DDD4-FB06-4378-B542-881A6557742F}" presName="comp" presStyleCnt="0"/>
      <dgm:spPr/>
    </dgm:pt>
    <dgm:pt modelId="{9836E0E0-CEC2-470E-9D83-8CFF41A1E714}" type="pres">
      <dgm:prSet presAssocID="{3889DDD4-FB06-4378-B542-881A6557742F}" presName="box" presStyleLbl="node1" presStyleIdx="1" presStyleCnt="5"/>
      <dgm:spPr/>
    </dgm:pt>
    <dgm:pt modelId="{4A2A1DFD-4ABD-49EC-BC44-F9DF07431630}" type="pres">
      <dgm:prSet presAssocID="{3889DDD4-FB06-4378-B542-881A6557742F}" presName="img" presStyleLbl="fgImgPlace1" presStyleIdx="1" presStyleCnt="5"/>
      <dgm:spPr>
        <a:blipFill>
          <a:blip xmlns:r="http://schemas.openxmlformats.org/officeDocument/2006/relationships" r:embed="rId2">
            <a:extLst>
              <a:ext uri="{28A0092B-C50C-407E-A947-70E740481C1C}">
                <a14:useLocalDpi xmlns:a14="http://schemas.microsoft.com/office/drawing/2010/main" val="0"/>
              </a:ext>
            </a:extLst>
          </a:blip>
          <a:srcRect/>
          <a:stretch>
            <a:fillRect t="-31000" b="-31000"/>
          </a:stretch>
        </a:blipFill>
      </dgm:spPr>
    </dgm:pt>
    <dgm:pt modelId="{776DD857-D87A-41EC-96E3-032E39BB6F9E}" type="pres">
      <dgm:prSet presAssocID="{3889DDD4-FB06-4378-B542-881A6557742F}" presName="text" presStyleLbl="node1" presStyleIdx="1" presStyleCnt="5">
        <dgm:presLayoutVars>
          <dgm:bulletEnabled val="1"/>
        </dgm:presLayoutVars>
      </dgm:prSet>
      <dgm:spPr/>
    </dgm:pt>
    <dgm:pt modelId="{D5892A14-AC42-47FE-BC26-FDCAE783B48D}" type="pres">
      <dgm:prSet presAssocID="{70245F7F-B786-433B-A9EF-55B22910C4E5}" presName="spacer" presStyleCnt="0"/>
      <dgm:spPr/>
    </dgm:pt>
    <dgm:pt modelId="{7098C284-4822-4A59-9A0F-94643BFDDCFB}" type="pres">
      <dgm:prSet presAssocID="{78831D90-C597-4DB9-8621-E74EE3CFF99D}" presName="comp" presStyleCnt="0"/>
      <dgm:spPr/>
    </dgm:pt>
    <dgm:pt modelId="{0C51D170-1551-4270-9F21-68013320D6C9}" type="pres">
      <dgm:prSet presAssocID="{78831D90-C597-4DB9-8621-E74EE3CFF99D}" presName="box" presStyleLbl="node1" presStyleIdx="2" presStyleCnt="5"/>
      <dgm:spPr/>
    </dgm:pt>
    <dgm:pt modelId="{CD926193-43B4-422F-99DA-CC26401B553D}" type="pres">
      <dgm:prSet presAssocID="{78831D90-C597-4DB9-8621-E74EE3CFF99D}" presName="img" presStyleLbl="fgImgPlace1" presStyleIdx="2" presStyleCnt="5"/>
      <dgm:spPr>
        <a:blipFill>
          <a:blip xmlns:r="http://schemas.openxmlformats.org/officeDocument/2006/relationships" r:embed="rId3">
            <a:extLst>
              <a:ext uri="{28A0092B-C50C-407E-A947-70E740481C1C}">
                <a14:useLocalDpi xmlns:a14="http://schemas.microsoft.com/office/drawing/2010/main" val="0"/>
              </a:ext>
            </a:extLst>
          </a:blip>
          <a:srcRect/>
          <a:stretch>
            <a:fillRect t="-35000" b="-35000"/>
          </a:stretch>
        </a:blipFill>
      </dgm:spPr>
    </dgm:pt>
    <dgm:pt modelId="{22CDEEB2-D624-4460-AA0C-8F74051664A7}" type="pres">
      <dgm:prSet presAssocID="{78831D90-C597-4DB9-8621-E74EE3CFF99D}" presName="text" presStyleLbl="node1" presStyleIdx="2" presStyleCnt="5">
        <dgm:presLayoutVars>
          <dgm:bulletEnabled val="1"/>
        </dgm:presLayoutVars>
      </dgm:prSet>
      <dgm:spPr/>
    </dgm:pt>
    <dgm:pt modelId="{EAF6D55A-940B-470E-BE14-88B13FC78B88}" type="pres">
      <dgm:prSet presAssocID="{3DD70F06-1A07-4662-85B9-A897DB4EC479}" presName="spacer" presStyleCnt="0"/>
      <dgm:spPr/>
    </dgm:pt>
    <dgm:pt modelId="{EC93206F-812B-4934-A829-283009869C8A}" type="pres">
      <dgm:prSet presAssocID="{46B5E313-A243-4F4E-91A9-BEAD32205AE9}" presName="comp" presStyleCnt="0"/>
      <dgm:spPr/>
    </dgm:pt>
    <dgm:pt modelId="{29516C73-A930-4F75-BFA1-E45C751FAF18}" type="pres">
      <dgm:prSet presAssocID="{46B5E313-A243-4F4E-91A9-BEAD32205AE9}" presName="box" presStyleLbl="node1" presStyleIdx="3" presStyleCnt="5"/>
      <dgm:spPr/>
    </dgm:pt>
    <dgm:pt modelId="{26CDBB34-B699-4D29-BE52-53E3B9CE0602}" type="pres">
      <dgm:prSet presAssocID="{46B5E313-A243-4F4E-91A9-BEAD32205AE9}" presName="img" presStyleLbl="fgImgPlace1" presStyleIdx="3" presStyleCnt="5"/>
      <dgm:spPr>
        <a:blipFill>
          <a:blip xmlns:r="http://schemas.openxmlformats.org/officeDocument/2006/relationships" r:embed="rId4">
            <a:extLst>
              <a:ext uri="{28A0092B-C50C-407E-A947-70E740481C1C}">
                <a14:useLocalDpi xmlns:a14="http://schemas.microsoft.com/office/drawing/2010/main" val="0"/>
              </a:ext>
            </a:extLst>
          </a:blip>
          <a:srcRect/>
          <a:stretch>
            <a:fillRect t="-29000" b="-29000"/>
          </a:stretch>
        </a:blipFill>
      </dgm:spPr>
    </dgm:pt>
    <dgm:pt modelId="{EDF6D6EA-5D78-480A-B274-904B0A6D9BD6}" type="pres">
      <dgm:prSet presAssocID="{46B5E313-A243-4F4E-91A9-BEAD32205AE9}" presName="text" presStyleLbl="node1" presStyleIdx="3" presStyleCnt="5">
        <dgm:presLayoutVars>
          <dgm:bulletEnabled val="1"/>
        </dgm:presLayoutVars>
      </dgm:prSet>
      <dgm:spPr/>
    </dgm:pt>
    <dgm:pt modelId="{48BB2FB2-5985-4305-A9FF-96171C7ACD41}" type="pres">
      <dgm:prSet presAssocID="{159E1994-5A4A-4181-BC40-6829A3D48BDF}" presName="spacer" presStyleCnt="0"/>
      <dgm:spPr/>
    </dgm:pt>
    <dgm:pt modelId="{AEB5F4FA-FFFB-4008-A77E-4FF9B9FB9A5F}" type="pres">
      <dgm:prSet presAssocID="{1298799B-B033-463A-B875-ACC3CD79E59E}" presName="comp" presStyleCnt="0"/>
      <dgm:spPr/>
    </dgm:pt>
    <dgm:pt modelId="{F5F3FF4F-5F05-4A16-955F-34BDFC86A08C}" type="pres">
      <dgm:prSet presAssocID="{1298799B-B033-463A-B875-ACC3CD79E59E}" presName="box" presStyleLbl="node1" presStyleIdx="4" presStyleCnt="5"/>
      <dgm:spPr/>
    </dgm:pt>
    <dgm:pt modelId="{13181EC1-55DB-4CE4-8096-26B9C5A4614D}" type="pres">
      <dgm:prSet presAssocID="{1298799B-B033-463A-B875-ACC3CD79E59E}" presName="img" presStyleLbl="fgImgPlace1" presStyleIdx="4" presStyleCnt="5"/>
      <dgm:spPr>
        <a:blipFill>
          <a:blip xmlns:r="http://schemas.openxmlformats.org/officeDocument/2006/relationships" r:embed="rId5">
            <a:extLst>
              <a:ext uri="{28A0092B-C50C-407E-A947-70E740481C1C}">
                <a14:useLocalDpi xmlns:a14="http://schemas.microsoft.com/office/drawing/2010/main" val="0"/>
              </a:ext>
            </a:extLst>
          </a:blip>
          <a:srcRect/>
          <a:stretch>
            <a:fillRect t="-29000" b="-29000"/>
          </a:stretch>
        </a:blipFill>
      </dgm:spPr>
    </dgm:pt>
    <dgm:pt modelId="{17B11EEC-EE4F-4DB8-99C1-B021DBD48FB6}" type="pres">
      <dgm:prSet presAssocID="{1298799B-B033-463A-B875-ACC3CD79E59E}" presName="text" presStyleLbl="node1" presStyleIdx="4" presStyleCnt="5">
        <dgm:presLayoutVars>
          <dgm:bulletEnabled val="1"/>
        </dgm:presLayoutVars>
      </dgm:prSet>
      <dgm:spPr/>
    </dgm:pt>
  </dgm:ptLst>
  <dgm:cxnLst>
    <dgm:cxn modelId="{144DEB00-65FA-48A8-87E2-4A0D440770C1}" type="presOf" srcId="{78831D90-C597-4DB9-8621-E74EE3CFF99D}" destId="{22CDEEB2-D624-4460-AA0C-8F74051664A7}" srcOrd="1" destOrd="0" presId="urn:microsoft.com/office/officeart/2005/8/layout/vList4"/>
    <dgm:cxn modelId="{E2836A02-8D13-4925-A47F-09D33F7AE0D4}" type="presOf" srcId="{D81B2E24-C1A2-4324-BCFE-A11F1F1AF3BD}" destId="{17B11EEC-EE4F-4DB8-99C1-B021DBD48FB6}" srcOrd="1" destOrd="1" presId="urn:microsoft.com/office/officeart/2005/8/layout/vList4"/>
    <dgm:cxn modelId="{2A6D6C02-6608-45B6-9BB2-8F4491E11D34}" srcId="{37949133-E6E1-4881-A4AE-FF9F1856BCA6}" destId="{008393F3-0FD3-41C2-A051-3BEC958B2849}" srcOrd="0" destOrd="0" parTransId="{38FBAAAA-EF43-41A4-ADA3-8F22085D5EB8}" sibTransId="{91C5E564-6508-4CA3-86AD-3CE2E0A498DD}"/>
    <dgm:cxn modelId="{1922D010-AC2C-47E4-BEC2-EF567ABF3777}" srcId="{37949133-E6E1-4881-A4AE-FF9F1856BCA6}" destId="{46B5E313-A243-4F4E-91A9-BEAD32205AE9}" srcOrd="3" destOrd="0" parTransId="{0E261982-E27E-403C-9A82-3BA66053A77E}" sibTransId="{159E1994-5A4A-4181-BC40-6829A3D48BDF}"/>
    <dgm:cxn modelId="{2641191B-F76C-4584-A6A3-51A7477DABAB}" type="presOf" srcId="{D81B2E24-C1A2-4324-BCFE-A11F1F1AF3BD}" destId="{F5F3FF4F-5F05-4A16-955F-34BDFC86A08C}" srcOrd="0" destOrd="1" presId="urn:microsoft.com/office/officeart/2005/8/layout/vList4"/>
    <dgm:cxn modelId="{07B83B1B-B21E-44B1-9807-A3D18F820427}" type="presOf" srcId="{37949133-E6E1-4881-A4AE-FF9F1856BCA6}" destId="{8F31DDBE-9F74-41E5-9E81-A2BE0A13454B}" srcOrd="0" destOrd="0" presId="urn:microsoft.com/office/officeart/2005/8/layout/vList4"/>
    <dgm:cxn modelId="{0ABBA533-3650-43C3-9896-60FC5A97E22B}" type="presOf" srcId="{008393F3-0FD3-41C2-A051-3BEC958B2849}" destId="{791BEFC6-0F5C-48C6-AC3D-06F44CD77EF4}" srcOrd="1" destOrd="0" presId="urn:microsoft.com/office/officeart/2005/8/layout/vList4"/>
    <dgm:cxn modelId="{0E72A945-D922-46EB-A664-95FF59BB643E}" type="presOf" srcId="{3889DDD4-FB06-4378-B542-881A6557742F}" destId="{776DD857-D87A-41EC-96E3-032E39BB6F9E}" srcOrd="1" destOrd="0" presId="urn:microsoft.com/office/officeart/2005/8/layout/vList4"/>
    <dgm:cxn modelId="{956AC367-3F52-4D2F-9636-3C0BEE3A5CED}" type="presOf" srcId="{2C6CA564-C512-444D-B280-BB2640638A7C}" destId="{F5F3FF4F-5F05-4A16-955F-34BDFC86A08C}" srcOrd="0" destOrd="3" presId="urn:microsoft.com/office/officeart/2005/8/layout/vList4"/>
    <dgm:cxn modelId="{A83EDC4E-7D4E-4BAC-A9CF-F3DFFA3A5762}" type="presOf" srcId="{46B5E313-A243-4F4E-91A9-BEAD32205AE9}" destId="{EDF6D6EA-5D78-480A-B274-904B0A6D9BD6}" srcOrd="1" destOrd="0" presId="urn:microsoft.com/office/officeart/2005/8/layout/vList4"/>
    <dgm:cxn modelId="{5B703077-EF53-42D5-B510-378A691708AC}" type="presOf" srcId="{008393F3-0FD3-41C2-A051-3BEC958B2849}" destId="{44AE589B-68A5-4840-9258-901D46667DC3}" srcOrd="0" destOrd="0" presId="urn:microsoft.com/office/officeart/2005/8/layout/vList4"/>
    <dgm:cxn modelId="{6B824281-090B-4431-9C8B-A2BA40CBF48D}" type="presOf" srcId="{46B5E313-A243-4F4E-91A9-BEAD32205AE9}" destId="{29516C73-A930-4F75-BFA1-E45C751FAF18}" srcOrd="0" destOrd="0" presId="urn:microsoft.com/office/officeart/2005/8/layout/vList4"/>
    <dgm:cxn modelId="{2384B785-B965-4BE6-B2D3-5B01DA0F3CD5}" srcId="{37949133-E6E1-4881-A4AE-FF9F1856BCA6}" destId="{3889DDD4-FB06-4378-B542-881A6557742F}" srcOrd="1" destOrd="0" parTransId="{8DFDAF5B-0B61-41F3-889F-16AFEC1052AE}" sibTransId="{70245F7F-B786-433B-A9EF-55B22910C4E5}"/>
    <dgm:cxn modelId="{F67B4B98-8F6E-437F-A6E3-0D66BD67AB81}" type="presOf" srcId="{1298799B-B033-463A-B875-ACC3CD79E59E}" destId="{17B11EEC-EE4F-4DB8-99C1-B021DBD48FB6}" srcOrd="1" destOrd="0" presId="urn:microsoft.com/office/officeart/2005/8/layout/vList4"/>
    <dgm:cxn modelId="{5E90569A-0796-437E-97AD-A2B823E4F853}" type="presOf" srcId="{74E441CC-A018-4B32-B889-124F0A1E685E}" destId="{F5F3FF4F-5F05-4A16-955F-34BDFC86A08C}" srcOrd="0" destOrd="2" presId="urn:microsoft.com/office/officeart/2005/8/layout/vList4"/>
    <dgm:cxn modelId="{3483E09B-9B08-457A-B322-C341D184F917}" type="presOf" srcId="{1298799B-B033-463A-B875-ACC3CD79E59E}" destId="{F5F3FF4F-5F05-4A16-955F-34BDFC86A08C}" srcOrd="0" destOrd="0" presId="urn:microsoft.com/office/officeart/2005/8/layout/vList4"/>
    <dgm:cxn modelId="{94E55FA0-5C62-409A-947F-816BF45922FF}" type="presOf" srcId="{78831D90-C597-4DB9-8621-E74EE3CFF99D}" destId="{0C51D170-1551-4270-9F21-68013320D6C9}" srcOrd="0" destOrd="0" presId="urn:microsoft.com/office/officeart/2005/8/layout/vList4"/>
    <dgm:cxn modelId="{7C8D19AC-6BA1-4C68-B667-369A51310CDD}" type="presOf" srcId="{74E441CC-A018-4B32-B889-124F0A1E685E}" destId="{17B11EEC-EE4F-4DB8-99C1-B021DBD48FB6}" srcOrd="1" destOrd="2" presId="urn:microsoft.com/office/officeart/2005/8/layout/vList4"/>
    <dgm:cxn modelId="{70986CB2-D2EB-4C86-8E1A-04A51B17DC8F}" srcId="{1298799B-B033-463A-B875-ACC3CD79E59E}" destId="{2C6CA564-C512-444D-B280-BB2640638A7C}" srcOrd="2" destOrd="0" parTransId="{9B53CFB5-57CC-47C0-A9EB-BF713FE5D3FA}" sibTransId="{A772BEA6-0055-4E02-A4AA-04F3CCF1FA06}"/>
    <dgm:cxn modelId="{F21ADEB2-5D9B-46C0-B284-18F27BE2558C}" srcId="{1298799B-B033-463A-B875-ACC3CD79E59E}" destId="{74E441CC-A018-4B32-B889-124F0A1E685E}" srcOrd="1" destOrd="0" parTransId="{7CF10417-A36D-470E-A562-1E52A9A9F9CB}" sibTransId="{37519EFA-4998-4890-8D42-7FA9EA70560E}"/>
    <dgm:cxn modelId="{9BA885B3-FF9D-4B48-8CA0-063259A2E013}" type="presOf" srcId="{3889DDD4-FB06-4378-B542-881A6557742F}" destId="{9836E0E0-CEC2-470E-9D83-8CFF41A1E714}" srcOrd="0" destOrd="0" presId="urn:microsoft.com/office/officeart/2005/8/layout/vList4"/>
    <dgm:cxn modelId="{E64ADBB9-C0C4-43DD-A848-F5F12B4D33C6}" srcId="{37949133-E6E1-4881-A4AE-FF9F1856BCA6}" destId="{1298799B-B033-463A-B875-ACC3CD79E59E}" srcOrd="4" destOrd="0" parTransId="{FCB39A83-A862-4E51-AAD5-541F5F997BA1}" sibTransId="{59ED5878-1904-4EA9-BEFC-F9795AA42BBE}"/>
    <dgm:cxn modelId="{B04529C2-739B-4706-9618-1D77A78C914F}" srcId="{37949133-E6E1-4881-A4AE-FF9F1856BCA6}" destId="{78831D90-C597-4DB9-8621-E74EE3CFF99D}" srcOrd="2" destOrd="0" parTransId="{BF1440C2-DD4A-4816-881A-DE46B019E637}" sibTransId="{3DD70F06-1A07-4662-85B9-A897DB4EC479}"/>
    <dgm:cxn modelId="{034CABE6-3805-41FB-8FF6-62D19ED9CFFA}" type="presOf" srcId="{2C6CA564-C512-444D-B280-BB2640638A7C}" destId="{17B11EEC-EE4F-4DB8-99C1-B021DBD48FB6}" srcOrd="1" destOrd="3" presId="urn:microsoft.com/office/officeart/2005/8/layout/vList4"/>
    <dgm:cxn modelId="{623A1CFC-0CD1-4AA6-8C3B-6B34699E5FD2}" srcId="{1298799B-B033-463A-B875-ACC3CD79E59E}" destId="{D81B2E24-C1A2-4324-BCFE-A11F1F1AF3BD}" srcOrd="0" destOrd="0" parTransId="{F3422B10-0367-4357-859A-537C8E649D59}" sibTransId="{A95380BE-1F66-4252-A0C2-C43F7B009624}"/>
    <dgm:cxn modelId="{7646DCA6-2E90-4A0A-87EB-580F1FADB451}" type="presParOf" srcId="{8F31DDBE-9F74-41E5-9E81-A2BE0A13454B}" destId="{40CEEC93-3E9D-4AE7-9ADF-629A14D11FFF}" srcOrd="0" destOrd="0" presId="urn:microsoft.com/office/officeart/2005/8/layout/vList4"/>
    <dgm:cxn modelId="{114BBF6F-7A2A-4EF6-B872-4A15C5963D27}" type="presParOf" srcId="{40CEEC93-3E9D-4AE7-9ADF-629A14D11FFF}" destId="{44AE589B-68A5-4840-9258-901D46667DC3}" srcOrd="0" destOrd="0" presId="urn:microsoft.com/office/officeart/2005/8/layout/vList4"/>
    <dgm:cxn modelId="{1B6E756D-9228-459C-B395-DDB23EF36277}" type="presParOf" srcId="{40CEEC93-3E9D-4AE7-9ADF-629A14D11FFF}" destId="{4FD2582D-5C78-405F-BADD-B4827BCA48F8}" srcOrd="1" destOrd="0" presId="urn:microsoft.com/office/officeart/2005/8/layout/vList4"/>
    <dgm:cxn modelId="{4426A402-28F6-4401-B01D-7516880304CD}" type="presParOf" srcId="{40CEEC93-3E9D-4AE7-9ADF-629A14D11FFF}" destId="{791BEFC6-0F5C-48C6-AC3D-06F44CD77EF4}" srcOrd="2" destOrd="0" presId="urn:microsoft.com/office/officeart/2005/8/layout/vList4"/>
    <dgm:cxn modelId="{D2BFDE39-17C7-43A9-8B23-E7D5274E718F}" type="presParOf" srcId="{8F31DDBE-9F74-41E5-9E81-A2BE0A13454B}" destId="{C2B15DDF-C9F6-4021-9350-14304321DFF2}" srcOrd="1" destOrd="0" presId="urn:microsoft.com/office/officeart/2005/8/layout/vList4"/>
    <dgm:cxn modelId="{7F3DA3E2-40D1-4B8A-9846-326469AAEC9E}" type="presParOf" srcId="{8F31DDBE-9F74-41E5-9E81-A2BE0A13454B}" destId="{ACB94A48-6EE5-447A-9DBB-DAFFFB355C1F}" srcOrd="2" destOrd="0" presId="urn:microsoft.com/office/officeart/2005/8/layout/vList4"/>
    <dgm:cxn modelId="{1C851A76-B773-4349-9C86-296F9DB63C50}" type="presParOf" srcId="{ACB94A48-6EE5-447A-9DBB-DAFFFB355C1F}" destId="{9836E0E0-CEC2-470E-9D83-8CFF41A1E714}" srcOrd="0" destOrd="0" presId="urn:microsoft.com/office/officeart/2005/8/layout/vList4"/>
    <dgm:cxn modelId="{AD1E6C0D-9A20-4DED-A010-80848C0A7E13}" type="presParOf" srcId="{ACB94A48-6EE5-447A-9DBB-DAFFFB355C1F}" destId="{4A2A1DFD-4ABD-49EC-BC44-F9DF07431630}" srcOrd="1" destOrd="0" presId="urn:microsoft.com/office/officeart/2005/8/layout/vList4"/>
    <dgm:cxn modelId="{B2C73685-1C9F-46CC-BD62-F8DC4D21F0A5}" type="presParOf" srcId="{ACB94A48-6EE5-447A-9DBB-DAFFFB355C1F}" destId="{776DD857-D87A-41EC-96E3-032E39BB6F9E}" srcOrd="2" destOrd="0" presId="urn:microsoft.com/office/officeart/2005/8/layout/vList4"/>
    <dgm:cxn modelId="{67682A6D-4DBD-4A24-8468-8C1654A0E701}" type="presParOf" srcId="{8F31DDBE-9F74-41E5-9E81-A2BE0A13454B}" destId="{D5892A14-AC42-47FE-BC26-FDCAE783B48D}" srcOrd="3" destOrd="0" presId="urn:microsoft.com/office/officeart/2005/8/layout/vList4"/>
    <dgm:cxn modelId="{2B7C13D2-B276-4D28-9051-3E12CA2CE821}" type="presParOf" srcId="{8F31DDBE-9F74-41E5-9E81-A2BE0A13454B}" destId="{7098C284-4822-4A59-9A0F-94643BFDDCFB}" srcOrd="4" destOrd="0" presId="urn:microsoft.com/office/officeart/2005/8/layout/vList4"/>
    <dgm:cxn modelId="{0C64ECCF-65EB-4D77-82A3-4B375B6D34A3}" type="presParOf" srcId="{7098C284-4822-4A59-9A0F-94643BFDDCFB}" destId="{0C51D170-1551-4270-9F21-68013320D6C9}" srcOrd="0" destOrd="0" presId="urn:microsoft.com/office/officeart/2005/8/layout/vList4"/>
    <dgm:cxn modelId="{20E88BB1-4CFC-4051-AFF2-9625FD8BC195}" type="presParOf" srcId="{7098C284-4822-4A59-9A0F-94643BFDDCFB}" destId="{CD926193-43B4-422F-99DA-CC26401B553D}" srcOrd="1" destOrd="0" presId="urn:microsoft.com/office/officeart/2005/8/layout/vList4"/>
    <dgm:cxn modelId="{43D8CC59-41C1-48A7-ADFC-A7385A49DF37}" type="presParOf" srcId="{7098C284-4822-4A59-9A0F-94643BFDDCFB}" destId="{22CDEEB2-D624-4460-AA0C-8F74051664A7}" srcOrd="2" destOrd="0" presId="urn:microsoft.com/office/officeart/2005/8/layout/vList4"/>
    <dgm:cxn modelId="{E799A14A-1085-4DCD-924E-FEBC191DFAE8}" type="presParOf" srcId="{8F31DDBE-9F74-41E5-9E81-A2BE0A13454B}" destId="{EAF6D55A-940B-470E-BE14-88B13FC78B88}" srcOrd="5" destOrd="0" presId="urn:microsoft.com/office/officeart/2005/8/layout/vList4"/>
    <dgm:cxn modelId="{66E24F4B-3922-4780-88A8-FC5FDD63CA4A}" type="presParOf" srcId="{8F31DDBE-9F74-41E5-9E81-A2BE0A13454B}" destId="{EC93206F-812B-4934-A829-283009869C8A}" srcOrd="6" destOrd="0" presId="urn:microsoft.com/office/officeart/2005/8/layout/vList4"/>
    <dgm:cxn modelId="{C57F5EA5-325B-4EE8-A2B8-A57CFF25220B}" type="presParOf" srcId="{EC93206F-812B-4934-A829-283009869C8A}" destId="{29516C73-A930-4F75-BFA1-E45C751FAF18}" srcOrd="0" destOrd="0" presId="urn:microsoft.com/office/officeart/2005/8/layout/vList4"/>
    <dgm:cxn modelId="{8993C252-28D6-48EA-B6AD-5272E56FE751}" type="presParOf" srcId="{EC93206F-812B-4934-A829-283009869C8A}" destId="{26CDBB34-B699-4D29-BE52-53E3B9CE0602}" srcOrd="1" destOrd="0" presId="urn:microsoft.com/office/officeart/2005/8/layout/vList4"/>
    <dgm:cxn modelId="{CE13B6E1-7CD4-46CD-A878-667D0CE23BA5}" type="presParOf" srcId="{EC93206F-812B-4934-A829-283009869C8A}" destId="{EDF6D6EA-5D78-480A-B274-904B0A6D9BD6}" srcOrd="2" destOrd="0" presId="urn:microsoft.com/office/officeart/2005/8/layout/vList4"/>
    <dgm:cxn modelId="{A68812B7-59DB-4C49-BA9D-3C44AB9AB8E8}" type="presParOf" srcId="{8F31DDBE-9F74-41E5-9E81-A2BE0A13454B}" destId="{48BB2FB2-5985-4305-A9FF-96171C7ACD41}" srcOrd="7" destOrd="0" presId="urn:microsoft.com/office/officeart/2005/8/layout/vList4"/>
    <dgm:cxn modelId="{1DA06F68-B792-49A2-9C61-0677576E765C}" type="presParOf" srcId="{8F31DDBE-9F74-41E5-9E81-A2BE0A13454B}" destId="{AEB5F4FA-FFFB-4008-A77E-4FF9B9FB9A5F}" srcOrd="8" destOrd="0" presId="urn:microsoft.com/office/officeart/2005/8/layout/vList4"/>
    <dgm:cxn modelId="{1BBC719A-1402-4B8F-B9C8-E9722C4C6B3E}" type="presParOf" srcId="{AEB5F4FA-FFFB-4008-A77E-4FF9B9FB9A5F}" destId="{F5F3FF4F-5F05-4A16-955F-34BDFC86A08C}" srcOrd="0" destOrd="0" presId="urn:microsoft.com/office/officeart/2005/8/layout/vList4"/>
    <dgm:cxn modelId="{822742A3-9EF9-40CE-A12A-0407AD747B8C}" type="presParOf" srcId="{AEB5F4FA-FFFB-4008-A77E-4FF9B9FB9A5F}" destId="{13181EC1-55DB-4CE4-8096-26B9C5A4614D}" srcOrd="1" destOrd="0" presId="urn:microsoft.com/office/officeart/2005/8/layout/vList4"/>
    <dgm:cxn modelId="{4153AD8F-C458-492A-A7FF-0145130F0337}" type="presParOf" srcId="{AEB5F4FA-FFFB-4008-A77E-4FF9B9FB9A5F}" destId="{17B11EEC-EE4F-4DB8-99C1-B021DBD48FB6}"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AE589B-68A5-4840-9258-901D46667DC3}">
      <dsp:nvSpPr>
        <dsp:cNvPr id="0" name=""/>
        <dsp:cNvSpPr/>
      </dsp:nvSpPr>
      <dsp:spPr>
        <a:xfrm>
          <a:off x="0" y="0"/>
          <a:ext cx="6797675" cy="1045564"/>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latin typeface="Arial" panose="020B0604020202020204" pitchFamily="34" charset="0"/>
              <a:cs typeface="Arial" panose="020B0604020202020204" pitchFamily="34" charset="0"/>
            </a:rPr>
            <a:t>Objective</a:t>
          </a:r>
        </a:p>
      </dsp:txBody>
      <dsp:txXfrm>
        <a:off x="1464091" y="0"/>
        <a:ext cx="5333583" cy="1045564"/>
      </dsp:txXfrm>
    </dsp:sp>
    <dsp:sp modelId="{4FD2582D-5C78-405F-BADD-B4827BCA48F8}">
      <dsp:nvSpPr>
        <dsp:cNvPr id="0" name=""/>
        <dsp:cNvSpPr/>
      </dsp:nvSpPr>
      <dsp:spPr>
        <a:xfrm>
          <a:off x="104556" y="104556"/>
          <a:ext cx="1359535" cy="836451"/>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9000" b="-19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36E0E0-CEC2-470E-9D83-8CFF41A1E714}">
      <dsp:nvSpPr>
        <dsp:cNvPr id="0" name=""/>
        <dsp:cNvSpPr/>
      </dsp:nvSpPr>
      <dsp:spPr>
        <a:xfrm>
          <a:off x="0" y="1150121"/>
          <a:ext cx="6797675" cy="1045564"/>
        </a:xfrm>
        <a:prstGeom prst="roundRect">
          <a:avLst>
            <a:gd name="adj" fmla="val 10000"/>
          </a:avLst>
        </a:prstGeom>
        <a:solidFill>
          <a:schemeClr val="accent2">
            <a:hueOff val="-741071"/>
            <a:satOff val="3550"/>
            <a:lumOff val="328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latin typeface="Arial" panose="020B0604020202020204" pitchFamily="34" charset="0"/>
              <a:cs typeface="Arial" panose="020B0604020202020204" pitchFamily="34" charset="0"/>
            </a:rPr>
            <a:t>Background</a:t>
          </a:r>
        </a:p>
      </dsp:txBody>
      <dsp:txXfrm>
        <a:off x="1464091" y="1150121"/>
        <a:ext cx="5333583" cy="1045564"/>
      </dsp:txXfrm>
    </dsp:sp>
    <dsp:sp modelId="{4A2A1DFD-4ABD-49EC-BC44-F9DF07431630}">
      <dsp:nvSpPr>
        <dsp:cNvPr id="0" name=""/>
        <dsp:cNvSpPr/>
      </dsp:nvSpPr>
      <dsp:spPr>
        <a:xfrm>
          <a:off x="104556" y="1254677"/>
          <a:ext cx="1359535" cy="836451"/>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31000" b="-31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C51D170-1551-4270-9F21-68013320D6C9}">
      <dsp:nvSpPr>
        <dsp:cNvPr id="0" name=""/>
        <dsp:cNvSpPr/>
      </dsp:nvSpPr>
      <dsp:spPr>
        <a:xfrm>
          <a:off x="0" y="2300242"/>
          <a:ext cx="6797675" cy="1045564"/>
        </a:xfrm>
        <a:prstGeom prst="roundRect">
          <a:avLst>
            <a:gd name="adj" fmla="val 10000"/>
          </a:avLst>
        </a:prstGeom>
        <a:solidFill>
          <a:schemeClr val="accent2">
            <a:hueOff val="-1482143"/>
            <a:satOff val="7100"/>
            <a:lumOff val="656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latin typeface="Arial" panose="020B0604020202020204" pitchFamily="34" charset="0"/>
              <a:cs typeface="Arial" panose="020B0604020202020204" pitchFamily="34" charset="0"/>
            </a:rPr>
            <a:t>Key Insights</a:t>
          </a:r>
        </a:p>
      </dsp:txBody>
      <dsp:txXfrm>
        <a:off x="1464091" y="2300242"/>
        <a:ext cx="5333583" cy="1045564"/>
      </dsp:txXfrm>
    </dsp:sp>
    <dsp:sp modelId="{CD926193-43B4-422F-99DA-CC26401B553D}">
      <dsp:nvSpPr>
        <dsp:cNvPr id="0" name=""/>
        <dsp:cNvSpPr/>
      </dsp:nvSpPr>
      <dsp:spPr>
        <a:xfrm>
          <a:off x="104556" y="2404798"/>
          <a:ext cx="1359535" cy="836451"/>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35000" b="-35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9516C73-A930-4F75-BFA1-E45C751FAF18}">
      <dsp:nvSpPr>
        <dsp:cNvPr id="0" name=""/>
        <dsp:cNvSpPr/>
      </dsp:nvSpPr>
      <dsp:spPr>
        <a:xfrm>
          <a:off x="0" y="3450363"/>
          <a:ext cx="6797675" cy="1045564"/>
        </a:xfrm>
        <a:prstGeom prst="roundRect">
          <a:avLst>
            <a:gd name="adj" fmla="val 10000"/>
          </a:avLst>
        </a:prstGeom>
        <a:solidFill>
          <a:schemeClr val="accent2">
            <a:hueOff val="-2223214"/>
            <a:satOff val="10650"/>
            <a:lumOff val="985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latin typeface="Arial" panose="020B0604020202020204" pitchFamily="34" charset="0"/>
              <a:cs typeface="Arial" panose="020B0604020202020204" pitchFamily="34" charset="0"/>
            </a:rPr>
            <a:t>Cost Benefit Analysis</a:t>
          </a:r>
        </a:p>
      </dsp:txBody>
      <dsp:txXfrm>
        <a:off x="1464091" y="3450363"/>
        <a:ext cx="5333583" cy="1045564"/>
      </dsp:txXfrm>
    </dsp:sp>
    <dsp:sp modelId="{26CDBB34-B699-4D29-BE52-53E3B9CE0602}">
      <dsp:nvSpPr>
        <dsp:cNvPr id="0" name=""/>
        <dsp:cNvSpPr/>
      </dsp:nvSpPr>
      <dsp:spPr>
        <a:xfrm>
          <a:off x="104556" y="3554920"/>
          <a:ext cx="1359535" cy="836451"/>
        </a:xfrm>
        <a:prstGeom prst="roundRect">
          <a:avLst>
            <a:gd name="adj" fmla="val 10000"/>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29000" b="-29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5F3FF4F-5F05-4A16-955F-34BDFC86A08C}">
      <dsp:nvSpPr>
        <dsp:cNvPr id="0" name=""/>
        <dsp:cNvSpPr/>
      </dsp:nvSpPr>
      <dsp:spPr>
        <a:xfrm>
          <a:off x="0" y="4600484"/>
          <a:ext cx="6797675" cy="1045564"/>
        </a:xfrm>
        <a:prstGeom prst="roundRect">
          <a:avLst>
            <a:gd name="adj" fmla="val 10000"/>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latin typeface="Arial" panose="020B0604020202020204" pitchFamily="34" charset="0"/>
              <a:cs typeface="Arial" panose="020B0604020202020204" pitchFamily="34" charset="0"/>
            </a:rPr>
            <a:t>Appendix:</a:t>
          </a:r>
        </a:p>
        <a:p>
          <a:pPr marL="114300" lvl="1" indent="-114300" algn="l" defTabSz="577850">
            <a:lnSpc>
              <a:spcPct val="90000"/>
            </a:lnSpc>
            <a:spcBef>
              <a:spcPct val="0"/>
            </a:spcBef>
            <a:spcAft>
              <a:spcPct val="15000"/>
            </a:spcAft>
            <a:buChar char="•"/>
          </a:pPr>
          <a:r>
            <a:rPr lang="en-US" sz="1300" kern="1200" dirty="0">
              <a:latin typeface="Arial" panose="020B0604020202020204" pitchFamily="34" charset="0"/>
              <a:cs typeface="Arial" panose="020B0604020202020204" pitchFamily="34" charset="0"/>
            </a:rPr>
            <a:t>Data Attributes</a:t>
          </a:r>
        </a:p>
        <a:p>
          <a:pPr marL="114300" lvl="1" indent="-114300" algn="l" defTabSz="577850">
            <a:lnSpc>
              <a:spcPct val="90000"/>
            </a:lnSpc>
            <a:spcBef>
              <a:spcPct val="0"/>
            </a:spcBef>
            <a:spcAft>
              <a:spcPct val="15000"/>
            </a:spcAft>
            <a:buChar char="•"/>
          </a:pPr>
          <a:r>
            <a:rPr lang="en-US" sz="1300" kern="1200" dirty="0">
              <a:latin typeface="Arial" panose="020B0604020202020204" pitchFamily="34" charset="0"/>
              <a:cs typeface="Arial" panose="020B0604020202020204" pitchFamily="34" charset="0"/>
            </a:rPr>
            <a:t>Data Methodology</a:t>
          </a:r>
        </a:p>
        <a:p>
          <a:pPr marL="114300" lvl="1" indent="-114300" algn="l" defTabSz="577850">
            <a:lnSpc>
              <a:spcPct val="90000"/>
            </a:lnSpc>
            <a:spcBef>
              <a:spcPct val="0"/>
            </a:spcBef>
            <a:spcAft>
              <a:spcPct val="15000"/>
            </a:spcAft>
            <a:buChar char="•"/>
          </a:pPr>
          <a:r>
            <a:rPr lang="en-US" sz="1300" kern="1200">
              <a:latin typeface="Arial" panose="020B0604020202020204" pitchFamily="34" charset="0"/>
              <a:cs typeface="Arial" panose="020B0604020202020204" pitchFamily="34" charset="0"/>
            </a:rPr>
            <a:t>Attached Files</a:t>
          </a:r>
        </a:p>
      </dsp:txBody>
      <dsp:txXfrm>
        <a:off x="1464091" y="4600484"/>
        <a:ext cx="5333583" cy="1045564"/>
      </dsp:txXfrm>
    </dsp:sp>
    <dsp:sp modelId="{13181EC1-55DB-4CE4-8096-26B9C5A4614D}">
      <dsp:nvSpPr>
        <dsp:cNvPr id="0" name=""/>
        <dsp:cNvSpPr/>
      </dsp:nvSpPr>
      <dsp:spPr>
        <a:xfrm>
          <a:off x="104556" y="4705041"/>
          <a:ext cx="1359535" cy="836451"/>
        </a:xfrm>
        <a:prstGeom prst="roundRect">
          <a:avLst>
            <a:gd name="adj" fmla="val 10000"/>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t="-29000" b="-29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40162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133096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7660108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1010044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310074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503445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83280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517212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45654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52693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9020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12/8/2022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9920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12/8/2022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93342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12/8/2022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04469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15029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12/8/2022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66004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2D6E202-B606-4609-B914-27C9371A1F6D}" type="datetime1">
              <a:rPr lang="en-US" smtClean="0"/>
              <a:t>12/8/2022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29002360"/>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900981" y="958399"/>
            <a:ext cx="3214307" cy="2901694"/>
          </a:xfrm>
        </p:spPr>
        <p:txBody>
          <a:bodyPr anchor="b">
            <a:normAutofit/>
          </a:bodyPr>
          <a:lstStyle/>
          <a:p>
            <a:pPr algn="ctr"/>
            <a:r>
              <a:rPr lang="en-US" sz="4400" dirty="0">
                <a:solidFill>
                  <a:schemeClr val="tx1"/>
                </a:solidFill>
              </a:rPr>
              <a:t>Credit Card Fraud Detection </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27020" y="4051984"/>
            <a:ext cx="3205640" cy="774186"/>
          </a:xfrm>
        </p:spPr>
        <p:txBody>
          <a:bodyPr anchor="t">
            <a:normAutofit/>
          </a:bodyPr>
          <a:lstStyle/>
          <a:p>
            <a:pPr>
              <a:lnSpc>
                <a:spcPct val="100000"/>
              </a:lnSpc>
            </a:pPr>
            <a:r>
              <a:rPr lang="en-US" sz="1600" dirty="0"/>
              <a:t>Swati Kumari</a:t>
            </a:r>
          </a:p>
        </p:txBody>
      </p:sp>
      <p:pic>
        <p:nvPicPr>
          <p:cNvPr id="6" name="Picture 5">
            <a:extLst>
              <a:ext uri="{FF2B5EF4-FFF2-40B4-BE49-F238E27FC236}">
                <a16:creationId xmlns:a16="http://schemas.microsoft.com/office/drawing/2014/main" id="{06EE4676-6F57-4FDF-AE20-C104CF6F71E6}"/>
              </a:ext>
            </a:extLst>
          </p:cNvPr>
          <p:cNvPicPr>
            <a:picLocks noChangeAspect="1"/>
          </p:cNvPicPr>
          <p:nvPr/>
        </p:nvPicPr>
        <p:blipFill>
          <a:blip r:embed="rId2"/>
          <a:stretch>
            <a:fillRect/>
          </a:stretch>
        </p:blipFill>
        <p:spPr>
          <a:xfrm>
            <a:off x="4405312" y="603595"/>
            <a:ext cx="5096497" cy="5081588"/>
          </a:xfrm>
          <a:prstGeom prst="rect">
            <a:avLst/>
          </a:prstGeom>
        </p:spPr>
      </p:pic>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6BC92-9ABD-28F4-B8A0-11B03529951F}"/>
              </a:ext>
            </a:extLst>
          </p:cNvPr>
          <p:cNvSpPr>
            <a:spLocks noGrp="1"/>
          </p:cNvSpPr>
          <p:nvPr>
            <p:ph type="title"/>
          </p:nvPr>
        </p:nvSpPr>
        <p:spPr>
          <a:xfrm>
            <a:off x="343103" y="2137576"/>
            <a:ext cx="3659246" cy="2862699"/>
          </a:xfrm>
        </p:spPr>
        <p:txBody>
          <a:bodyPr vert="horz" lIns="91440" tIns="45720" rIns="91440" bIns="45720" rtlCol="0" anchor="b">
            <a:normAutofit/>
          </a:bodyPr>
          <a:lstStyle/>
          <a:p>
            <a:r>
              <a:rPr lang="en-US" sz="4400">
                <a:solidFill>
                  <a:schemeClr val="tx1"/>
                </a:solidFill>
              </a:rPr>
              <a:t>Appendix: Data Attributes</a:t>
            </a:r>
          </a:p>
        </p:txBody>
      </p:sp>
      <p:graphicFrame>
        <p:nvGraphicFramePr>
          <p:cNvPr id="4" name="Content Placeholder 3">
            <a:extLst>
              <a:ext uri="{FF2B5EF4-FFF2-40B4-BE49-F238E27FC236}">
                <a16:creationId xmlns:a16="http://schemas.microsoft.com/office/drawing/2014/main" id="{5F37FA1A-1655-F68B-B137-604EE94C4759}"/>
              </a:ext>
            </a:extLst>
          </p:cNvPr>
          <p:cNvGraphicFramePr>
            <a:graphicFrameLocks noGrp="1"/>
          </p:cNvGraphicFramePr>
          <p:nvPr>
            <p:ph idx="1"/>
            <p:extLst>
              <p:ext uri="{D42A27DB-BD31-4B8C-83A1-F6EECF244321}">
                <p14:modId xmlns:p14="http://schemas.microsoft.com/office/powerpoint/2010/main" val="2611697741"/>
              </p:ext>
            </p:extLst>
          </p:nvPr>
        </p:nvGraphicFramePr>
        <p:xfrm>
          <a:off x="3300981" y="609578"/>
          <a:ext cx="5856271" cy="6004604"/>
        </p:xfrm>
        <a:graphic>
          <a:graphicData uri="http://schemas.openxmlformats.org/drawingml/2006/table">
            <a:tbl>
              <a:tblPr/>
              <a:tblGrid>
                <a:gridCol w="5856271">
                  <a:extLst>
                    <a:ext uri="{9D8B030D-6E8A-4147-A177-3AD203B41FA5}">
                      <a16:colId xmlns:a16="http://schemas.microsoft.com/office/drawing/2014/main" val="3369535293"/>
                    </a:ext>
                  </a:extLst>
                </a:gridCol>
              </a:tblGrid>
              <a:tr h="5577840">
                <a:tc>
                  <a:txBody>
                    <a:bodyPr/>
                    <a:lstStyle/>
                    <a:p>
                      <a:pPr marL="285750" indent="-285750">
                        <a:buFont typeface="Arial" panose="020B0604020202020204" pitchFamily="34" charset="0"/>
                        <a:buChar char="•"/>
                      </a:pPr>
                      <a:r>
                        <a:rPr lang="en-GB" sz="1800" b="0" i="0" dirty="0">
                          <a:solidFill>
                            <a:srgbClr val="3E3D2D"/>
                          </a:solidFill>
                          <a:effectLst/>
                          <a:latin typeface="Arial" panose="020B0604020202020204" pitchFamily="34" charset="0"/>
                          <a:cs typeface="Arial" panose="020B0604020202020204" pitchFamily="34" charset="0"/>
                        </a:rPr>
                        <a:t>Snapshot of the data:</a:t>
                      </a:r>
                      <a:br>
                        <a:rPr lang="en-GB" sz="1800" b="0" i="0" dirty="0">
                          <a:solidFill>
                            <a:srgbClr val="3E3D2D"/>
                          </a:solidFill>
                          <a:effectLst/>
                          <a:latin typeface="Arial" panose="020B0604020202020204" pitchFamily="34" charset="0"/>
                          <a:cs typeface="Arial" panose="020B0604020202020204" pitchFamily="34" charset="0"/>
                        </a:rPr>
                      </a:br>
                      <a:r>
                        <a:rPr lang="en-GB" sz="1600" b="0" i="0" dirty="0">
                          <a:solidFill>
                            <a:srgbClr val="3E3D2D"/>
                          </a:solidFill>
                          <a:effectLst/>
                          <a:latin typeface="Arial" panose="020B0604020202020204" pitchFamily="34" charset="0"/>
                          <a:cs typeface="Arial" panose="020B0604020202020204" pitchFamily="34" charset="0"/>
                        </a:rPr>
                        <a:t>index - Unique Identifier for each row</a:t>
                      </a:r>
                      <a:br>
                        <a:rPr lang="en-GB" sz="1600" b="0" i="0" dirty="0">
                          <a:solidFill>
                            <a:srgbClr val="3E3D2D"/>
                          </a:solidFill>
                          <a:effectLst/>
                          <a:latin typeface="Arial" panose="020B0604020202020204" pitchFamily="34" charset="0"/>
                          <a:cs typeface="Arial" panose="020B0604020202020204" pitchFamily="34" charset="0"/>
                        </a:rPr>
                      </a:br>
                      <a:r>
                        <a:rPr lang="en-GB" sz="1600" b="0" i="0" dirty="0" err="1">
                          <a:solidFill>
                            <a:srgbClr val="3E3D2D"/>
                          </a:solidFill>
                          <a:effectLst/>
                          <a:latin typeface="Arial" panose="020B0604020202020204" pitchFamily="34" charset="0"/>
                          <a:cs typeface="Arial" panose="020B0604020202020204" pitchFamily="34" charset="0"/>
                        </a:rPr>
                        <a:t>trans</a:t>
                      </a:r>
                      <a:r>
                        <a:rPr lang="en-GB" sz="1600" b="0" i="1" dirty="0" err="1">
                          <a:solidFill>
                            <a:srgbClr val="3E3D2D"/>
                          </a:solidFill>
                          <a:effectLst/>
                          <a:latin typeface="Arial" panose="020B0604020202020204" pitchFamily="34" charset="0"/>
                          <a:cs typeface="Arial" panose="020B0604020202020204" pitchFamily="34" charset="0"/>
                        </a:rPr>
                        <a:t>date</a:t>
                      </a:r>
                      <a:r>
                        <a:rPr lang="en-GB" sz="1600" b="0" i="0" dirty="0" err="1">
                          <a:solidFill>
                            <a:srgbClr val="3E3D2D"/>
                          </a:solidFill>
                          <a:effectLst/>
                          <a:latin typeface="Arial" panose="020B0604020202020204" pitchFamily="34" charset="0"/>
                          <a:cs typeface="Arial" panose="020B0604020202020204" pitchFamily="34" charset="0"/>
                        </a:rPr>
                        <a:t>trans_time</a:t>
                      </a:r>
                      <a:r>
                        <a:rPr lang="en-GB" sz="1600" b="0" i="0" dirty="0">
                          <a:solidFill>
                            <a:srgbClr val="3E3D2D"/>
                          </a:solidFill>
                          <a:effectLst/>
                          <a:latin typeface="Arial" panose="020B0604020202020204" pitchFamily="34" charset="0"/>
                          <a:cs typeface="Arial" panose="020B0604020202020204" pitchFamily="34" charset="0"/>
                        </a:rPr>
                        <a:t> - Transaction </a:t>
                      </a:r>
                      <a:r>
                        <a:rPr lang="en-GB" sz="1600" b="0" i="0" dirty="0" err="1">
                          <a:solidFill>
                            <a:srgbClr val="3E3D2D"/>
                          </a:solidFill>
                          <a:effectLst/>
                          <a:latin typeface="Arial" panose="020B0604020202020204" pitchFamily="34" charset="0"/>
                          <a:cs typeface="Arial" panose="020B0604020202020204" pitchFamily="34" charset="0"/>
                        </a:rPr>
                        <a:t>DateTime</a:t>
                      </a:r>
                      <a:br>
                        <a:rPr lang="en-GB" sz="1600" b="0" i="0" dirty="0">
                          <a:solidFill>
                            <a:srgbClr val="3E3D2D"/>
                          </a:solidFill>
                          <a:effectLst/>
                          <a:latin typeface="Arial" panose="020B0604020202020204" pitchFamily="34" charset="0"/>
                          <a:cs typeface="Arial" panose="020B0604020202020204" pitchFamily="34" charset="0"/>
                        </a:rPr>
                      </a:br>
                      <a:r>
                        <a:rPr lang="en-GB" sz="1600" b="0" i="0" dirty="0" err="1">
                          <a:solidFill>
                            <a:srgbClr val="3E3D2D"/>
                          </a:solidFill>
                          <a:effectLst/>
                          <a:latin typeface="Arial" panose="020B0604020202020204" pitchFamily="34" charset="0"/>
                          <a:cs typeface="Arial" panose="020B0604020202020204" pitchFamily="34" charset="0"/>
                        </a:rPr>
                        <a:t>cc_num</a:t>
                      </a:r>
                      <a:r>
                        <a:rPr lang="en-GB" sz="1600" b="0" i="0" dirty="0">
                          <a:solidFill>
                            <a:srgbClr val="3E3D2D"/>
                          </a:solidFill>
                          <a:effectLst/>
                          <a:latin typeface="Arial" panose="020B0604020202020204" pitchFamily="34" charset="0"/>
                          <a:cs typeface="Arial" panose="020B0604020202020204" pitchFamily="34" charset="0"/>
                        </a:rPr>
                        <a:t> - Credit Card Number of Customer</a:t>
                      </a:r>
                      <a:br>
                        <a:rPr lang="en-GB" sz="1600" b="0" i="0" dirty="0">
                          <a:solidFill>
                            <a:srgbClr val="3E3D2D"/>
                          </a:solidFill>
                          <a:effectLst/>
                          <a:latin typeface="Arial" panose="020B0604020202020204" pitchFamily="34" charset="0"/>
                          <a:cs typeface="Arial" panose="020B0604020202020204" pitchFamily="34" charset="0"/>
                        </a:rPr>
                      </a:br>
                      <a:r>
                        <a:rPr lang="en-GB" sz="1600" b="0" i="0" dirty="0">
                          <a:solidFill>
                            <a:srgbClr val="3E3D2D"/>
                          </a:solidFill>
                          <a:effectLst/>
                          <a:latin typeface="Arial" panose="020B0604020202020204" pitchFamily="34" charset="0"/>
                          <a:cs typeface="Arial" panose="020B0604020202020204" pitchFamily="34" charset="0"/>
                        </a:rPr>
                        <a:t>merchant - Merchant Name</a:t>
                      </a:r>
                      <a:br>
                        <a:rPr lang="en-GB" sz="1600" b="0" i="0" dirty="0">
                          <a:solidFill>
                            <a:srgbClr val="3E3D2D"/>
                          </a:solidFill>
                          <a:effectLst/>
                          <a:latin typeface="Arial" panose="020B0604020202020204" pitchFamily="34" charset="0"/>
                          <a:cs typeface="Arial" panose="020B0604020202020204" pitchFamily="34" charset="0"/>
                        </a:rPr>
                      </a:br>
                      <a:r>
                        <a:rPr lang="en-GB" sz="1600" b="0" i="0" dirty="0">
                          <a:solidFill>
                            <a:srgbClr val="3E3D2D"/>
                          </a:solidFill>
                          <a:effectLst/>
                          <a:latin typeface="Arial" panose="020B0604020202020204" pitchFamily="34" charset="0"/>
                          <a:cs typeface="Arial" panose="020B0604020202020204" pitchFamily="34" charset="0"/>
                        </a:rPr>
                        <a:t>category - Category of Merchant</a:t>
                      </a:r>
                      <a:br>
                        <a:rPr lang="en-GB" sz="1600" b="0" i="0" dirty="0">
                          <a:solidFill>
                            <a:srgbClr val="3E3D2D"/>
                          </a:solidFill>
                          <a:effectLst/>
                          <a:latin typeface="Arial" panose="020B0604020202020204" pitchFamily="34" charset="0"/>
                          <a:cs typeface="Arial" panose="020B0604020202020204" pitchFamily="34" charset="0"/>
                        </a:rPr>
                      </a:br>
                      <a:r>
                        <a:rPr lang="en-GB" sz="1600" b="0" i="0" dirty="0">
                          <a:solidFill>
                            <a:srgbClr val="3E3D2D"/>
                          </a:solidFill>
                          <a:effectLst/>
                          <a:latin typeface="Arial" panose="020B0604020202020204" pitchFamily="34" charset="0"/>
                          <a:cs typeface="Arial" panose="020B0604020202020204" pitchFamily="34" charset="0"/>
                        </a:rPr>
                        <a:t>amt - Amount of Transaction</a:t>
                      </a:r>
                      <a:br>
                        <a:rPr lang="en-GB" sz="1600" b="0" i="0" dirty="0">
                          <a:solidFill>
                            <a:srgbClr val="3E3D2D"/>
                          </a:solidFill>
                          <a:effectLst/>
                          <a:latin typeface="Arial" panose="020B0604020202020204" pitchFamily="34" charset="0"/>
                          <a:cs typeface="Arial" panose="020B0604020202020204" pitchFamily="34" charset="0"/>
                        </a:rPr>
                      </a:br>
                      <a:r>
                        <a:rPr lang="en-GB" sz="1600" b="0" i="0" dirty="0">
                          <a:solidFill>
                            <a:srgbClr val="3E3D2D"/>
                          </a:solidFill>
                          <a:effectLst/>
                          <a:latin typeface="Arial" panose="020B0604020202020204" pitchFamily="34" charset="0"/>
                          <a:cs typeface="Arial" panose="020B0604020202020204" pitchFamily="34" charset="0"/>
                        </a:rPr>
                        <a:t>first - First Name of Credit Card Holder</a:t>
                      </a:r>
                      <a:br>
                        <a:rPr lang="en-GB" sz="1600" b="0" i="0" dirty="0">
                          <a:solidFill>
                            <a:srgbClr val="3E3D2D"/>
                          </a:solidFill>
                          <a:effectLst/>
                          <a:latin typeface="Arial" panose="020B0604020202020204" pitchFamily="34" charset="0"/>
                          <a:cs typeface="Arial" panose="020B0604020202020204" pitchFamily="34" charset="0"/>
                        </a:rPr>
                      </a:br>
                      <a:r>
                        <a:rPr lang="en-GB" sz="1600" b="0" i="0" dirty="0">
                          <a:solidFill>
                            <a:srgbClr val="3E3D2D"/>
                          </a:solidFill>
                          <a:effectLst/>
                          <a:latin typeface="Arial" panose="020B0604020202020204" pitchFamily="34" charset="0"/>
                          <a:cs typeface="Arial" panose="020B0604020202020204" pitchFamily="34" charset="0"/>
                        </a:rPr>
                        <a:t>last - Last Name of Credit Card Holder</a:t>
                      </a:r>
                      <a:br>
                        <a:rPr lang="en-GB" sz="1600" b="0" i="0" dirty="0">
                          <a:solidFill>
                            <a:srgbClr val="3E3D2D"/>
                          </a:solidFill>
                          <a:effectLst/>
                          <a:latin typeface="Arial" panose="020B0604020202020204" pitchFamily="34" charset="0"/>
                          <a:cs typeface="Arial" panose="020B0604020202020204" pitchFamily="34" charset="0"/>
                        </a:rPr>
                      </a:br>
                      <a:r>
                        <a:rPr lang="en-GB" sz="1600" b="0" i="0" dirty="0">
                          <a:solidFill>
                            <a:srgbClr val="3E3D2D"/>
                          </a:solidFill>
                          <a:effectLst/>
                          <a:latin typeface="Arial" panose="020B0604020202020204" pitchFamily="34" charset="0"/>
                          <a:cs typeface="Arial" panose="020B0604020202020204" pitchFamily="34" charset="0"/>
                        </a:rPr>
                        <a:t>gender - Gender of Credit Card Holder</a:t>
                      </a:r>
                      <a:br>
                        <a:rPr lang="en-GB" sz="1600" b="0" i="0" dirty="0">
                          <a:solidFill>
                            <a:srgbClr val="3E3D2D"/>
                          </a:solidFill>
                          <a:effectLst/>
                          <a:latin typeface="Arial" panose="020B0604020202020204" pitchFamily="34" charset="0"/>
                          <a:cs typeface="Arial" panose="020B0604020202020204" pitchFamily="34" charset="0"/>
                        </a:rPr>
                      </a:br>
                      <a:r>
                        <a:rPr lang="en-GB" sz="1600" b="0" i="0" dirty="0">
                          <a:solidFill>
                            <a:srgbClr val="3E3D2D"/>
                          </a:solidFill>
                          <a:effectLst/>
                          <a:latin typeface="Arial" panose="020B0604020202020204" pitchFamily="34" charset="0"/>
                          <a:cs typeface="Arial" panose="020B0604020202020204" pitchFamily="34" charset="0"/>
                        </a:rPr>
                        <a:t>street - Street Address of Credit Card Holder</a:t>
                      </a:r>
                      <a:br>
                        <a:rPr lang="en-GB" sz="1600" b="0" i="0" dirty="0">
                          <a:solidFill>
                            <a:srgbClr val="3E3D2D"/>
                          </a:solidFill>
                          <a:effectLst/>
                          <a:latin typeface="Arial" panose="020B0604020202020204" pitchFamily="34" charset="0"/>
                          <a:cs typeface="Arial" panose="020B0604020202020204" pitchFamily="34" charset="0"/>
                        </a:rPr>
                      </a:br>
                      <a:r>
                        <a:rPr lang="en-GB" sz="1600" b="0" i="0" dirty="0">
                          <a:solidFill>
                            <a:srgbClr val="3E3D2D"/>
                          </a:solidFill>
                          <a:effectLst/>
                          <a:latin typeface="Arial" panose="020B0604020202020204" pitchFamily="34" charset="0"/>
                          <a:cs typeface="Arial" panose="020B0604020202020204" pitchFamily="34" charset="0"/>
                        </a:rPr>
                        <a:t>city - City of Credit Card Holder</a:t>
                      </a:r>
                      <a:br>
                        <a:rPr lang="en-GB" sz="1600" b="0" i="0" dirty="0">
                          <a:solidFill>
                            <a:srgbClr val="3E3D2D"/>
                          </a:solidFill>
                          <a:effectLst/>
                          <a:latin typeface="Arial" panose="020B0604020202020204" pitchFamily="34" charset="0"/>
                          <a:cs typeface="Arial" panose="020B0604020202020204" pitchFamily="34" charset="0"/>
                        </a:rPr>
                      </a:br>
                      <a:r>
                        <a:rPr lang="en-GB" sz="1600" b="0" i="0" dirty="0">
                          <a:solidFill>
                            <a:srgbClr val="3E3D2D"/>
                          </a:solidFill>
                          <a:effectLst/>
                          <a:latin typeface="Arial" panose="020B0604020202020204" pitchFamily="34" charset="0"/>
                          <a:cs typeface="Arial" panose="020B0604020202020204" pitchFamily="34" charset="0"/>
                        </a:rPr>
                        <a:t>state - State of Credit Card Holder</a:t>
                      </a:r>
                      <a:br>
                        <a:rPr lang="en-GB" sz="1600" b="0" i="0" dirty="0">
                          <a:solidFill>
                            <a:srgbClr val="3E3D2D"/>
                          </a:solidFill>
                          <a:effectLst/>
                          <a:latin typeface="Arial" panose="020B0604020202020204" pitchFamily="34" charset="0"/>
                          <a:cs typeface="Arial" panose="020B0604020202020204" pitchFamily="34" charset="0"/>
                        </a:rPr>
                      </a:br>
                      <a:r>
                        <a:rPr lang="en-GB" sz="1600" b="0" i="0" dirty="0">
                          <a:solidFill>
                            <a:srgbClr val="3E3D2D"/>
                          </a:solidFill>
                          <a:effectLst/>
                          <a:latin typeface="Arial" panose="020B0604020202020204" pitchFamily="34" charset="0"/>
                          <a:cs typeface="Arial" panose="020B0604020202020204" pitchFamily="34" charset="0"/>
                        </a:rPr>
                        <a:t>zip - Zip of Credit Card Holder</a:t>
                      </a:r>
                      <a:br>
                        <a:rPr lang="en-GB" sz="1600" b="0" i="0" dirty="0">
                          <a:solidFill>
                            <a:srgbClr val="3E3D2D"/>
                          </a:solidFill>
                          <a:effectLst/>
                          <a:latin typeface="Arial" panose="020B0604020202020204" pitchFamily="34" charset="0"/>
                          <a:cs typeface="Arial" panose="020B0604020202020204" pitchFamily="34" charset="0"/>
                        </a:rPr>
                      </a:br>
                      <a:r>
                        <a:rPr lang="en-GB" sz="1600" b="0" i="0" dirty="0" err="1">
                          <a:solidFill>
                            <a:srgbClr val="3E3D2D"/>
                          </a:solidFill>
                          <a:effectLst/>
                          <a:latin typeface="Arial" panose="020B0604020202020204" pitchFamily="34" charset="0"/>
                          <a:cs typeface="Arial" panose="020B0604020202020204" pitchFamily="34" charset="0"/>
                        </a:rPr>
                        <a:t>lat</a:t>
                      </a:r>
                      <a:r>
                        <a:rPr lang="en-GB" sz="1600" b="0" i="0" dirty="0">
                          <a:solidFill>
                            <a:srgbClr val="3E3D2D"/>
                          </a:solidFill>
                          <a:effectLst/>
                          <a:latin typeface="Arial" panose="020B0604020202020204" pitchFamily="34" charset="0"/>
                          <a:cs typeface="Arial" panose="020B0604020202020204" pitchFamily="34" charset="0"/>
                        </a:rPr>
                        <a:t> - Latitude Location of Credit Card Holder</a:t>
                      </a:r>
                      <a:br>
                        <a:rPr lang="en-GB" sz="1600" b="0" i="0" dirty="0">
                          <a:solidFill>
                            <a:srgbClr val="3E3D2D"/>
                          </a:solidFill>
                          <a:effectLst/>
                          <a:latin typeface="Arial" panose="020B0604020202020204" pitchFamily="34" charset="0"/>
                          <a:cs typeface="Arial" panose="020B0604020202020204" pitchFamily="34" charset="0"/>
                        </a:rPr>
                      </a:br>
                      <a:r>
                        <a:rPr lang="en-GB" sz="1600" b="0" i="0" dirty="0">
                          <a:solidFill>
                            <a:srgbClr val="3E3D2D"/>
                          </a:solidFill>
                          <a:effectLst/>
                          <a:latin typeface="Arial" panose="020B0604020202020204" pitchFamily="34" charset="0"/>
                          <a:cs typeface="Arial" panose="020B0604020202020204" pitchFamily="34" charset="0"/>
                        </a:rPr>
                        <a:t>long - Longitude Location of Credit Card Holder</a:t>
                      </a:r>
                      <a:br>
                        <a:rPr lang="en-GB" sz="1600" b="0" i="0" dirty="0">
                          <a:solidFill>
                            <a:srgbClr val="3E3D2D"/>
                          </a:solidFill>
                          <a:effectLst/>
                          <a:latin typeface="Arial" panose="020B0604020202020204" pitchFamily="34" charset="0"/>
                          <a:cs typeface="Arial" panose="020B0604020202020204" pitchFamily="34" charset="0"/>
                        </a:rPr>
                      </a:br>
                      <a:r>
                        <a:rPr lang="en-GB" sz="1600" b="0" i="0" dirty="0" err="1">
                          <a:solidFill>
                            <a:srgbClr val="3E3D2D"/>
                          </a:solidFill>
                          <a:effectLst/>
                          <a:latin typeface="Arial" panose="020B0604020202020204" pitchFamily="34" charset="0"/>
                          <a:cs typeface="Arial" panose="020B0604020202020204" pitchFamily="34" charset="0"/>
                        </a:rPr>
                        <a:t>city_pop</a:t>
                      </a:r>
                      <a:r>
                        <a:rPr lang="en-GB" sz="1600" b="0" i="0" dirty="0">
                          <a:solidFill>
                            <a:srgbClr val="3E3D2D"/>
                          </a:solidFill>
                          <a:effectLst/>
                          <a:latin typeface="Arial" panose="020B0604020202020204" pitchFamily="34" charset="0"/>
                          <a:cs typeface="Arial" panose="020B0604020202020204" pitchFamily="34" charset="0"/>
                        </a:rPr>
                        <a:t> - Credit Card Holder's City Population</a:t>
                      </a:r>
                      <a:br>
                        <a:rPr lang="en-GB" sz="1600" b="0" i="0" dirty="0">
                          <a:solidFill>
                            <a:srgbClr val="3E3D2D"/>
                          </a:solidFill>
                          <a:effectLst/>
                          <a:latin typeface="Arial" panose="020B0604020202020204" pitchFamily="34" charset="0"/>
                          <a:cs typeface="Arial" panose="020B0604020202020204" pitchFamily="34" charset="0"/>
                        </a:rPr>
                      </a:br>
                      <a:r>
                        <a:rPr lang="en-GB" sz="1600" b="0" i="0" dirty="0">
                          <a:solidFill>
                            <a:srgbClr val="3E3D2D"/>
                          </a:solidFill>
                          <a:effectLst/>
                          <a:latin typeface="Arial" panose="020B0604020202020204" pitchFamily="34" charset="0"/>
                          <a:cs typeface="Arial" panose="020B0604020202020204" pitchFamily="34" charset="0"/>
                        </a:rPr>
                        <a:t>job - Job of Credit Card Holder</a:t>
                      </a:r>
                      <a:br>
                        <a:rPr lang="en-GB" sz="1600" b="0" i="0" dirty="0">
                          <a:solidFill>
                            <a:srgbClr val="3E3D2D"/>
                          </a:solidFill>
                          <a:effectLst/>
                          <a:latin typeface="Arial" panose="020B0604020202020204" pitchFamily="34" charset="0"/>
                          <a:cs typeface="Arial" panose="020B0604020202020204" pitchFamily="34" charset="0"/>
                        </a:rPr>
                      </a:br>
                      <a:r>
                        <a:rPr lang="en-GB" sz="1600" b="0" i="0" dirty="0">
                          <a:solidFill>
                            <a:srgbClr val="3E3D2D"/>
                          </a:solidFill>
                          <a:effectLst/>
                          <a:latin typeface="Arial" panose="020B0604020202020204" pitchFamily="34" charset="0"/>
                          <a:cs typeface="Arial" panose="020B0604020202020204" pitchFamily="34" charset="0"/>
                        </a:rPr>
                        <a:t>dob - Date of Birth of Credit Card Holder</a:t>
                      </a:r>
                      <a:br>
                        <a:rPr lang="en-GB" sz="1600" b="0" i="0" dirty="0">
                          <a:solidFill>
                            <a:srgbClr val="3E3D2D"/>
                          </a:solidFill>
                          <a:effectLst/>
                          <a:latin typeface="Arial" panose="020B0604020202020204" pitchFamily="34" charset="0"/>
                          <a:cs typeface="Arial" panose="020B0604020202020204" pitchFamily="34" charset="0"/>
                        </a:rPr>
                      </a:br>
                      <a:r>
                        <a:rPr lang="en-GB" sz="1600" b="0" i="0" dirty="0" err="1">
                          <a:solidFill>
                            <a:srgbClr val="3E3D2D"/>
                          </a:solidFill>
                          <a:effectLst/>
                          <a:latin typeface="Arial" panose="020B0604020202020204" pitchFamily="34" charset="0"/>
                          <a:cs typeface="Arial" panose="020B0604020202020204" pitchFamily="34" charset="0"/>
                        </a:rPr>
                        <a:t>trans_num</a:t>
                      </a:r>
                      <a:r>
                        <a:rPr lang="en-GB" sz="1600" b="0" i="0" dirty="0">
                          <a:solidFill>
                            <a:srgbClr val="3E3D2D"/>
                          </a:solidFill>
                          <a:effectLst/>
                          <a:latin typeface="Arial" panose="020B0604020202020204" pitchFamily="34" charset="0"/>
                          <a:cs typeface="Arial" panose="020B0604020202020204" pitchFamily="34" charset="0"/>
                        </a:rPr>
                        <a:t> - Transaction Number</a:t>
                      </a:r>
                      <a:br>
                        <a:rPr lang="en-GB" sz="1600" b="0" i="0" dirty="0">
                          <a:solidFill>
                            <a:srgbClr val="3E3D2D"/>
                          </a:solidFill>
                          <a:effectLst/>
                          <a:latin typeface="Arial" panose="020B0604020202020204" pitchFamily="34" charset="0"/>
                          <a:cs typeface="Arial" panose="020B0604020202020204" pitchFamily="34" charset="0"/>
                        </a:rPr>
                      </a:br>
                      <a:r>
                        <a:rPr lang="en-GB" sz="1600" b="0" i="0" dirty="0" err="1">
                          <a:solidFill>
                            <a:srgbClr val="3E3D2D"/>
                          </a:solidFill>
                          <a:effectLst/>
                          <a:latin typeface="Arial" panose="020B0604020202020204" pitchFamily="34" charset="0"/>
                          <a:cs typeface="Arial" panose="020B0604020202020204" pitchFamily="34" charset="0"/>
                        </a:rPr>
                        <a:t>unix_time</a:t>
                      </a:r>
                      <a:r>
                        <a:rPr lang="en-GB" sz="1600" b="0" i="0" dirty="0">
                          <a:solidFill>
                            <a:srgbClr val="3E3D2D"/>
                          </a:solidFill>
                          <a:effectLst/>
                          <a:latin typeface="Arial" panose="020B0604020202020204" pitchFamily="34" charset="0"/>
                          <a:cs typeface="Arial" panose="020B0604020202020204" pitchFamily="34" charset="0"/>
                        </a:rPr>
                        <a:t> - UNIX Time of transaction</a:t>
                      </a:r>
                      <a:br>
                        <a:rPr lang="en-GB" sz="1600" b="0" i="0" dirty="0">
                          <a:solidFill>
                            <a:srgbClr val="3E3D2D"/>
                          </a:solidFill>
                          <a:effectLst/>
                          <a:latin typeface="Arial" panose="020B0604020202020204" pitchFamily="34" charset="0"/>
                          <a:cs typeface="Arial" panose="020B0604020202020204" pitchFamily="34" charset="0"/>
                        </a:rPr>
                      </a:br>
                      <a:r>
                        <a:rPr lang="en-GB" sz="1600" b="0" i="0" dirty="0" err="1">
                          <a:solidFill>
                            <a:srgbClr val="3E3D2D"/>
                          </a:solidFill>
                          <a:effectLst/>
                          <a:latin typeface="Arial" panose="020B0604020202020204" pitchFamily="34" charset="0"/>
                          <a:cs typeface="Arial" panose="020B0604020202020204" pitchFamily="34" charset="0"/>
                        </a:rPr>
                        <a:t>merch_lat</a:t>
                      </a:r>
                      <a:r>
                        <a:rPr lang="en-GB" sz="1600" b="0" i="0" dirty="0">
                          <a:solidFill>
                            <a:srgbClr val="3E3D2D"/>
                          </a:solidFill>
                          <a:effectLst/>
                          <a:latin typeface="Arial" panose="020B0604020202020204" pitchFamily="34" charset="0"/>
                          <a:cs typeface="Arial" panose="020B0604020202020204" pitchFamily="34" charset="0"/>
                        </a:rPr>
                        <a:t> - Latitude Location of Merchant</a:t>
                      </a:r>
                      <a:br>
                        <a:rPr lang="en-GB" sz="1600" b="0" i="0" dirty="0">
                          <a:solidFill>
                            <a:srgbClr val="3E3D2D"/>
                          </a:solidFill>
                          <a:effectLst/>
                          <a:latin typeface="Arial" panose="020B0604020202020204" pitchFamily="34" charset="0"/>
                          <a:cs typeface="Arial" panose="020B0604020202020204" pitchFamily="34" charset="0"/>
                        </a:rPr>
                      </a:br>
                      <a:r>
                        <a:rPr lang="en-GB" sz="1600" b="0" i="0" dirty="0">
                          <a:solidFill>
                            <a:srgbClr val="3E3D2D"/>
                          </a:solidFill>
                          <a:effectLst/>
                          <a:latin typeface="Arial" panose="020B0604020202020204" pitchFamily="34" charset="0"/>
                          <a:cs typeface="Arial" panose="020B0604020202020204" pitchFamily="34" charset="0"/>
                        </a:rPr>
                        <a:t>Longitude Location of Merchant</a:t>
                      </a:r>
                      <a:br>
                        <a:rPr lang="en-GB" sz="1600" b="0" i="0" dirty="0">
                          <a:solidFill>
                            <a:srgbClr val="3E3D2D"/>
                          </a:solidFill>
                          <a:effectLst/>
                          <a:latin typeface="Arial" panose="020B0604020202020204" pitchFamily="34" charset="0"/>
                          <a:cs typeface="Arial" panose="020B0604020202020204" pitchFamily="34" charset="0"/>
                        </a:rPr>
                      </a:br>
                      <a:r>
                        <a:rPr lang="en-GB" sz="1600" b="0" i="0" dirty="0" err="1">
                          <a:solidFill>
                            <a:srgbClr val="3E3D2D"/>
                          </a:solidFill>
                          <a:effectLst/>
                          <a:latin typeface="Arial" panose="020B0604020202020204" pitchFamily="34" charset="0"/>
                          <a:cs typeface="Arial" panose="020B0604020202020204" pitchFamily="34" charset="0"/>
                        </a:rPr>
                        <a:t>is_fraud</a:t>
                      </a:r>
                      <a:r>
                        <a:rPr lang="en-GB" sz="1600" b="0" i="0" dirty="0">
                          <a:solidFill>
                            <a:srgbClr val="3E3D2D"/>
                          </a:solidFill>
                          <a:effectLst/>
                          <a:latin typeface="Arial" panose="020B0604020202020204" pitchFamily="34" charset="0"/>
                          <a:cs typeface="Arial" panose="020B0604020202020204" pitchFamily="34" charset="0"/>
                        </a:rPr>
                        <a:t> - Target Class</a:t>
                      </a:r>
                      <a:endParaRPr lang="en-GB" sz="3200" dirty="0">
                        <a:effectLst/>
                        <a:latin typeface="Arial" panose="020B0604020202020204" pitchFamily="34" charset="0"/>
                        <a:cs typeface="Arial" panose="020B0604020202020204" pitchFamily="34" charset="0"/>
                      </a:endParaRPr>
                    </a:p>
                  </a:txBody>
                  <a:tcPr marL="121964" marR="121964" marT="60982" marB="60982"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41344556"/>
                  </a:ext>
                </a:extLst>
              </a:tr>
            </a:tbl>
          </a:graphicData>
        </a:graphic>
      </p:graphicFrame>
      <p:sp>
        <p:nvSpPr>
          <p:cNvPr id="5" name="Rectangle 1">
            <a:extLst>
              <a:ext uri="{FF2B5EF4-FFF2-40B4-BE49-F238E27FC236}">
                <a16:creationId xmlns:a16="http://schemas.microsoft.com/office/drawing/2014/main" id="{CACCF75F-7542-65CF-F629-2722B8FE21A9}"/>
              </a:ext>
            </a:extLst>
          </p:cNvPr>
          <p:cNvSpPr>
            <a:spLocks noChangeArrowheads="1"/>
          </p:cNvSpPr>
          <p:nvPr/>
        </p:nvSpPr>
        <p:spPr bwMode="auto">
          <a:xfrm>
            <a:off x="0" y="-253915"/>
            <a:ext cx="2662908"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r>
              <a:rPr kumimoji="0" lang="en-US" altLang="en-US" sz="700" b="0" i="0" u="none" strike="noStrike" cap="none" normalizeH="0" baseline="0">
                <a:ln>
                  <a:noFill/>
                </a:ln>
                <a:solidFill>
                  <a:srgbClr val="94C600"/>
                </a:solidFill>
                <a:effectLst/>
                <a:latin typeface="Courier New" panose="02070309020205020404" pitchFamily="49" charset="0"/>
                <a:cs typeface="Courier New" panose="02070309020205020404" pitchFamily="49" charset="0"/>
              </a:rPr>
              <a:t>o o o o o o o </a:t>
            </a:r>
            <a:r>
              <a:rPr kumimoji="0" lang="en-US" altLang="en-US" sz="900" b="0" i="0" u="none" strike="noStrike" cap="none" normalizeH="0" baseline="0">
                <a:ln>
                  <a:noFill/>
                </a:ln>
                <a:solidFill>
                  <a:srgbClr val="3E3D2D"/>
                </a:solidFill>
                <a:effectLst/>
                <a:latin typeface="Century Gothic" panose="020B0502020202020204" pitchFamily="34" charset="0"/>
              </a:rPr>
              <a:t>merch_long - </a:t>
            </a:r>
            <a:r>
              <a:rPr kumimoji="0" lang="en-US" altLang="en-US" sz="700" b="0" i="0" u="none" strike="noStrike" cap="none" normalizeH="0" baseline="0">
                <a:ln>
                  <a:noFill/>
                </a:ln>
                <a:solidFill>
                  <a:srgbClr val="94C600"/>
                </a:solidFill>
                <a:effectLst/>
                <a:latin typeface="Courier New" panose="02070309020205020404" pitchFamily="49" charset="0"/>
                <a:cs typeface="Courier New" panose="02070309020205020404" pitchFamily="49" charset="0"/>
              </a:rPr>
              <a:t>o </a:t>
            </a:r>
            <a:r>
              <a:rPr kumimoji="0" lang="en-US" altLang="en-US" sz="900" b="0" i="0" u="none" strike="noStrike" cap="none" normalizeH="0" baseline="0">
                <a:ln>
                  <a:noFill/>
                </a:ln>
                <a:solidFill>
                  <a:srgbClr val="3E3D2D"/>
                </a:solidFill>
                <a:effectLst/>
                <a:latin typeface="Century Gothic" panose="020B0502020202020204" pitchFamily="34" charset="0"/>
              </a:rPr>
              <a:t>Fraud Flag &lt;--- </a:t>
            </a:r>
            <a:br>
              <a:rPr kumimoji="0" lang="en-US" altLang="en-US" sz="8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25249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5C0FD-09B2-43B2-9904-EA6DE6AE2BDC}"/>
              </a:ext>
            </a:extLst>
          </p:cNvPr>
          <p:cNvSpPr>
            <a:spLocks noGrp="1"/>
          </p:cNvSpPr>
          <p:nvPr>
            <p:ph type="title"/>
          </p:nvPr>
        </p:nvSpPr>
        <p:spPr>
          <a:xfrm>
            <a:off x="333344" y="2448457"/>
            <a:ext cx="3084844" cy="1961086"/>
          </a:xfrm>
        </p:spPr>
        <p:txBody>
          <a:bodyPr vert="horz" lIns="91440" tIns="45720" rIns="91440" bIns="45720" rtlCol="0" anchor="b">
            <a:normAutofit/>
          </a:bodyPr>
          <a:lstStyle/>
          <a:p>
            <a:r>
              <a:rPr lang="en-US" sz="3700" dirty="0">
                <a:solidFill>
                  <a:schemeClr val="tx1"/>
                </a:solidFill>
                <a:latin typeface="Arial" panose="020B0604020202020204" pitchFamily="34" charset="0"/>
                <a:cs typeface="Arial" panose="020B0604020202020204" pitchFamily="34" charset="0"/>
              </a:rPr>
              <a:t>Appendix: Data Methodology </a:t>
            </a:r>
          </a:p>
        </p:txBody>
      </p:sp>
      <p:graphicFrame>
        <p:nvGraphicFramePr>
          <p:cNvPr id="4" name="Content Placeholder 3">
            <a:extLst>
              <a:ext uri="{FF2B5EF4-FFF2-40B4-BE49-F238E27FC236}">
                <a16:creationId xmlns:a16="http://schemas.microsoft.com/office/drawing/2014/main" id="{E39D46B7-6F61-2683-4544-7D43C7F8AC4F}"/>
              </a:ext>
            </a:extLst>
          </p:cNvPr>
          <p:cNvGraphicFramePr>
            <a:graphicFrameLocks noGrp="1"/>
          </p:cNvGraphicFramePr>
          <p:nvPr>
            <p:ph idx="1"/>
            <p:extLst>
              <p:ext uri="{D42A27DB-BD31-4B8C-83A1-F6EECF244321}">
                <p14:modId xmlns:p14="http://schemas.microsoft.com/office/powerpoint/2010/main" val="4105868864"/>
              </p:ext>
            </p:extLst>
          </p:nvPr>
        </p:nvGraphicFramePr>
        <p:xfrm>
          <a:off x="3656596" y="783830"/>
          <a:ext cx="6798082" cy="5290340"/>
        </p:xfrm>
        <a:graphic>
          <a:graphicData uri="http://schemas.openxmlformats.org/drawingml/2006/table">
            <a:tbl>
              <a:tblPr/>
              <a:tblGrid>
                <a:gridCol w="6798082">
                  <a:extLst>
                    <a:ext uri="{9D8B030D-6E8A-4147-A177-3AD203B41FA5}">
                      <a16:colId xmlns:a16="http://schemas.microsoft.com/office/drawing/2014/main" val="3076473351"/>
                    </a:ext>
                  </a:extLst>
                </a:gridCol>
              </a:tblGrid>
              <a:tr h="5290340">
                <a:tc>
                  <a:txBody>
                    <a:bodyPr/>
                    <a:lstStyle/>
                    <a:p>
                      <a:pPr marL="457200" indent="-457200">
                        <a:buFont typeface="Arial" panose="020B0604020202020204" pitchFamily="34" charset="0"/>
                        <a:buChar char="•"/>
                      </a:pPr>
                      <a:r>
                        <a:rPr lang="en-GB" sz="2400" b="0" i="0" dirty="0">
                          <a:solidFill>
                            <a:srgbClr val="3E3D2D"/>
                          </a:solidFill>
                          <a:effectLst/>
                          <a:latin typeface="Arial" panose="020B0604020202020204" pitchFamily="34" charset="0"/>
                          <a:cs typeface="Arial" panose="020B0604020202020204" pitchFamily="34" charset="0"/>
                        </a:rPr>
                        <a:t>A random forest classifier built on top a Kaggle simulated dataset</a:t>
                      </a:r>
                      <a:br>
                        <a:rPr lang="en-GB" sz="2400" b="0" i="0" dirty="0">
                          <a:solidFill>
                            <a:srgbClr val="3E3D2D"/>
                          </a:solidFill>
                          <a:effectLst/>
                          <a:latin typeface="Arial" panose="020B0604020202020204" pitchFamily="34" charset="0"/>
                          <a:cs typeface="Arial" panose="020B0604020202020204" pitchFamily="34" charset="0"/>
                        </a:rPr>
                      </a:br>
                      <a:r>
                        <a:rPr lang="en-GB" sz="2400" b="0" i="0" dirty="0">
                          <a:solidFill>
                            <a:srgbClr val="3E3D2D"/>
                          </a:solidFill>
                          <a:effectLst/>
                          <a:latin typeface="Arial" panose="020B0604020202020204" pitchFamily="34" charset="0"/>
                          <a:cs typeface="Arial" panose="020B0604020202020204" pitchFamily="34" charset="0"/>
                        </a:rPr>
                        <a:t>Class imbalance adjusted using Adaptive Synthetic (ADASYN) sampling method</a:t>
                      </a:r>
                      <a:br>
                        <a:rPr lang="en-GB" sz="2400" b="0" i="0" dirty="0">
                          <a:solidFill>
                            <a:srgbClr val="3E3D2D"/>
                          </a:solidFill>
                          <a:effectLst/>
                          <a:latin typeface="Arial" panose="020B0604020202020204" pitchFamily="34" charset="0"/>
                          <a:cs typeface="Arial" panose="020B0604020202020204" pitchFamily="34" charset="0"/>
                        </a:rPr>
                      </a:br>
                      <a:endParaRPr lang="en-GB" sz="2400" b="0" i="0" dirty="0">
                        <a:solidFill>
                          <a:srgbClr val="94C600"/>
                        </a:solidFill>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GB" sz="2400" b="0" i="0" dirty="0">
                          <a:solidFill>
                            <a:srgbClr val="3E3D2D"/>
                          </a:solidFill>
                          <a:effectLst/>
                          <a:latin typeface="Arial" panose="020B0604020202020204" pitchFamily="34" charset="0"/>
                          <a:cs typeface="Arial" panose="020B0604020202020204" pitchFamily="34" charset="0"/>
                        </a:rPr>
                        <a:t>Manual hyperparameter tuning done due to extensive computational times when using Grid Search Cross Validation</a:t>
                      </a:r>
                      <a:endParaRPr lang="en-GB" sz="2400" dirty="0">
                        <a:effectLst/>
                        <a:latin typeface="Arial" panose="020B0604020202020204" pitchFamily="34" charset="0"/>
                        <a:cs typeface="Arial" panose="020B0604020202020204" pitchFamily="34" charset="0"/>
                      </a:endParaRPr>
                    </a:p>
                  </a:txBody>
                  <a:tcPr marL="103879" marR="103879" marT="51938" marB="51938"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95463699"/>
                  </a:ext>
                </a:extLst>
              </a:tr>
            </a:tbl>
          </a:graphicData>
        </a:graphic>
      </p:graphicFrame>
      <p:sp>
        <p:nvSpPr>
          <p:cNvPr id="5" name="Rectangle 1">
            <a:extLst>
              <a:ext uri="{FF2B5EF4-FFF2-40B4-BE49-F238E27FC236}">
                <a16:creationId xmlns:a16="http://schemas.microsoft.com/office/drawing/2014/main" id="{9CFB415F-A19C-4D56-D364-115BC096E40C}"/>
              </a:ext>
            </a:extLst>
          </p:cNvPr>
          <p:cNvSpPr>
            <a:spLocks noChangeArrowheads="1"/>
          </p:cNvSpPr>
          <p:nvPr/>
        </p:nvSpPr>
        <p:spPr bwMode="auto">
          <a:xfrm>
            <a:off x="571752" y="2799654"/>
            <a:ext cx="3005462" cy="318966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45720" rIns="0" bIns="45720" numCol="1" rtlCol="0" anchorCtr="0" compatLnSpc="1">
            <a:prstTxWarp prst="textNoShape">
              <a:avLst/>
            </a:prstTxWarp>
            <a:normAutofit/>
          </a:bodyPr>
          <a:lstStyle/>
          <a:p>
            <a:pPr marL="0" marR="0" lvl="0" indent="0" fontAlgn="base">
              <a:spcBef>
                <a:spcPct val="0"/>
              </a:spcBef>
              <a:spcAft>
                <a:spcPts val="600"/>
              </a:spcAft>
              <a:buClrTx/>
              <a:buSzTx/>
              <a:buFont typeface="Calibri" panose="020F0502020204030204" pitchFamily="34" charset="0"/>
              <a:buNone/>
              <a:tabLst/>
            </a:pPr>
            <a:r>
              <a:rPr kumimoji="0" lang="en-US" altLang="en-US" b="0" i="0" u="none" strike="noStrike" cap="none" normalizeH="0" baseline="0" dirty="0">
                <a:ln>
                  <a:noFill/>
                </a:ln>
                <a:solidFill>
                  <a:srgbClr val="FFFFFF"/>
                </a:solidFill>
                <a:effectLst/>
              </a:rPr>
              <a:t> </a:t>
            </a:r>
            <a:br>
              <a:rPr kumimoji="0" lang="en-US" altLang="en-US" b="0" i="0" u="none" strike="noStrike" cap="none" normalizeH="0" baseline="0" dirty="0">
                <a:ln>
                  <a:noFill/>
                </a:ln>
                <a:solidFill>
                  <a:srgbClr val="FFFFFF"/>
                </a:solidFill>
                <a:effectLst/>
              </a:rPr>
            </a:br>
            <a:endParaRPr kumimoji="0" lang="en-US" altLang="en-US" b="0" i="0" u="none" strike="noStrike" cap="none" normalizeH="0" baseline="0" dirty="0">
              <a:ln>
                <a:noFill/>
              </a:ln>
              <a:solidFill>
                <a:srgbClr val="FFFFFF"/>
              </a:solidFill>
              <a:effectLst/>
            </a:endParaRPr>
          </a:p>
        </p:txBody>
      </p:sp>
    </p:spTree>
    <p:extLst>
      <p:ext uri="{BB962C8B-B14F-4D97-AF65-F5344CB8AC3E}">
        <p14:creationId xmlns:p14="http://schemas.microsoft.com/office/powerpoint/2010/main" val="3037507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2AA86-244C-F3D8-AEB0-EF975839476D}"/>
              </a:ext>
            </a:extLst>
          </p:cNvPr>
          <p:cNvSpPr>
            <a:spLocks noGrp="1"/>
          </p:cNvSpPr>
          <p:nvPr>
            <p:ph type="title"/>
          </p:nvPr>
        </p:nvSpPr>
        <p:spPr>
          <a:xfrm>
            <a:off x="-121376" y="2208903"/>
            <a:ext cx="2692298" cy="1554485"/>
          </a:xfrm>
        </p:spPr>
        <p:txBody>
          <a:bodyPr vert="horz" lIns="91440" tIns="45720" rIns="91440" bIns="45720" rtlCol="0" anchor="ctr">
            <a:normAutofit/>
          </a:bodyPr>
          <a:lstStyle/>
          <a:p>
            <a:pPr algn="ctr"/>
            <a:r>
              <a:rPr lang="en-US" sz="4000" dirty="0">
                <a:solidFill>
                  <a:schemeClr val="tx1"/>
                </a:solidFill>
                <a:latin typeface="Arial" panose="020B0604020202020204" pitchFamily="34" charset="0"/>
                <a:cs typeface="Arial" panose="020B0604020202020204" pitchFamily="34" charset="0"/>
              </a:rPr>
              <a:t>Attached Files</a:t>
            </a:r>
          </a:p>
        </p:txBody>
      </p:sp>
      <p:graphicFrame>
        <p:nvGraphicFramePr>
          <p:cNvPr id="4" name="Content Placeholder 3">
            <a:extLst>
              <a:ext uri="{FF2B5EF4-FFF2-40B4-BE49-F238E27FC236}">
                <a16:creationId xmlns:a16="http://schemas.microsoft.com/office/drawing/2014/main" id="{D3556A1C-0FF7-1E7E-AF7A-A46CEC78EDE2}"/>
              </a:ext>
            </a:extLst>
          </p:cNvPr>
          <p:cNvGraphicFramePr>
            <a:graphicFrameLocks noGrp="1"/>
          </p:cNvGraphicFramePr>
          <p:nvPr>
            <p:ph idx="1"/>
            <p:extLst>
              <p:ext uri="{D42A27DB-BD31-4B8C-83A1-F6EECF244321}">
                <p14:modId xmlns:p14="http://schemas.microsoft.com/office/powerpoint/2010/main" val="1280095816"/>
              </p:ext>
            </p:extLst>
          </p:nvPr>
        </p:nvGraphicFramePr>
        <p:xfrm>
          <a:off x="2570922" y="1345903"/>
          <a:ext cx="7536112" cy="3557043"/>
        </p:xfrm>
        <a:graphic>
          <a:graphicData uri="http://schemas.openxmlformats.org/drawingml/2006/table">
            <a:tbl>
              <a:tblPr/>
              <a:tblGrid>
                <a:gridCol w="7536112">
                  <a:extLst>
                    <a:ext uri="{9D8B030D-6E8A-4147-A177-3AD203B41FA5}">
                      <a16:colId xmlns:a16="http://schemas.microsoft.com/office/drawing/2014/main" val="1970912456"/>
                    </a:ext>
                  </a:extLst>
                </a:gridCol>
              </a:tblGrid>
              <a:tr h="3557043">
                <a:tc>
                  <a:txBody>
                    <a:bodyPr/>
                    <a:lstStyle/>
                    <a:p>
                      <a:pPr marL="457200" indent="-457200">
                        <a:buFont typeface="Arial" panose="020B0604020202020204" pitchFamily="34" charset="0"/>
                        <a:buChar char="•"/>
                      </a:pPr>
                      <a:r>
                        <a:rPr lang="en-GB" sz="2400" dirty="0">
                          <a:effectLst/>
                          <a:latin typeface="Arial" panose="020B0604020202020204" pitchFamily="34" charset="0"/>
                          <a:cs typeface="Arial" panose="020B0604020202020204" pitchFamily="34" charset="0"/>
                        </a:rPr>
                        <a:t> A pdf file for the root cause analysis, </a:t>
                      </a:r>
                    </a:p>
                    <a:p>
                      <a:pPr marL="457200" indent="-457200">
                        <a:buFont typeface="Arial" panose="020B0604020202020204" pitchFamily="34" charset="0"/>
                        <a:buChar char="•"/>
                      </a:pPr>
                      <a:r>
                        <a:rPr lang="en-GB" sz="2400" dirty="0">
                          <a:effectLst/>
                          <a:latin typeface="Arial" panose="020B0604020202020204" pitchFamily="34" charset="0"/>
                          <a:cs typeface="Arial" panose="020B0604020202020204" pitchFamily="34" charset="0"/>
                        </a:rPr>
                        <a:t>Two excel workbooks for the 5ws+how problem-solving framework and the cost-benefit analysis, </a:t>
                      </a:r>
                    </a:p>
                    <a:p>
                      <a:pPr marL="457200" indent="-457200">
                        <a:buFont typeface="Arial" panose="020B0604020202020204" pitchFamily="34" charset="0"/>
                        <a:buChar char="•"/>
                      </a:pPr>
                      <a:r>
                        <a:rPr lang="en-GB" sz="2400" dirty="0">
                          <a:effectLst/>
                          <a:latin typeface="Arial" panose="020B0604020202020204" pitchFamily="34" charset="0"/>
                          <a:cs typeface="Arial" panose="020B0604020202020204" pitchFamily="34" charset="0"/>
                        </a:rPr>
                        <a:t>A </a:t>
                      </a:r>
                      <a:r>
                        <a:rPr lang="en-GB" sz="2400" dirty="0" err="1">
                          <a:effectLst/>
                          <a:latin typeface="Arial" panose="020B0604020202020204" pitchFamily="34" charset="0"/>
                          <a:cs typeface="Arial" panose="020B0604020202020204" pitchFamily="34" charset="0"/>
                        </a:rPr>
                        <a:t>jupyter</a:t>
                      </a:r>
                      <a:r>
                        <a:rPr lang="en-GB" sz="2400" dirty="0">
                          <a:effectLst/>
                          <a:latin typeface="Arial" panose="020B0604020202020204" pitchFamily="34" charset="0"/>
                          <a:cs typeface="Arial" panose="020B0604020202020204" pitchFamily="34" charset="0"/>
                        </a:rPr>
                        <a:t> notebook for the fraud detection model, </a:t>
                      </a:r>
                    </a:p>
                    <a:p>
                      <a:pPr marL="457200" indent="-457200">
                        <a:buFont typeface="Arial" panose="020B0604020202020204" pitchFamily="34" charset="0"/>
                        <a:buChar char="•"/>
                      </a:pPr>
                      <a:r>
                        <a:rPr lang="en-GB" sz="2400" dirty="0">
                          <a:effectLst/>
                          <a:latin typeface="Arial" panose="020B0604020202020204" pitchFamily="34" charset="0"/>
                          <a:cs typeface="Arial" panose="020B0604020202020204" pitchFamily="34" charset="0"/>
                        </a:rPr>
                        <a:t>(This) a </a:t>
                      </a:r>
                      <a:r>
                        <a:rPr lang="en-GB" sz="2400" dirty="0" err="1">
                          <a:effectLst/>
                          <a:latin typeface="Arial" panose="020B0604020202020204" pitchFamily="34" charset="0"/>
                          <a:cs typeface="Arial" panose="020B0604020202020204" pitchFamily="34" charset="0"/>
                        </a:rPr>
                        <a:t>powerpoint</a:t>
                      </a:r>
                      <a:r>
                        <a:rPr lang="en-GB" sz="2400" dirty="0">
                          <a:effectLst/>
                          <a:latin typeface="Arial" panose="020B0604020202020204" pitchFamily="34" charset="0"/>
                          <a:cs typeface="Arial" panose="020B0604020202020204" pitchFamily="34" charset="0"/>
                        </a:rPr>
                        <a:t> presentation for data storytelling and </a:t>
                      </a:r>
                    </a:p>
                    <a:p>
                      <a:pPr marL="457200" indent="-457200">
                        <a:buFont typeface="Arial" panose="020B0604020202020204" pitchFamily="34" charset="0"/>
                        <a:buChar char="•"/>
                      </a:pPr>
                      <a:r>
                        <a:rPr lang="en-GB" sz="2400" dirty="0">
                          <a:effectLst/>
                          <a:latin typeface="Arial" panose="020B0604020202020204" pitchFamily="34" charset="0"/>
                          <a:cs typeface="Arial" panose="020B0604020202020204" pitchFamily="34" charset="0"/>
                        </a:rPr>
                        <a:t>A video explaining the results and business impact.</a:t>
                      </a:r>
                    </a:p>
                    <a:p>
                      <a:pPr marL="0" indent="0">
                        <a:buFont typeface="Arial" panose="020B0604020202020204" pitchFamily="34" charset="0"/>
                        <a:buNone/>
                      </a:pPr>
                      <a:endParaRPr lang="en-GB" sz="2400" dirty="0">
                        <a:effectLst/>
                        <a:latin typeface="Arial" panose="020B0604020202020204" pitchFamily="34" charset="0"/>
                        <a:cs typeface="Arial" panose="020B0604020202020204" pitchFamily="34" charset="0"/>
                      </a:endParaRPr>
                    </a:p>
                  </a:txBody>
                  <a:tcPr marL="141051" marR="141051" marT="70525" marB="70525"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46557796"/>
                  </a:ext>
                </a:extLst>
              </a:tr>
            </a:tbl>
          </a:graphicData>
        </a:graphic>
      </p:graphicFrame>
      <p:sp>
        <p:nvSpPr>
          <p:cNvPr id="5" name="Rectangle 1">
            <a:extLst>
              <a:ext uri="{FF2B5EF4-FFF2-40B4-BE49-F238E27FC236}">
                <a16:creationId xmlns:a16="http://schemas.microsoft.com/office/drawing/2014/main" id="{2E894098-3777-7A98-4B82-7429FEFDE823}"/>
              </a:ext>
            </a:extLst>
          </p:cNvPr>
          <p:cNvSpPr>
            <a:spLocks noChangeArrowheads="1"/>
          </p:cNvSpPr>
          <p:nvPr/>
        </p:nvSpPr>
        <p:spPr bwMode="auto">
          <a:xfrm>
            <a:off x="6064301" y="4905300"/>
            <a:ext cx="5493699" cy="155448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45720" rIns="0" bIns="45720" numCol="1" rtlCol="0" anchor="ctr" anchorCtr="0" compatLnSpc="1">
            <a:prstTxWarp prst="textNoShape">
              <a:avLst/>
            </a:prstTxWarp>
            <a:normAutofit/>
          </a:bodyPr>
          <a:lstStyle/>
          <a:p>
            <a:pPr marL="0" marR="0" lvl="0" indent="0" fontAlgn="base">
              <a:spcBef>
                <a:spcPct val="0"/>
              </a:spcBef>
              <a:spcAft>
                <a:spcPts val="600"/>
              </a:spcAft>
              <a:buClrTx/>
              <a:buSzTx/>
              <a:buFont typeface="Calibri" panose="020F0502020204030204" pitchFamily="34" charset="0"/>
              <a:buNone/>
              <a:tabLst/>
            </a:pPr>
            <a:br>
              <a:rPr kumimoji="0" lang="en-US" altLang="en-US" b="0" i="0" u="none" strike="noStrike" cap="none" normalizeH="0" baseline="0" dirty="0">
                <a:ln>
                  <a:noFill/>
                </a:ln>
                <a:solidFill>
                  <a:srgbClr val="FFFFFF"/>
                </a:solidFill>
                <a:effectLst/>
              </a:rPr>
            </a:br>
            <a:endParaRPr kumimoji="0" lang="en-US" altLang="en-US" b="0" i="0" u="none" strike="noStrike" cap="none" normalizeH="0" baseline="0" dirty="0">
              <a:ln>
                <a:noFill/>
              </a:ln>
              <a:solidFill>
                <a:srgbClr val="FFFFFF"/>
              </a:solidFill>
              <a:effectLst/>
            </a:endParaRPr>
          </a:p>
        </p:txBody>
      </p:sp>
    </p:spTree>
    <p:extLst>
      <p:ext uri="{BB962C8B-B14F-4D97-AF65-F5344CB8AC3E}">
        <p14:creationId xmlns:p14="http://schemas.microsoft.com/office/powerpoint/2010/main" val="706460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CEDB297-9255-0E7E-2E2A-5156C3AFCD0E}"/>
              </a:ext>
            </a:extLst>
          </p:cNvPr>
          <p:cNvSpPr/>
          <p:nvPr/>
        </p:nvSpPr>
        <p:spPr>
          <a:xfrm>
            <a:off x="2929641" y="2497976"/>
            <a:ext cx="6332717" cy="1862048"/>
          </a:xfrm>
          <a:prstGeom prst="rect">
            <a:avLst/>
          </a:prstGeom>
          <a:noFill/>
        </p:spPr>
        <p:txBody>
          <a:bodyPr wrap="square" lIns="91440" tIns="45720" rIns="91440" bIns="45720">
            <a:spAutoFit/>
          </a:bodyPr>
          <a:lstStyle/>
          <a:p>
            <a:pPr algn="ctr"/>
            <a:r>
              <a:rPr lang="en-US" sz="11500" b="0"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Thanks</a:t>
            </a:r>
          </a:p>
        </p:txBody>
      </p:sp>
    </p:spTree>
    <p:extLst>
      <p:ext uri="{BB962C8B-B14F-4D97-AF65-F5344CB8AC3E}">
        <p14:creationId xmlns:p14="http://schemas.microsoft.com/office/powerpoint/2010/main" val="1922082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EB488-0953-E427-0D17-0A5CB27D62C7}"/>
              </a:ext>
            </a:extLst>
          </p:cNvPr>
          <p:cNvSpPr>
            <a:spLocks noGrp="1"/>
          </p:cNvSpPr>
          <p:nvPr>
            <p:ph type="title"/>
          </p:nvPr>
        </p:nvSpPr>
        <p:spPr>
          <a:xfrm>
            <a:off x="492370" y="516835"/>
            <a:ext cx="3084844" cy="5772840"/>
          </a:xfrm>
        </p:spPr>
        <p:txBody>
          <a:bodyPr anchor="ctr">
            <a:normAutofit/>
          </a:bodyPr>
          <a:lstStyle/>
          <a:p>
            <a:r>
              <a:rPr lang="en-US" sz="3600" dirty="0">
                <a:solidFill>
                  <a:schemeClr val="tx1"/>
                </a:solidFill>
                <a:latin typeface="Arial" panose="020B0604020202020204" pitchFamily="34" charset="0"/>
                <a:cs typeface="Arial" panose="020B0604020202020204" pitchFamily="34" charset="0"/>
              </a:rPr>
              <a:t>Agenda</a:t>
            </a:r>
            <a:endParaRPr lang="en-GB" sz="3600" dirty="0">
              <a:solidFill>
                <a:schemeClr val="tx1"/>
              </a:solidFill>
              <a:latin typeface="Arial" panose="020B0604020202020204" pitchFamily="34" charset="0"/>
              <a:cs typeface="Arial" panose="020B0604020202020204" pitchFamily="34" charset="0"/>
            </a:endParaRPr>
          </a:p>
        </p:txBody>
      </p:sp>
      <p:graphicFrame>
        <p:nvGraphicFramePr>
          <p:cNvPr id="5" name="Content Placeholder 2">
            <a:extLst>
              <a:ext uri="{FF2B5EF4-FFF2-40B4-BE49-F238E27FC236}">
                <a16:creationId xmlns:a16="http://schemas.microsoft.com/office/drawing/2014/main" id="{3CE65910-DE5B-A6DF-B9BC-E5D723D2B4DB}"/>
              </a:ext>
            </a:extLst>
          </p:cNvPr>
          <p:cNvGraphicFramePr>
            <a:graphicFrameLocks noGrp="1"/>
          </p:cNvGraphicFramePr>
          <p:nvPr>
            <p:ph idx="1"/>
            <p:extLst>
              <p:ext uri="{D42A27DB-BD31-4B8C-83A1-F6EECF244321}">
                <p14:modId xmlns:p14="http://schemas.microsoft.com/office/powerpoint/2010/main" val="2606121998"/>
              </p:ext>
            </p:extLst>
          </p:nvPr>
        </p:nvGraphicFramePr>
        <p:xfrm>
          <a:off x="2697162" y="838546"/>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24467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63B4D-4865-BD4C-BEC0-ACE669999A61}"/>
              </a:ext>
            </a:extLst>
          </p:cNvPr>
          <p:cNvSpPr>
            <a:spLocks noGrp="1"/>
          </p:cNvSpPr>
          <p:nvPr>
            <p:ph type="title"/>
          </p:nvPr>
        </p:nvSpPr>
        <p:spPr>
          <a:xfrm>
            <a:off x="492369" y="605896"/>
            <a:ext cx="3642309" cy="5646208"/>
          </a:xfrm>
        </p:spPr>
        <p:txBody>
          <a:bodyPr anchor="ctr">
            <a:normAutofit/>
          </a:bodyPr>
          <a:lstStyle/>
          <a:p>
            <a:r>
              <a:rPr lang="en-US" sz="4400" dirty="0">
                <a:solidFill>
                  <a:schemeClr val="tx1"/>
                </a:solidFill>
                <a:latin typeface="Arial" panose="020B0604020202020204" pitchFamily="34" charset="0"/>
                <a:cs typeface="Arial" panose="020B0604020202020204" pitchFamily="34" charset="0"/>
              </a:rPr>
              <a:t>Introduction</a:t>
            </a:r>
            <a:endParaRPr lang="en-GB" sz="4400" dirty="0">
              <a:solidFill>
                <a:schemeClr val="tx1"/>
              </a:solidFill>
              <a:latin typeface="Arial" panose="020B0604020202020204" pitchFamily="34" charset="0"/>
              <a:cs typeface="Arial" panose="020B0604020202020204" pitchFamily="34" charset="0"/>
            </a:endParaRPr>
          </a:p>
        </p:txBody>
      </p:sp>
      <p:sp>
        <p:nvSpPr>
          <p:cNvPr id="13" name="Content Placeholder 2">
            <a:extLst>
              <a:ext uri="{FF2B5EF4-FFF2-40B4-BE49-F238E27FC236}">
                <a16:creationId xmlns:a16="http://schemas.microsoft.com/office/drawing/2014/main" id="{E0207895-09E2-18A4-CDDC-D473CA34C29B}"/>
              </a:ext>
            </a:extLst>
          </p:cNvPr>
          <p:cNvSpPr>
            <a:spLocks noGrp="1"/>
          </p:cNvSpPr>
          <p:nvPr>
            <p:ph idx="1"/>
          </p:nvPr>
        </p:nvSpPr>
        <p:spPr>
          <a:xfrm>
            <a:off x="5231958" y="605896"/>
            <a:ext cx="5923721" cy="5646208"/>
          </a:xfrm>
        </p:spPr>
        <p:txBody>
          <a:bodyPr anchor="ctr">
            <a:normAutofit/>
          </a:bodyPr>
          <a:lstStyle/>
          <a:p>
            <a:r>
              <a:rPr lang="en-GB" sz="2200" dirty="0">
                <a:latin typeface="Arial" panose="020B0604020202020204" pitchFamily="34" charset="0"/>
                <a:cs typeface="Arial" panose="020B0604020202020204" pitchFamily="34" charset="0"/>
              </a:rPr>
              <a:t>Credit card fraud is any dishonest act or behaviour to obtain information without the proper authorization of the account holder for financial gain. Among the different ways of committing fraud, skimming is the most common one. Skimming is a method used for duplicating information located on the magnetic stripe of the card.  Apart from this, other ways of making fraudulent transactions are as follows:</a:t>
            </a:r>
          </a:p>
          <a:p>
            <a:r>
              <a:rPr lang="en-GB" sz="2200" dirty="0">
                <a:latin typeface="Arial" panose="020B0604020202020204" pitchFamily="34" charset="0"/>
                <a:cs typeface="Arial" panose="020B0604020202020204" pitchFamily="34" charset="0"/>
              </a:rPr>
              <a:t>Manipulation or alteration of genuine cards</a:t>
            </a:r>
          </a:p>
          <a:p>
            <a:r>
              <a:rPr lang="en-GB" sz="2200" dirty="0">
                <a:latin typeface="Arial" panose="020B0604020202020204" pitchFamily="34" charset="0"/>
                <a:cs typeface="Arial" panose="020B0604020202020204" pitchFamily="34" charset="0"/>
              </a:rPr>
              <a:t>Creation of counterfeit cards</a:t>
            </a:r>
          </a:p>
          <a:p>
            <a:r>
              <a:rPr lang="en-GB" sz="2200" dirty="0">
                <a:latin typeface="Arial" panose="020B0604020202020204" pitchFamily="34" charset="0"/>
                <a:cs typeface="Arial" panose="020B0604020202020204" pitchFamily="34" charset="0"/>
              </a:rPr>
              <a:t>Stolen or lost credit cards</a:t>
            </a:r>
          </a:p>
          <a:p>
            <a:r>
              <a:rPr lang="en-GB" sz="2200" dirty="0">
                <a:latin typeface="Arial" panose="020B0604020202020204" pitchFamily="34" charset="0"/>
                <a:cs typeface="Arial" panose="020B0604020202020204" pitchFamily="34" charset="0"/>
              </a:rPr>
              <a:t>Fraudulent telemarketing</a:t>
            </a:r>
          </a:p>
        </p:txBody>
      </p:sp>
    </p:spTree>
    <p:extLst>
      <p:ext uri="{BB962C8B-B14F-4D97-AF65-F5344CB8AC3E}">
        <p14:creationId xmlns:p14="http://schemas.microsoft.com/office/powerpoint/2010/main" val="4004131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8F4CC-ECE7-3830-BDB8-9C40EE6ED5AD}"/>
              </a:ext>
            </a:extLst>
          </p:cNvPr>
          <p:cNvSpPr>
            <a:spLocks noGrp="1"/>
          </p:cNvSpPr>
          <p:nvPr>
            <p:ph type="title"/>
          </p:nvPr>
        </p:nvSpPr>
        <p:spPr>
          <a:xfrm>
            <a:off x="316599" y="1196671"/>
            <a:ext cx="2996444" cy="2862699"/>
          </a:xfrm>
        </p:spPr>
        <p:txBody>
          <a:bodyPr vert="horz" lIns="91440" tIns="45720" rIns="91440" bIns="45720" rtlCol="0" anchor="b">
            <a:normAutofit/>
          </a:bodyPr>
          <a:lstStyle/>
          <a:p>
            <a:r>
              <a:rPr lang="en-US" sz="4400" dirty="0">
                <a:solidFill>
                  <a:schemeClr val="tx1"/>
                </a:solidFill>
                <a:latin typeface="Arial" panose="020B0604020202020204" pitchFamily="34" charset="0"/>
                <a:cs typeface="Arial" panose="020B0604020202020204" pitchFamily="34" charset="0"/>
              </a:rPr>
              <a:t>Problem Statement</a:t>
            </a:r>
          </a:p>
        </p:txBody>
      </p:sp>
      <p:graphicFrame>
        <p:nvGraphicFramePr>
          <p:cNvPr id="4" name="Content Placeholder 3">
            <a:extLst>
              <a:ext uri="{FF2B5EF4-FFF2-40B4-BE49-F238E27FC236}">
                <a16:creationId xmlns:a16="http://schemas.microsoft.com/office/drawing/2014/main" id="{7FA8FE2E-695A-373D-C4E9-C00B99F298F3}"/>
              </a:ext>
            </a:extLst>
          </p:cNvPr>
          <p:cNvGraphicFramePr>
            <a:graphicFrameLocks noGrp="1"/>
          </p:cNvGraphicFramePr>
          <p:nvPr>
            <p:ph idx="1"/>
            <p:extLst>
              <p:ext uri="{D42A27DB-BD31-4B8C-83A1-F6EECF244321}">
                <p14:modId xmlns:p14="http://schemas.microsoft.com/office/powerpoint/2010/main" val="3704028264"/>
              </p:ext>
            </p:extLst>
          </p:nvPr>
        </p:nvGraphicFramePr>
        <p:xfrm>
          <a:off x="3493291" y="1026910"/>
          <a:ext cx="6485596" cy="5546168"/>
        </p:xfrm>
        <a:graphic>
          <a:graphicData uri="http://schemas.openxmlformats.org/drawingml/2006/table">
            <a:tbl>
              <a:tblPr>
                <a:noFill/>
              </a:tblPr>
              <a:tblGrid>
                <a:gridCol w="6485596">
                  <a:extLst>
                    <a:ext uri="{9D8B030D-6E8A-4147-A177-3AD203B41FA5}">
                      <a16:colId xmlns:a16="http://schemas.microsoft.com/office/drawing/2014/main" val="1679297861"/>
                    </a:ext>
                  </a:extLst>
                </a:gridCol>
              </a:tblGrid>
              <a:tr h="5546168">
                <a:tc>
                  <a:txBody>
                    <a:bodyPr/>
                    <a:lstStyle/>
                    <a:p>
                      <a:pPr marL="355600" indent="-342900">
                        <a:lnSpc>
                          <a:spcPct val="100000"/>
                        </a:lnSpc>
                        <a:spcBef>
                          <a:spcPts val="695"/>
                        </a:spcBef>
                        <a:buFont typeface="Wingdings" panose="05000000000000000000" pitchFamily="2" charset="2"/>
                        <a:buChar char="q"/>
                        <a:tabLst>
                          <a:tab pos="7736840" algn="l"/>
                        </a:tabLst>
                      </a:pPr>
                      <a:r>
                        <a:rPr lang="en-US" sz="2200" b="0" spc="-5" dirty="0">
                          <a:solidFill>
                            <a:schemeClr val="tx1"/>
                          </a:solidFill>
                          <a:latin typeface="Arial" panose="020B0604020202020204" pitchFamily="34" charset="0"/>
                          <a:cs typeface="Arial" panose="020B0604020202020204" pitchFamily="34" charset="0"/>
                        </a:rPr>
                        <a:t>Detecting </a:t>
                      </a:r>
                      <a:r>
                        <a:rPr lang="en-US" sz="2200" b="0" spc="-15" dirty="0">
                          <a:solidFill>
                            <a:schemeClr val="tx1"/>
                          </a:solidFill>
                          <a:latin typeface="Arial" panose="020B0604020202020204" pitchFamily="34" charset="0"/>
                          <a:cs typeface="Arial" panose="020B0604020202020204" pitchFamily="34" charset="0"/>
                        </a:rPr>
                        <a:t>credit </a:t>
                      </a:r>
                      <a:r>
                        <a:rPr lang="en-US" sz="2200" b="0" spc="-5" dirty="0">
                          <a:solidFill>
                            <a:schemeClr val="tx1"/>
                          </a:solidFill>
                          <a:latin typeface="Arial" panose="020B0604020202020204" pitchFamily="34" charset="0"/>
                          <a:cs typeface="Arial" panose="020B0604020202020204" pitchFamily="34" charset="0"/>
                        </a:rPr>
                        <a:t>card fraud using machine learning</a:t>
                      </a:r>
                      <a:r>
                        <a:rPr lang="en-US" sz="2200" b="0" spc="20" dirty="0">
                          <a:solidFill>
                            <a:schemeClr val="tx1"/>
                          </a:solidFill>
                          <a:latin typeface="Arial" panose="020B0604020202020204" pitchFamily="34" charset="0"/>
                          <a:cs typeface="Arial" panose="020B0604020202020204" pitchFamily="34" charset="0"/>
                        </a:rPr>
                        <a:t> </a:t>
                      </a:r>
                      <a:r>
                        <a:rPr lang="en-US" sz="2200" b="0" spc="-5" dirty="0">
                          <a:solidFill>
                            <a:schemeClr val="tx1"/>
                          </a:solidFill>
                          <a:latin typeface="Arial" panose="020B0604020202020204" pitchFamily="34" charset="0"/>
                          <a:cs typeface="Arial" panose="020B0604020202020204" pitchFamily="34" charset="0"/>
                        </a:rPr>
                        <a:t>is a must in the banking </a:t>
                      </a:r>
                      <a:r>
                        <a:rPr lang="en-US" sz="2200" b="0" spc="-15" dirty="0">
                          <a:solidFill>
                            <a:schemeClr val="tx1"/>
                          </a:solidFill>
                          <a:latin typeface="Arial" panose="020B0604020202020204" pitchFamily="34" charset="0"/>
                          <a:cs typeface="Arial" panose="020B0604020202020204" pitchFamily="34" charset="0"/>
                        </a:rPr>
                        <a:t>industry.</a:t>
                      </a:r>
                      <a:endParaRPr lang="en-US" sz="2200" b="0" dirty="0">
                        <a:solidFill>
                          <a:schemeClr val="tx1"/>
                        </a:solidFill>
                        <a:latin typeface="Arial" panose="020B0604020202020204" pitchFamily="34" charset="0"/>
                        <a:cs typeface="Arial" panose="020B0604020202020204" pitchFamily="34" charset="0"/>
                      </a:endParaRPr>
                    </a:p>
                    <a:p>
                      <a:pPr marL="355600" indent="-342900">
                        <a:lnSpc>
                          <a:spcPct val="100000"/>
                        </a:lnSpc>
                        <a:spcBef>
                          <a:spcPts val="600"/>
                        </a:spcBef>
                        <a:buFont typeface="Wingdings" panose="05000000000000000000" pitchFamily="2" charset="2"/>
                        <a:buChar char="q"/>
                      </a:pPr>
                      <a:r>
                        <a:rPr lang="en-US" sz="2200" b="0" spc="-5" dirty="0">
                          <a:solidFill>
                            <a:schemeClr val="tx1"/>
                          </a:solidFill>
                          <a:latin typeface="Arial" panose="020B0604020202020204" pitchFamily="34" charset="0"/>
                          <a:cs typeface="Arial" panose="020B0604020202020204" pitchFamily="34" charset="0"/>
                        </a:rPr>
                        <a:t>They need to </a:t>
                      </a:r>
                      <a:r>
                        <a:rPr lang="en-US" sz="2200" b="0" dirty="0">
                          <a:solidFill>
                            <a:schemeClr val="tx1"/>
                          </a:solidFill>
                          <a:latin typeface="Arial" panose="020B0604020202020204" pitchFamily="34" charset="0"/>
                          <a:cs typeface="Arial" panose="020B0604020202020204" pitchFamily="34" charset="0"/>
                        </a:rPr>
                        <a:t>put </a:t>
                      </a:r>
                      <a:r>
                        <a:rPr lang="en-US" sz="2200" b="0" spc="-10" dirty="0">
                          <a:solidFill>
                            <a:schemeClr val="tx1"/>
                          </a:solidFill>
                          <a:latin typeface="Arial" panose="020B0604020202020204" pitchFamily="34" charset="0"/>
                          <a:cs typeface="Arial" panose="020B0604020202020204" pitchFamily="34" charset="0"/>
                        </a:rPr>
                        <a:t>proactive </a:t>
                      </a:r>
                      <a:r>
                        <a:rPr lang="en-US" sz="2200" b="0" spc="-5" dirty="0">
                          <a:solidFill>
                            <a:schemeClr val="tx1"/>
                          </a:solidFill>
                          <a:latin typeface="Arial" panose="020B0604020202020204" pitchFamily="34" charset="0"/>
                          <a:cs typeface="Arial" panose="020B0604020202020204" pitchFamily="34" charset="0"/>
                        </a:rPr>
                        <a:t>monitoring and fraud </a:t>
                      </a:r>
                      <a:r>
                        <a:rPr lang="en-US" sz="2200" b="0" spc="-10" dirty="0">
                          <a:solidFill>
                            <a:schemeClr val="tx1"/>
                          </a:solidFill>
                          <a:latin typeface="Arial" panose="020B0604020202020204" pitchFamily="34" charset="0"/>
                          <a:cs typeface="Arial" panose="020B0604020202020204" pitchFamily="34" charset="0"/>
                        </a:rPr>
                        <a:t>prevention </a:t>
                      </a:r>
                      <a:r>
                        <a:rPr lang="en-US" sz="2200" b="0" spc="-5" dirty="0">
                          <a:solidFill>
                            <a:schemeClr val="tx1"/>
                          </a:solidFill>
                          <a:latin typeface="Arial" panose="020B0604020202020204" pitchFamily="34" charset="0"/>
                          <a:cs typeface="Arial" panose="020B0604020202020204" pitchFamily="34" charset="0"/>
                        </a:rPr>
                        <a:t>mechanisms in</a:t>
                      </a:r>
                      <a:r>
                        <a:rPr lang="en-US" sz="2200" b="0" spc="-420" dirty="0">
                          <a:solidFill>
                            <a:schemeClr val="tx1"/>
                          </a:solidFill>
                          <a:latin typeface="Arial" panose="020B0604020202020204" pitchFamily="34" charset="0"/>
                          <a:cs typeface="Arial" panose="020B0604020202020204" pitchFamily="34" charset="0"/>
                        </a:rPr>
                        <a:t> </a:t>
                      </a:r>
                      <a:r>
                        <a:rPr lang="en-US" sz="2200" b="0" spc="-90" dirty="0">
                          <a:solidFill>
                            <a:schemeClr val="tx1"/>
                          </a:solidFill>
                          <a:latin typeface="Arial" panose="020B0604020202020204" pitchFamily="34" charset="0"/>
                          <a:cs typeface="Arial" panose="020B0604020202020204" pitchFamily="34" charset="0"/>
                        </a:rPr>
                        <a:t>place.</a:t>
                      </a:r>
                      <a:endParaRPr lang="en-US" sz="2200" b="0" dirty="0">
                        <a:solidFill>
                          <a:schemeClr val="tx1"/>
                        </a:solidFill>
                        <a:latin typeface="Arial" panose="020B0604020202020204" pitchFamily="34" charset="0"/>
                        <a:cs typeface="Arial" panose="020B0604020202020204" pitchFamily="34" charset="0"/>
                      </a:endParaRPr>
                    </a:p>
                    <a:p>
                      <a:pPr marL="355600" indent="-342900">
                        <a:lnSpc>
                          <a:spcPct val="100000"/>
                        </a:lnSpc>
                        <a:spcBef>
                          <a:spcPts val="605"/>
                        </a:spcBef>
                        <a:buFont typeface="Wingdings" panose="05000000000000000000" pitchFamily="2" charset="2"/>
                        <a:buChar char="q"/>
                      </a:pPr>
                      <a:r>
                        <a:rPr lang="en-US" sz="2200" b="0" spc="-5" dirty="0">
                          <a:solidFill>
                            <a:schemeClr val="tx1"/>
                          </a:solidFill>
                          <a:latin typeface="Arial" panose="020B0604020202020204" pitchFamily="34" charset="0"/>
                          <a:cs typeface="Arial" panose="020B0604020202020204" pitchFamily="34" charset="0"/>
                        </a:rPr>
                        <a:t>Machine learning fraud detection algorithms </a:t>
                      </a:r>
                      <a:r>
                        <a:rPr lang="en-US" sz="2200" b="0" spc="-25" dirty="0">
                          <a:solidFill>
                            <a:schemeClr val="tx1"/>
                          </a:solidFill>
                          <a:latin typeface="Arial" panose="020B0604020202020204" pitchFamily="34" charset="0"/>
                          <a:cs typeface="Arial" panose="020B0604020202020204" pitchFamily="34" charset="0"/>
                        </a:rPr>
                        <a:t>are </a:t>
                      </a:r>
                      <a:r>
                        <a:rPr lang="en-US" sz="2200" b="0" spc="-5" dirty="0">
                          <a:solidFill>
                            <a:schemeClr val="tx1"/>
                          </a:solidFill>
                          <a:latin typeface="Arial" panose="020B0604020202020204" pitchFamily="34" charset="0"/>
                          <a:cs typeface="Arial" panose="020B0604020202020204" pitchFamily="34" charset="0"/>
                        </a:rPr>
                        <a:t>way </a:t>
                      </a:r>
                      <a:r>
                        <a:rPr lang="en-US" sz="2200" b="0" spc="-20" dirty="0">
                          <a:solidFill>
                            <a:schemeClr val="tx1"/>
                          </a:solidFill>
                          <a:latin typeface="Arial" panose="020B0604020202020204" pitchFamily="34" charset="0"/>
                          <a:cs typeface="Arial" panose="020B0604020202020204" pitchFamily="34" charset="0"/>
                        </a:rPr>
                        <a:t>more </a:t>
                      </a:r>
                      <a:r>
                        <a:rPr lang="en-US" sz="2200" b="0" spc="-5" dirty="0">
                          <a:solidFill>
                            <a:schemeClr val="tx1"/>
                          </a:solidFill>
                          <a:latin typeface="Arial" panose="020B0604020202020204" pitchFamily="34" charset="0"/>
                          <a:cs typeface="Arial" panose="020B0604020202020204" pitchFamily="34" charset="0"/>
                        </a:rPr>
                        <a:t>effective than</a:t>
                      </a:r>
                      <a:r>
                        <a:rPr lang="en-US" sz="2200" b="0" spc="-285" dirty="0">
                          <a:solidFill>
                            <a:schemeClr val="tx1"/>
                          </a:solidFill>
                          <a:latin typeface="Arial" panose="020B0604020202020204" pitchFamily="34" charset="0"/>
                          <a:cs typeface="Arial" panose="020B0604020202020204" pitchFamily="34" charset="0"/>
                        </a:rPr>
                        <a:t> </a:t>
                      </a:r>
                      <a:r>
                        <a:rPr lang="en-US" sz="2200" b="0" spc="-95" dirty="0">
                          <a:solidFill>
                            <a:schemeClr val="tx1"/>
                          </a:solidFill>
                          <a:latin typeface="Arial" panose="020B0604020202020204" pitchFamily="34" charset="0"/>
                          <a:cs typeface="Arial" panose="020B0604020202020204" pitchFamily="34" charset="0"/>
                        </a:rPr>
                        <a:t>humans.</a:t>
                      </a:r>
                      <a:endParaRPr lang="en-US" sz="2200" b="0" dirty="0">
                        <a:solidFill>
                          <a:schemeClr val="tx1"/>
                        </a:solidFill>
                        <a:latin typeface="Arial" panose="020B0604020202020204" pitchFamily="34" charset="0"/>
                        <a:cs typeface="Arial" panose="020B0604020202020204" pitchFamily="34" charset="0"/>
                      </a:endParaRPr>
                    </a:p>
                    <a:p>
                      <a:pPr marL="354965" marR="184150" indent="-342900">
                        <a:lnSpc>
                          <a:spcPct val="80000"/>
                        </a:lnSpc>
                        <a:spcBef>
                          <a:spcPts val="1200"/>
                        </a:spcBef>
                        <a:buFont typeface="Wingdings" panose="05000000000000000000" pitchFamily="2" charset="2"/>
                        <a:buChar char="q"/>
                      </a:pPr>
                      <a:r>
                        <a:rPr lang="en-US" sz="2200" b="0" spc="-5" dirty="0">
                          <a:solidFill>
                            <a:schemeClr val="tx1"/>
                          </a:solidFill>
                          <a:latin typeface="Arial" panose="020B0604020202020204" pitchFamily="34" charset="0"/>
                          <a:cs typeface="Arial" panose="020B0604020202020204" pitchFamily="34" charset="0"/>
                        </a:rPr>
                        <a:t>The concept behind using machine learning for</a:t>
                      </a:r>
                      <a:r>
                        <a:rPr lang="en-US" sz="2200" b="0" spc="-440" dirty="0">
                          <a:solidFill>
                            <a:schemeClr val="tx1"/>
                          </a:solidFill>
                          <a:latin typeface="Arial" panose="020B0604020202020204" pitchFamily="34" charset="0"/>
                          <a:cs typeface="Arial" panose="020B0604020202020204" pitchFamily="34" charset="0"/>
                        </a:rPr>
                        <a:t> </a:t>
                      </a:r>
                      <a:r>
                        <a:rPr lang="en-US" sz="2200" b="0" spc="-5" dirty="0">
                          <a:solidFill>
                            <a:schemeClr val="tx1"/>
                          </a:solidFill>
                          <a:latin typeface="Arial" panose="020B0604020202020204" pitchFamily="34" charset="0"/>
                          <a:cs typeface="Arial" panose="020B0604020202020204" pitchFamily="34" charset="0"/>
                        </a:rPr>
                        <a:t>fraud detection is that </a:t>
                      </a:r>
                      <a:r>
                        <a:rPr lang="en-US" sz="2200" b="0" spc="-80" dirty="0">
                          <a:solidFill>
                            <a:schemeClr val="tx1"/>
                          </a:solidFill>
                          <a:latin typeface="Arial" panose="020B0604020202020204" pitchFamily="34" charset="0"/>
                          <a:cs typeface="Arial" panose="020B0604020202020204" pitchFamily="34" charset="0"/>
                        </a:rPr>
                        <a:t>fraudulent </a:t>
                      </a:r>
                      <a:r>
                        <a:rPr lang="en-US" sz="2200" b="0" spc="-5" dirty="0">
                          <a:solidFill>
                            <a:schemeClr val="tx1"/>
                          </a:solidFill>
                          <a:latin typeface="Arial" panose="020B0604020202020204" pitchFamily="34" charset="0"/>
                          <a:cs typeface="Arial" panose="020B0604020202020204" pitchFamily="34" charset="0"/>
                        </a:rPr>
                        <a:t>transactions have specific </a:t>
                      </a:r>
                      <a:r>
                        <a:rPr lang="en-US" sz="2200" b="0" spc="-10" dirty="0">
                          <a:solidFill>
                            <a:schemeClr val="tx1"/>
                          </a:solidFill>
                          <a:latin typeface="Arial" panose="020B0604020202020204" pitchFamily="34" charset="0"/>
                          <a:cs typeface="Arial" panose="020B0604020202020204" pitchFamily="34" charset="0"/>
                        </a:rPr>
                        <a:t>features </a:t>
                      </a:r>
                      <a:r>
                        <a:rPr lang="en-US" sz="2200" b="0" spc="-5" dirty="0">
                          <a:solidFill>
                            <a:schemeClr val="tx1"/>
                          </a:solidFill>
                          <a:latin typeface="Arial" panose="020B0604020202020204" pitchFamily="34" charset="0"/>
                          <a:cs typeface="Arial" panose="020B0604020202020204" pitchFamily="34" charset="0"/>
                        </a:rPr>
                        <a:t>that are legitimate</a:t>
                      </a:r>
                      <a:r>
                        <a:rPr lang="en-US" sz="2200" b="0" spc="210" dirty="0">
                          <a:solidFill>
                            <a:schemeClr val="tx1"/>
                          </a:solidFill>
                          <a:latin typeface="Arial" panose="020B0604020202020204" pitchFamily="34" charset="0"/>
                          <a:cs typeface="Arial" panose="020B0604020202020204" pitchFamily="34" charset="0"/>
                        </a:rPr>
                        <a:t> </a:t>
                      </a:r>
                      <a:r>
                        <a:rPr lang="en-US" sz="2200" b="0" spc="-5" dirty="0">
                          <a:solidFill>
                            <a:schemeClr val="tx1"/>
                          </a:solidFill>
                          <a:latin typeface="Arial" panose="020B0604020202020204" pitchFamily="34" charset="0"/>
                          <a:cs typeface="Arial" panose="020B0604020202020204" pitchFamily="34" charset="0"/>
                        </a:rPr>
                        <a:t>transactions.</a:t>
                      </a:r>
                      <a:endParaRPr lang="en-US" sz="2200" b="0" dirty="0">
                        <a:solidFill>
                          <a:schemeClr val="tx1"/>
                        </a:solidFill>
                        <a:latin typeface="Arial" panose="020B0604020202020204" pitchFamily="34" charset="0"/>
                        <a:cs typeface="Arial" panose="020B0604020202020204" pitchFamily="34" charset="0"/>
                      </a:endParaRPr>
                    </a:p>
                    <a:p>
                      <a:pPr marL="756285" indent="-287020">
                        <a:lnSpc>
                          <a:spcPct val="100000"/>
                        </a:lnSpc>
                        <a:buClr>
                          <a:srgbClr val="00C5BA"/>
                        </a:buClr>
                        <a:buFont typeface="Wingdings"/>
                        <a:buChar char=""/>
                        <a:tabLst>
                          <a:tab pos="756920" algn="l"/>
                        </a:tabLst>
                      </a:pPr>
                      <a:r>
                        <a:rPr lang="en-US" sz="2200" b="0" dirty="0">
                          <a:solidFill>
                            <a:schemeClr val="tx1"/>
                          </a:solidFill>
                          <a:latin typeface="Arial" panose="020B0604020202020204" pitchFamily="34" charset="0"/>
                          <a:cs typeface="Arial" panose="020B0604020202020204" pitchFamily="34" charset="0"/>
                        </a:rPr>
                        <a:t>Machine </a:t>
                      </a:r>
                      <a:r>
                        <a:rPr lang="en-US" sz="2200" b="0" spc="-5" dirty="0">
                          <a:solidFill>
                            <a:schemeClr val="tx1"/>
                          </a:solidFill>
                          <a:latin typeface="Arial" panose="020B0604020202020204" pitchFamily="34" charset="0"/>
                          <a:cs typeface="Arial" panose="020B0604020202020204" pitchFamily="34" charset="0"/>
                        </a:rPr>
                        <a:t>learning helps these institutions-</a:t>
                      </a:r>
                      <a:endParaRPr lang="en-US" sz="2200" b="0" dirty="0">
                        <a:solidFill>
                          <a:schemeClr val="tx1"/>
                        </a:solidFill>
                        <a:latin typeface="Arial" panose="020B0604020202020204" pitchFamily="34" charset="0"/>
                        <a:cs typeface="Arial" panose="020B0604020202020204" pitchFamily="34" charset="0"/>
                      </a:endParaRPr>
                    </a:p>
                    <a:p>
                      <a:pPr marL="756285" indent="-287020">
                        <a:lnSpc>
                          <a:spcPct val="100000"/>
                        </a:lnSpc>
                        <a:spcBef>
                          <a:spcPts val="600"/>
                        </a:spcBef>
                        <a:buClr>
                          <a:srgbClr val="00C5BA"/>
                        </a:buClr>
                        <a:buFont typeface="Wingdings"/>
                        <a:buChar char=""/>
                        <a:tabLst>
                          <a:tab pos="756920" algn="l"/>
                        </a:tabLst>
                      </a:pPr>
                      <a:r>
                        <a:rPr lang="en-US" sz="2200" b="0" spc="-85" dirty="0">
                          <a:solidFill>
                            <a:schemeClr val="tx1"/>
                          </a:solidFill>
                          <a:latin typeface="Arial" panose="020B0604020202020204" pitchFamily="34" charset="0"/>
                          <a:cs typeface="Arial" panose="020B0604020202020204" pitchFamily="34" charset="0"/>
                        </a:rPr>
                        <a:t>To </a:t>
                      </a:r>
                      <a:r>
                        <a:rPr lang="en-US" sz="2200" b="0" spc="-10" dirty="0">
                          <a:solidFill>
                            <a:schemeClr val="tx1"/>
                          </a:solidFill>
                          <a:latin typeface="Arial" panose="020B0604020202020204" pitchFamily="34" charset="0"/>
                          <a:cs typeface="Arial" panose="020B0604020202020204" pitchFamily="34" charset="0"/>
                        </a:rPr>
                        <a:t>reduce </a:t>
                      </a:r>
                      <a:r>
                        <a:rPr lang="en-US" sz="2200" b="0" spc="-5" dirty="0">
                          <a:solidFill>
                            <a:schemeClr val="tx1"/>
                          </a:solidFill>
                          <a:latin typeface="Arial" panose="020B0604020202020204" pitchFamily="34" charset="0"/>
                          <a:cs typeface="Arial" panose="020B0604020202020204" pitchFamily="34" charset="0"/>
                        </a:rPr>
                        <a:t>time-consuming manual</a:t>
                      </a:r>
                      <a:r>
                        <a:rPr lang="en-US" sz="2200" b="0" spc="95" dirty="0">
                          <a:solidFill>
                            <a:schemeClr val="tx1"/>
                          </a:solidFill>
                          <a:latin typeface="Arial" panose="020B0604020202020204" pitchFamily="34" charset="0"/>
                          <a:cs typeface="Arial" panose="020B0604020202020204" pitchFamily="34" charset="0"/>
                        </a:rPr>
                        <a:t> </a:t>
                      </a:r>
                      <a:r>
                        <a:rPr lang="en-US" sz="2200" b="0" spc="-5" dirty="0">
                          <a:solidFill>
                            <a:schemeClr val="tx1"/>
                          </a:solidFill>
                          <a:latin typeface="Arial" panose="020B0604020202020204" pitchFamily="34" charset="0"/>
                          <a:cs typeface="Arial" panose="020B0604020202020204" pitchFamily="34" charset="0"/>
                        </a:rPr>
                        <a:t>reviews.</a:t>
                      </a:r>
                      <a:endParaRPr lang="en-US" sz="2200" b="0" dirty="0">
                        <a:solidFill>
                          <a:schemeClr val="tx1"/>
                        </a:solidFill>
                        <a:latin typeface="Arial" panose="020B0604020202020204" pitchFamily="34" charset="0"/>
                        <a:cs typeface="Arial" panose="020B0604020202020204" pitchFamily="34" charset="0"/>
                      </a:endParaRPr>
                    </a:p>
                    <a:p>
                      <a:pPr marL="756285" indent="-287020">
                        <a:lnSpc>
                          <a:spcPct val="100000"/>
                        </a:lnSpc>
                        <a:spcBef>
                          <a:spcPts val="600"/>
                        </a:spcBef>
                        <a:buClr>
                          <a:srgbClr val="00C5BA"/>
                        </a:buClr>
                        <a:buFont typeface="Wingdings"/>
                        <a:buChar char=""/>
                        <a:tabLst>
                          <a:tab pos="756920" algn="l"/>
                        </a:tabLst>
                      </a:pPr>
                      <a:r>
                        <a:rPr lang="en-US" sz="2200" b="0" spc="-5" dirty="0">
                          <a:solidFill>
                            <a:schemeClr val="tx1"/>
                          </a:solidFill>
                          <a:latin typeface="Arial" panose="020B0604020202020204" pitchFamily="34" charset="0"/>
                          <a:cs typeface="Arial" panose="020B0604020202020204" pitchFamily="34" charset="0"/>
                        </a:rPr>
                        <a:t>Costly </a:t>
                      </a:r>
                      <a:r>
                        <a:rPr lang="en-US" sz="2200" b="0" dirty="0">
                          <a:solidFill>
                            <a:schemeClr val="tx1"/>
                          </a:solidFill>
                          <a:latin typeface="Arial" panose="020B0604020202020204" pitchFamily="34" charset="0"/>
                          <a:cs typeface="Arial" panose="020B0604020202020204" pitchFamily="34" charset="0"/>
                        </a:rPr>
                        <a:t>chargebacks </a:t>
                      </a:r>
                      <a:r>
                        <a:rPr lang="en-US" sz="2200" b="0" spc="-5" dirty="0">
                          <a:solidFill>
                            <a:schemeClr val="tx1"/>
                          </a:solidFill>
                          <a:latin typeface="Arial" panose="020B0604020202020204" pitchFamily="34" charset="0"/>
                          <a:cs typeface="Arial" panose="020B0604020202020204" pitchFamily="34" charset="0"/>
                        </a:rPr>
                        <a:t>and </a:t>
                      </a:r>
                      <a:r>
                        <a:rPr lang="en-US" sz="2200" b="0" dirty="0">
                          <a:solidFill>
                            <a:schemeClr val="tx1"/>
                          </a:solidFill>
                          <a:latin typeface="Arial" panose="020B0604020202020204" pitchFamily="34" charset="0"/>
                          <a:cs typeface="Arial" panose="020B0604020202020204" pitchFamily="34" charset="0"/>
                        </a:rPr>
                        <a:t>fees.</a:t>
                      </a:r>
                    </a:p>
                    <a:p>
                      <a:pPr marL="756285" indent="-287020">
                        <a:lnSpc>
                          <a:spcPct val="100000"/>
                        </a:lnSpc>
                        <a:spcBef>
                          <a:spcPts val="605"/>
                        </a:spcBef>
                        <a:buClr>
                          <a:srgbClr val="00C5BA"/>
                        </a:buClr>
                        <a:buFont typeface="Wingdings"/>
                        <a:buChar char=""/>
                        <a:tabLst>
                          <a:tab pos="756920" algn="l"/>
                        </a:tabLst>
                      </a:pPr>
                      <a:r>
                        <a:rPr lang="en-US" sz="2200" b="0" spc="-5" dirty="0">
                          <a:solidFill>
                            <a:schemeClr val="tx1"/>
                          </a:solidFill>
                          <a:latin typeface="Arial" panose="020B0604020202020204" pitchFamily="34" charset="0"/>
                          <a:cs typeface="Arial" panose="020B0604020202020204" pitchFamily="34" charset="0"/>
                        </a:rPr>
                        <a:t>Denial </a:t>
                      </a:r>
                      <a:r>
                        <a:rPr lang="en-US" sz="2200" b="0" dirty="0">
                          <a:solidFill>
                            <a:schemeClr val="tx1"/>
                          </a:solidFill>
                          <a:latin typeface="Arial" panose="020B0604020202020204" pitchFamily="34" charset="0"/>
                          <a:cs typeface="Arial" panose="020B0604020202020204" pitchFamily="34" charset="0"/>
                        </a:rPr>
                        <a:t>of legitimate</a:t>
                      </a:r>
                      <a:r>
                        <a:rPr lang="en-US" sz="2200" b="0" spc="-10" dirty="0">
                          <a:solidFill>
                            <a:schemeClr val="tx1"/>
                          </a:solidFill>
                          <a:latin typeface="Arial" panose="020B0604020202020204" pitchFamily="34" charset="0"/>
                          <a:cs typeface="Arial" panose="020B0604020202020204" pitchFamily="34" charset="0"/>
                        </a:rPr>
                        <a:t> </a:t>
                      </a:r>
                      <a:r>
                        <a:rPr lang="en-US" sz="2200" b="0" spc="-5" dirty="0">
                          <a:solidFill>
                            <a:schemeClr val="tx1"/>
                          </a:solidFill>
                          <a:latin typeface="Arial" panose="020B0604020202020204" pitchFamily="34" charset="0"/>
                          <a:cs typeface="Arial" panose="020B0604020202020204" pitchFamily="34" charset="0"/>
                        </a:rPr>
                        <a:t>transactions.</a:t>
                      </a:r>
                      <a:endParaRPr lang="en-US" sz="2200" b="0" dirty="0">
                        <a:solidFill>
                          <a:schemeClr val="tx1"/>
                        </a:solidFill>
                        <a:latin typeface="Arial" panose="020B0604020202020204" pitchFamily="34" charset="0"/>
                        <a:cs typeface="Arial" panose="020B0604020202020204" pitchFamily="34" charset="0"/>
                      </a:endParaRPr>
                    </a:p>
                  </a:txBody>
                  <a:tcPr marL="0" marR="140259" marT="56104" marB="420778" anchor="ctr">
                    <a:lnL w="12700" cmpd="sng">
                      <a:noFill/>
                      <a:prstDash val="solid"/>
                    </a:lnL>
                    <a:lnR w="12700" cmpd="sng">
                      <a:noFill/>
                      <a:prstDash val="solid"/>
                    </a:lnR>
                    <a:lnT w="6350" cap="flat" cmpd="sng" algn="ctr">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57626550"/>
                  </a:ext>
                </a:extLst>
              </a:tr>
            </a:tbl>
          </a:graphicData>
        </a:graphic>
      </p:graphicFrame>
      <p:sp>
        <p:nvSpPr>
          <p:cNvPr id="5" name="Rectangle 1">
            <a:extLst>
              <a:ext uri="{FF2B5EF4-FFF2-40B4-BE49-F238E27FC236}">
                <a16:creationId xmlns:a16="http://schemas.microsoft.com/office/drawing/2014/main" id="{85BF94A3-28B1-D6C1-C63F-C556E1BC9151}"/>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03065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8173E-3532-41D0-5074-730F479B658B}"/>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dirty="0">
                <a:solidFill>
                  <a:schemeClr val="tx1"/>
                </a:solidFill>
                <a:latin typeface="Arial" panose="020B0604020202020204" pitchFamily="34" charset="0"/>
                <a:cs typeface="Arial" panose="020B0604020202020204" pitchFamily="34" charset="0"/>
              </a:rPr>
              <a:t>Background</a:t>
            </a:r>
          </a:p>
        </p:txBody>
      </p:sp>
      <p:graphicFrame>
        <p:nvGraphicFramePr>
          <p:cNvPr id="4" name="Content Placeholder 3">
            <a:extLst>
              <a:ext uri="{FF2B5EF4-FFF2-40B4-BE49-F238E27FC236}">
                <a16:creationId xmlns:a16="http://schemas.microsoft.com/office/drawing/2014/main" id="{557419CE-A503-A944-3DA1-960F1D36D933}"/>
              </a:ext>
            </a:extLst>
          </p:cNvPr>
          <p:cNvGraphicFramePr>
            <a:graphicFrameLocks noGrp="1"/>
          </p:cNvGraphicFramePr>
          <p:nvPr>
            <p:ph idx="1"/>
            <p:extLst>
              <p:ext uri="{D42A27DB-BD31-4B8C-83A1-F6EECF244321}">
                <p14:modId xmlns:p14="http://schemas.microsoft.com/office/powerpoint/2010/main" val="2315376417"/>
              </p:ext>
            </p:extLst>
          </p:nvPr>
        </p:nvGraphicFramePr>
        <p:xfrm>
          <a:off x="3758998" y="1329309"/>
          <a:ext cx="6685168" cy="4199382"/>
        </p:xfrm>
        <a:graphic>
          <a:graphicData uri="http://schemas.openxmlformats.org/drawingml/2006/table">
            <a:tbl>
              <a:tblPr/>
              <a:tblGrid>
                <a:gridCol w="6685168">
                  <a:extLst>
                    <a:ext uri="{9D8B030D-6E8A-4147-A177-3AD203B41FA5}">
                      <a16:colId xmlns:a16="http://schemas.microsoft.com/office/drawing/2014/main" val="1401759391"/>
                    </a:ext>
                  </a:extLst>
                </a:gridCol>
              </a:tblGrid>
              <a:tr h="4199382">
                <a:tc>
                  <a:txBody>
                    <a:bodyPr/>
                    <a:lstStyle/>
                    <a:p>
                      <a:pPr marL="457200" indent="-457200">
                        <a:buFont typeface="Arial" panose="020B0604020202020204" pitchFamily="34" charset="0"/>
                        <a:buChar char="•"/>
                      </a:pPr>
                      <a:r>
                        <a:rPr lang="en-GB" sz="2400" b="0" i="0" dirty="0">
                          <a:solidFill>
                            <a:srgbClr val="3E3D2D"/>
                          </a:solidFill>
                          <a:effectLst/>
                          <a:latin typeface="Arial" panose="020B0604020202020204" pitchFamily="34" charset="0"/>
                          <a:cs typeface="Arial" panose="020B0604020202020204" pitchFamily="34" charset="0"/>
                        </a:rPr>
                        <a:t>A machine learning model has been built to detect frauds early and mitigate losses</a:t>
                      </a:r>
                    </a:p>
                    <a:p>
                      <a:pPr marL="457200" indent="-457200">
                        <a:buFont typeface="Arial" panose="020B0604020202020204" pitchFamily="34" charset="0"/>
                        <a:buChar char="•"/>
                      </a:pPr>
                      <a:r>
                        <a:rPr lang="en-GB" sz="2400" b="0" i="0" dirty="0">
                          <a:solidFill>
                            <a:srgbClr val="3E3D2D"/>
                          </a:solidFill>
                          <a:effectLst/>
                          <a:latin typeface="Arial" panose="020B0604020202020204" pitchFamily="34" charset="0"/>
                          <a:cs typeface="Arial" panose="020B0604020202020204" pitchFamily="34" charset="0"/>
                        </a:rPr>
                        <a:t>A cost benefit analysis has been done for</a:t>
                      </a:r>
                      <a:br>
                        <a:rPr lang="en-GB" sz="2400" b="0" i="0" dirty="0">
                          <a:solidFill>
                            <a:srgbClr val="3E3D2D"/>
                          </a:solidFill>
                          <a:effectLst/>
                          <a:latin typeface="Arial" panose="020B0604020202020204" pitchFamily="34" charset="0"/>
                          <a:cs typeface="Arial" panose="020B0604020202020204" pitchFamily="34" charset="0"/>
                        </a:rPr>
                      </a:br>
                      <a:r>
                        <a:rPr lang="en-GB" sz="2400" b="0" i="0" dirty="0">
                          <a:solidFill>
                            <a:srgbClr val="3E3D2D"/>
                          </a:solidFill>
                          <a:effectLst/>
                          <a:latin typeface="Arial" panose="020B0604020202020204" pitchFamily="34" charset="0"/>
                          <a:cs typeface="Arial" panose="020B0604020202020204" pitchFamily="34" charset="0"/>
                        </a:rPr>
                        <a:t>the deployment of the same</a:t>
                      </a:r>
                      <a:endParaRPr lang="en-GB" sz="1800" dirty="0">
                        <a:effectLst/>
                        <a:latin typeface="Arial" panose="020B0604020202020204" pitchFamily="34" charset="0"/>
                        <a:cs typeface="Arial" panose="020B0604020202020204" pitchFamily="34" charset="0"/>
                      </a:endParaRPr>
                    </a:p>
                  </a:txBody>
                  <a:tcPr marL="125730" marR="125730" marT="62865" marB="62865"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5866190"/>
                  </a:ext>
                </a:extLst>
              </a:tr>
            </a:tbl>
          </a:graphicData>
        </a:graphic>
      </p:graphicFrame>
      <p:sp>
        <p:nvSpPr>
          <p:cNvPr id="5" name="Rectangle 1">
            <a:extLst>
              <a:ext uri="{FF2B5EF4-FFF2-40B4-BE49-F238E27FC236}">
                <a16:creationId xmlns:a16="http://schemas.microsoft.com/office/drawing/2014/main" id="{F657833A-0F30-1719-24B9-5ED245F98B21}"/>
              </a:ext>
            </a:extLst>
          </p:cNvPr>
          <p:cNvSpPr>
            <a:spLocks noChangeArrowheads="1"/>
          </p:cNvSpPr>
          <p:nvPr/>
        </p:nvSpPr>
        <p:spPr bwMode="auto">
          <a:xfrm>
            <a:off x="-101502" y="-323165"/>
            <a:ext cx="82205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r>
              <a:rPr kumimoji="0" lang="en-US" altLang="en-US" sz="1800" b="0" i="0" u="none" strike="noStrike" cap="none" normalizeH="0" baseline="0">
                <a:ln>
                  <a:noFill/>
                </a:ln>
                <a:solidFill>
                  <a:srgbClr val="94C600"/>
                </a:solidFill>
                <a:effectLst/>
                <a:latin typeface="Wingdings 2" panose="05020102010507070707" pitchFamily="18" charset="2"/>
              </a:rPr>
              <a:t> </a:t>
            </a:r>
            <a:br>
              <a:rPr kumimoji="0" lang="en-US" altLang="en-US" sz="8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86356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EFE9F-FA52-34A3-CEF9-A5FC79861D6C}"/>
              </a:ext>
            </a:extLst>
          </p:cNvPr>
          <p:cNvSpPr>
            <a:spLocks noGrp="1"/>
          </p:cNvSpPr>
          <p:nvPr>
            <p:ph type="title"/>
          </p:nvPr>
        </p:nvSpPr>
        <p:spPr/>
        <p:txBody>
          <a:bodyPr/>
          <a:lstStyle/>
          <a:p>
            <a:pPr algn="ctr"/>
            <a:r>
              <a:rPr lang="en-US" dirty="0">
                <a:solidFill>
                  <a:schemeClr val="tx1"/>
                </a:solidFill>
              </a:rPr>
              <a:t>Key Insights</a:t>
            </a:r>
            <a:endParaRPr lang="en-GB" dirty="0">
              <a:solidFill>
                <a:schemeClr val="tx1"/>
              </a:solidFill>
            </a:endParaRPr>
          </a:p>
        </p:txBody>
      </p:sp>
      <p:pic>
        <p:nvPicPr>
          <p:cNvPr id="7" name="Content Placeholder 6">
            <a:extLst>
              <a:ext uri="{FF2B5EF4-FFF2-40B4-BE49-F238E27FC236}">
                <a16:creationId xmlns:a16="http://schemas.microsoft.com/office/drawing/2014/main" id="{24BA50A5-3EF4-F5C1-2F52-856408144C4D}"/>
              </a:ext>
            </a:extLst>
          </p:cNvPr>
          <p:cNvPicPr>
            <a:picLocks noGrp="1" noChangeAspect="1"/>
          </p:cNvPicPr>
          <p:nvPr>
            <p:ph idx="1"/>
          </p:nvPr>
        </p:nvPicPr>
        <p:blipFill>
          <a:blip r:embed="rId2"/>
          <a:stretch>
            <a:fillRect/>
          </a:stretch>
        </p:blipFill>
        <p:spPr>
          <a:xfrm>
            <a:off x="6964830" y="1930400"/>
            <a:ext cx="1982390" cy="3881437"/>
          </a:xfrm>
        </p:spPr>
      </p:pic>
      <p:graphicFrame>
        <p:nvGraphicFramePr>
          <p:cNvPr id="8" name="Table 7">
            <a:extLst>
              <a:ext uri="{FF2B5EF4-FFF2-40B4-BE49-F238E27FC236}">
                <a16:creationId xmlns:a16="http://schemas.microsoft.com/office/drawing/2014/main" id="{3B18ADD7-C554-EC26-1079-C32551F06402}"/>
              </a:ext>
            </a:extLst>
          </p:cNvPr>
          <p:cNvGraphicFramePr>
            <a:graphicFrameLocks noGrp="1"/>
          </p:cNvGraphicFramePr>
          <p:nvPr>
            <p:extLst>
              <p:ext uri="{D42A27DB-BD31-4B8C-83A1-F6EECF244321}">
                <p14:modId xmlns:p14="http://schemas.microsoft.com/office/powerpoint/2010/main" val="1936256332"/>
              </p:ext>
            </p:extLst>
          </p:nvPr>
        </p:nvGraphicFramePr>
        <p:xfrm>
          <a:off x="677333" y="2332383"/>
          <a:ext cx="6134284" cy="3331298"/>
        </p:xfrm>
        <a:graphic>
          <a:graphicData uri="http://schemas.openxmlformats.org/drawingml/2006/table">
            <a:tbl>
              <a:tblPr/>
              <a:tblGrid>
                <a:gridCol w="6134284">
                  <a:extLst>
                    <a:ext uri="{9D8B030D-6E8A-4147-A177-3AD203B41FA5}">
                      <a16:colId xmlns:a16="http://schemas.microsoft.com/office/drawing/2014/main" val="2501573654"/>
                    </a:ext>
                  </a:extLst>
                </a:gridCol>
              </a:tblGrid>
              <a:tr h="3331298">
                <a:tc>
                  <a:txBody>
                    <a:bodyPr/>
                    <a:lstStyle/>
                    <a:p>
                      <a:pPr marL="342900" indent="-342900">
                        <a:buFont typeface="Arial" panose="020B0604020202020204" pitchFamily="34" charset="0"/>
                        <a:buChar char="•"/>
                      </a:pPr>
                      <a:r>
                        <a:rPr lang="en-GB" sz="2400" b="0" i="0" dirty="0">
                          <a:solidFill>
                            <a:srgbClr val="3E3D2D"/>
                          </a:solidFill>
                          <a:effectLst/>
                          <a:latin typeface="Arial" panose="020B0604020202020204" pitchFamily="34" charset="0"/>
                          <a:cs typeface="Arial" panose="020B0604020202020204" pitchFamily="34" charset="0"/>
                        </a:rPr>
                        <a:t>Transaction amount, category and gender</a:t>
                      </a:r>
                      <a:br>
                        <a:rPr lang="en-GB" sz="2400" b="0" i="0" dirty="0">
                          <a:solidFill>
                            <a:srgbClr val="3E3D2D"/>
                          </a:solidFill>
                          <a:effectLst/>
                          <a:latin typeface="Arial" panose="020B0604020202020204" pitchFamily="34" charset="0"/>
                          <a:cs typeface="Arial" panose="020B0604020202020204" pitchFamily="34" charset="0"/>
                        </a:rPr>
                      </a:br>
                      <a:r>
                        <a:rPr lang="en-GB" sz="2400" b="0" i="0" dirty="0">
                          <a:solidFill>
                            <a:srgbClr val="3E3D2D"/>
                          </a:solidFill>
                          <a:effectLst/>
                          <a:latin typeface="Arial" panose="020B0604020202020204" pitchFamily="34" charset="0"/>
                          <a:cs typeface="Arial" panose="020B0604020202020204" pitchFamily="34" charset="0"/>
                        </a:rPr>
                        <a:t>are the most important variables </a:t>
                      </a:r>
                    </a:p>
                    <a:p>
                      <a:pPr marL="342900" indent="-342900">
                        <a:buFont typeface="Arial" panose="020B0604020202020204" pitchFamily="34" charset="0"/>
                        <a:buChar char="•"/>
                      </a:pPr>
                      <a:endParaRPr lang="en-GB" sz="2400" b="0" i="0" dirty="0">
                        <a:solidFill>
                          <a:srgbClr val="3E3D2D"/>
                        </a:solidFill>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400" b="0" i="0" dirty="0">
                          <a:solidFill>
                            <a:srgbClr val="3E3D2D"/>
                          </a:solidFill>
                          <a:effectLst/>
                          <a:latin typeface="Arial" panose="020B0604020202020204" pitchFamily="34" charset="0"/>
                          <a:cs typeface="Arial" panose="020B0604020202020204" pitchFamily="34" charset="0"/>
                        </a:rPr>
                        <a:t>Gas and transport, grocery and shopping</a:t>
                      </a:r>
                      <a:br>
                        <a:rPr lang="en-GB" sz="2400" b="0" i="0" dirty="0">
                          <a:solidFill>
                            <a:srgbClr val="3E3D2D"/>
                          </a:solidFill>
                          <a:effectLst/>
                          <a:latin typeface="Arial" panose="020B0604020202020204" pitchFamily="34" charset="0"/>
                          <a:cs typeface="Arial" panose="020B0604020202020204" pitchFamily="34" charset="0"/>
                        </a:rPr>
                      </a:br>
                      <a:r>
                        <a:rPr lang="en-GB" sz="2400" b="0" i="0" dirty="0">
                          <a:solidFill>
                            <a:srgbClr val="3E3D2D"/>
                          </a:solidFill>
                          <a:effectLst/>
                          <a:latin typeface="Arial" panose="020B0604020202020204" pitchFamily="34" charset="0"/>
                          <a:cs typeface="Arial" panose="020B0604020202020204" pitchFamily="34" charset="0"/>
                        </a:rPr>
                        <a:t>are the top three categories</a:t>
                      </a:r>
                      <a:endParaRPr lang="en-GB" dirty="0">
                        <a:effectLst/>
                        <a:latin typeface="Arial" panose="020B0604020202020204" pitchFamily="34" charset="0"/>
                        <a:cs typeface="Arial" panose="020B0604020202020204" pitchFamily="34" charset="0"/>
                      </a:endParaRPr>
                    </a:p>
                  </a:txBody>
                  <a:tcPr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25034550"/>
                  </a:ext>
                </a:extLst>
              </a:tr>
            </a:tbl>
          </a:graphicData>
        </a:graphic>
      </p:graphicFrame>
      <p:sp>
        <p:nvSpPr>
          <p:cNvPr id="9" name="Rectangle 2">
            <a:extLst>
              <a:ext uri="{FF2B5EF4-FFF2-40B4-BE49-F238E27FC236}">
                <a16:creationId xmlns:a16="http://schemas.microsoft.com/office/drawing/2014/main" id="{833ED8B4-D4ED-ABB9-069C-B86EFC1D1828}"/>
              </a:ext>
            </a:extLst>
          </p:cNvPr>
          <p:cNvSpPr>
            <a:spLocks noChangeArrowheads="1"/>
          </p:cNvSpPr>
          <p:nvPr/>
        </p:nvSpPr>
        <p:spPr bwMode="auto">
          <a:xfrm>
            <a:off x="4030663" y="24796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59383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0DFE2-0260-0862-11EF-5EBCFF345F56}"/>
              </a:ext>
            </a:extLst>
          </p:cNvPr>
          <p:cNvSpPr>
            <a:spLocks noGrp="1"/>
          </p:cNvSpPr>
          <p:nvPr>
            <p:ph type="title"/>
          </p:nvPr>
        </p:nvSpPr>
        <p:spPr>
          <a:xfrm>
            <a:off x="231152" y="1418003"/>
            <a:ext cx="3659246" cy="2862699"/>
          </a:xfrm>
        </p:spPr>
        <p:txBody>
          <a:bodyPr vert="horz" lIns="91440" tIns="45720" rIns="91440" bIns="45720" rtlCol="0" anchor="b">
            <a:normAutofit/>
          </a:bodyPr>
          <a:lstStyle/>
          <a:p>
            <a:r>
              <a:rPr lang="en-US" sz="4400" dirty="0">
                <a:solidFill>
                  <a:schemeClr val="tx1"/>
                </a:solidFill>
                <a:latin typeface="Arial" panose="020B0604020202020204" pitchFamily="34" charset="0"/>
                <a:cs typeface="Arial" panose="020B0604020202020204" pitchFamily="34" charset="0"/>
              </a:rPr>
              <a:t>Current Incurred Losses</a:t>
            </a:r>
          </a:p>
        </p:txBody>
      </p:sp>
      <p:graphicFrame>
        <p:nvGraphicFramePr>
          <p:cNvPr id="6" name="Content Placeholder 5">
            <a:extLst>
              <a:ext uri="{FF2B5EF4-FFF2-40B4-BE49-F238E27FC236}">
                <a16:creationId xmlns:a16="http://schemas.microsoft.com/office/drawing/2014/main" id="{AAE358E6-4988-094B-68C8-74620A46F008}"/>
              </a:ext>
            </a:extLst>
          </p:cNvPr>
          <p:cNvGraphicFramePr>
            <a:graphicFrameLocks noGrp="1"/>
          </p:cNvGraphicFramePr>
          <p:nvPr>
            <p:ph idx="1"/>
            <p:extLst>
              <p:ext uri="{D42A27DB-BD31-4B8C-83A1-F6EECF244321}">
                <p14:modId xmlns:p14="http://schemas.microsoft.com/office/powerpoint/2010/main" val="2108322106"/>
              </p:ext>
            </p:extLst>
          </p:nvPr>
        </p:nvGraphicFramePr>
        <p:xfrm>
          <a:off x="3542414" y="1077849"/>
          <a:ext cx="5931576" cy="4702302"/>
        </p:xfrm>
        <a:graphic>
          <a:graphicData uri="http://schemas.openxmlformats.org/drawingml/2006/table">
            <a:tbl>
              <a:tblPr/>
              <a:tblGrid>
                <a:gridCol w="5931576">
                  <a:extLst>
                    <a:ext uri="{9D8B030D-6E8A-4147-A177-3AD203B41FA5}">
                      <a16:colId xmlns:a16="http://schemas.microsoft.com/office/drawing/2014/main" val="2724788053"/>
                    </a:ext>
                  </a:extLst>
                </a:gridCol>
              </a:tblGrid>
              <a:tr h="4702302">
                <a:tc>
                  <a:txBody>
                    <a:bodyPr/>
                    <a:lstStyle/>
                    <a:p>
                      <a:pPr marL="457200" indent="-457200">
                        <a:buFont typeface="Arial" panose="020B0604020202020204" pitchFamily="34" charset="0"/>
                        <a:buChar char="•"/>
                      </a:pPr>
                      <a:r>
                        <a:rPr lang="en-GB" sz="2400" b="0" i="0" dirty="0">
                          <a:solidFill>
                            <a:srgbClr val="3E3D2D"/>
                          </a:solidFill>
                          <a:effectLst/>
                          <a:latin typeface="Arial" panose="020B0604020202020204" pitchFamily="34" charset="0"/>
                          <a:cs typeface="Arial" panose="020B0604020202020204" pitchFamily="34" charset="0"/>
                        </a:rPr>
                        <a:t>77,183 credit card transactions per month</a:t>
                      </a:r>
                    </a:p>
                    <a:p>
                      <a:pPr marL="457200" indent="-457200">
                        <a:buFont typeface="Arial" panose="020B0604020202020204" pitchFamily="34" charset="0"/>
                        <a:buChar char="•"/>
                      </a:pPr>
                      <a:endParaRPr lang="en-GB" sz="2400" b="0" i="0" dirty="0">
                        <a:solidFill>
                          <a:srgbClr val="3E3D2D"/>
                        </a:solidFill>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GB" sz="2400" b="0" i="0" dirty="0">
                          <a:solidFill>
                            <a:srgbClr val="3E3D2D"/>
                          </a:solidFill>
                          <a:effectLst/>
                          <a:latin typeface="Arial" panose="020B0604020202020204" pitchFamily="34" charset="0"/>
                          <a:cs typeface="Arial" panose="020B0604020202020204" pitchFamily="34" charset="0"/>
                        </a:rPr>
                        <a:t>402 fraudulent transactions per month</a:t>
                      </a:r>
                      <a:br>
                        <a:rPr lang="en-GB" sz="2400" b="0" i="0" dirty="0">
                          <a:solidFill>
                            <a:srgbClr val="3E3D2D"/>
                          </a:solidFill>
                          <a:effectLst/>
                          <a:latin typeface="Arial" panose="020B0604020202020204" pitchFamily="34" charset="0"/>
                          <a:cs typeface="Arial" panose="020B0604020202020204" pitchFamily="34" charset="0"/>
                        </a:rPr>
                      </a:br>
                      <a:endParaRPr lang="en-GB" sz="2400" b="0" i="0" dirty="0">
                        <a:solidFill>
                          <a:srgbClr val="3E3D2D"/>
                        </a:solidFill>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GB" sz="2400" b="0" i="0" dirty="0">
                          <a:solidFill>
                            <a:srgbClr val="3E3D2D"/>
                          </a:solidFill>
                          <a:effectLst/>
                          <a:latin typeface="Arial" panose="020B0604020202020204" pitchFamily="34" charset="0"/>
                          <a:cs typeface="Arial" panose="020B0604020202020204" pitchFamily="34" charset="0"/>
                        </a:rPr>
                        <a:t>$ 530.66 amount per fraud transaction</a:t>
                      </a:r>
                      <a:br>
                        <a:rPr lang="en-GB" sz="2400" b="0" i="0" dirty="0">
                          <a:solidFill>
                            <a:srgbClr val="3E3D2D"/>
                          </a:solidFill>
                          <a:effectLst/>
                          <a:latin typeface="Arial" panose="020B0604020202020204" pitchFamily="34" charset="0"/>
                          <a:cs typeface="Arial" panose="020B0604020202020204" pitchFamily="34" charset="0"/>
                        </a:rPr>
                      </a:br>
                      <a:endParaRPr lang="en-GB" sz="2400" b="0" i="0" dirty="0">
                        <a:solidFill>
                          <a:srgbClr val="3E3D2D"/>
                        </a:solidFill>
                        <a:effectLst/>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GB" sz="2400" b="0" i="0" dirty="0">
                          <a:solidFill>
                            <a:srgbClr val="3E3D2D"/>
                          </a:solidFill>
                          <a:effectLst/>
                          <a:latin typeface="Arial" panose="020B0604020202020204" pitchFamily="34" charset="0"/>
                          <a:cs typeface="Arial" panose="020B0604020202020204" pitchFamily="34" charset="0"/>
                        </a:rPr>
                        <a:t>Total costs incurred from fraud transactions is $213,392.22</a:t>
                      </a:r>
                      <a:endParaRPr lang="en-GB" sz="1800" dirty="0">
                        <a:effectLst/>
                        <a:latin typeface="Arial" panose="020B0604020202020204" pitchFamily="34" charset="0"/>
                        <a:cs typeface="Arial" panose="020B0604020202020204" pitchFamily="34" charset="0"/>
                      </a:endParaRPr>
                    </a:p>
                  </a:txBody>
                  <a:tcPr marL="125730" marR="125730" marT="62865" marB="62865"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7620" cap="flat" cmpd="sng" algn="ctr">
                      <a:noFill/>
                      <a:prstDash val="solid"/>
                      <a:round/>
                      <a:headEnd type="none" w="med" len="med"/>
                      <a:tailEnd type="none" w="med" len="med"/>
                    </a:lnT>
                    <a:lnB w="762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02729031"/>
                  </a:ext>
                </a:extLst>
              </a:tr>
            </a:tbl>
          </a:graphicData>
        </a:graphic>
      </p:graphicFrame>
      <p:sp>
        <p:nvSpPr>
          <p:cNvPr id="7" name="Rectangle 2">
            <a:extLst>
              <a:ext uri="{FF2B5EF4-FFF2-40B4-BE49-F238E27FC236}">
                <a16:creationId xmlns:a16="http://schemas.microsoft.com/office/drawing/2014/main" id="{5CBC0944-15F2-CB25-4C0D-EAE5D19CCD19}"/>
              </a:ext>
            </a:extLst>
          </p:cNvPr>
          <p:cNvSpPr>
            <a:spLocks noChangeArrowheads="1"/>
          </p:cNvSpPr>
          <p:nvPr/>
        </p:nvSpPr>
        <p:spPr bwMode="auto">
          <a:xfrm>
            <a:off x="-8533478" y="-95987"/>
            <a:ext cx="2747698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r>
              <a:rPr kumimoji="0" lang="en-US" altLang="en-US" sz="1800" b="0" i="0" u="none" strike="noStrike" cap="none" normalizeH="0" baseline="0">
                <a:ln>
                  <a:noFill/>
                </a:ln>
                <a:solidFill>
                  <a:srgbClr val="94C600"/>
                </a:solidFill>
                <a:effectLst/>
                <a:latin typeface="Wingdings 2" panose="05020102010507070707" pitchFamily="18" charset="2"/>
              </a:rPr>
              <a:t>  </a:t>
            </a:r>
            <a:br>
              <a:rPr kumimoji="0" lang="en-US" altLang="en-US" sz="8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38570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20205-C411-5D7D-FD02-A2404F0030A3}"/>
              </a:ext>
            </a:extLst>
          </p:cNvPr>
          <p:cNvSpPr>
            <a:spLocks noGrp="1"/>
          </p:cNvSpPr>
          <p:nvPr>
            <p:ph type="title"/>
          </p:nvPr>
        </p:nvSpPr>
        <p:spPr>
          <a:xfrm>
            <a:off x="492370" y="2448457"/>
            <a:ext cx="3084844" cy="1961086"/>
          </a:xfrm>
        </p:spPr>
        <p:txBody>
          <a:bodyPr vert="horz" lIns="91440" tIns="45720" rIns="91440" bIns="45720" rtlCol="0" anchor="b">
            <a:normAutofit/>
          </a:bodyPr>
          <a:lstStyle/>
          <a:p>
            <a:r>
              <a:rPr lang="en-US" sz="3400" dirty="0">
                <a:solidFill>
                  <a:schemeClr val="tx1"/>
                </a:solidFill>
                <a:latin typeface="Arial" panose="020B0604020202020204" pitchFamily="34" charset="0"/>
                <a:cs typeface="Arial" panose="020B0604020202020204" pitchFamily="34" charset="0"/>
              </a:rPr>
              <a:t>After New Model Development</a:t>
            </a:r>
          </a:p>
        </p:txBody>
      </p:sp>
      <p:graphicFrame>
        <p:nvGraphicFramePr>
          <p:cNvPr id="6" name="Content Placeholder 5">
            <a:extLst>
              <a:ext uri="{FF2B5EF4-FFF2-40B4-BE49-F238E27FC236}">
                <a16:creationId xmlns:a16="http://schemas.microsoft.com/office/drawing/2014/main" id="{0D174008-B2F9-75A5-AC2F-787BB46992D5}"/>
              </a:ext>
            </a:extLst>
          </p:cNvPr>
          <p:cNvGraphicFramePr>
            <a:graphicFrameLocks noGrp="1"/>
          </p:cNvGraphicFramePr>
          <p:nvPr>
            <p:ph idx="1"/>
            <p:extLst>
              <p:ext uri="{D42A27DB-BD31-4B8C-83A1-F6EECF244321}">
                <p14:modId xmlns:p14="http://schemas.microsoft.com/office/powerpoint/2010/main" val="1484656654"/>
              </p:ext>
            </p:extLst>
          </p:nvPr>
        </p:nvGraphicFramePr>
        <p:xfrm>
          <a:off x="3191513" y="1206763"/>
          <a:ext cx="6798082" cy="5387920"/>
        </p:xfrm>
        <a:graphic>
          <a:graphicData uri="http://schemas.openxmlformats.org/drawingml/2006/table">
            <a:tbl>
              <a:tblPr>
                <a:noFill/>
              </a:tblPr>
              <a:tblGrid>
                <a:gridCol w="6798082">
                  <a:extLst>
                    <a:ext uri="{9D8B030D-6E8A-4147-A177-3AD203B41FA5}">
                      <a16:colId xmlns:a16="http://schemas.microsoft.com/office/drawing/2014/main" val="3512090994"/>
                    </a:ext>
                  </a:extLst>
                </a:gridCol>
              </a:tblGrid>
              <a:tr h="4417970">
                <a:tc>
                  <a:txBody>
                    <a:bodyPr/>
                    <a:lstStyle/>
                    <a:p>
                      <a:pPr marL="342900" indent="-342900">
                        <a:buFont typeface="Arial" panose="020B0604020202020204" pitchFamily="34" charset="0"/>
                        <a:buChar char="•"/>
                      </a:pPr>
                      <a:r>
                        <a:rPr lang="en-GB" sz="2400" b="0" i="0" cap="none" spc="0" dirty="0">
                          <a:solidFill>
                            <a:schemeClr val="tx1"/>
                          </a:solidFill>
                          <a:effectLst/>
                          <a:latin typeface="Arial" panose="020B0604020202020204" pitchFamily="34" charset="0"/>
                          <a:cs typeface="Arial" panose="020B0604020202020204" pitchFamily="34" charset="0"/>
                        </a:rPr>
                        <a:t>1720 fraudulent transactions detected by the model</a:t>
                      </a:r>
                      <a:br>
                        <a:rPr lang="en-GB" sz="2400" b="0" i="0" cap="none" spc="0" dirty="0">
                          <a:solidFill>
                            <a:schemeClr val="tx1"/>
                          </a:solidFill>
                          <a:effectLst/>
                          <a:latin typeface="Arial" panose="020B0604020202020204" pitchFamily="34" charset="0"/>
                          <a:cs typeface="Arial" panose="020B0604020202020204" pitchFamily="34" charset="0"/>
                        </a:rPr>
                      </a:br>
                      <a:r>
                        <a:rPr lang="en-GB" sz="2400" b="0" i="0" cap="none" spc="0" dirty="0">
                          <a:solidFill>
                            <a:schemeClr val="tx1"/>
                          </a:solidFill>
                          <a:effectLst/>
                          <a:latin typeface="Arial" panose="020B0604020202020204" pitchFamily="34" charset="0"/>
                          <a:cs typeface="Arial" panose="020B0604020202020204" pitchFamily="34" charset="0"/>
                        </a:rPr>
                        <a:t>$ 1.5 cost to provide customer support to</a:t>
                      </a:r>
                      <a:br>
                        <a:rPr lang="en-GB" sz="2400" b="0" i="0" cap="none" spc="0" dirty="0">
                          <a:solidFill>
                            <a:schemeClr val="tx1"/>
                          </a:solidFill>
                          <a:effectLst/>
                          <a:latin typeface="Arial" panose="020B0604020202020204" pitchFamily="34" charset="0"/>
                          <a:cs typeface="Arial" panose="020B0604020202020204" pitchFamily="34" charset="0"/>
                        </a:rPr>
                      </a:br>
                      <a:r>
                        <a:rPr lang="en-GB" sz="2400" b="0" i="0" cap="none" spc="0" dirty="0">
                          <a:solidFill>
                            <a:schemeClr val="tx1"/>
                          </a:solidFill>
                          <a:effectLst/>
                          <a:latin typeface="Arial" panose="020B0604020202020204" pitchFamily="34" charset="0"/>
                          <a:cs typeface="Arial" panose="020B0604020202020204" pitchFamily="34" charset="0"/>
                        </a:rPr>
                        <a:t>these transactions that is $ 2,580.38 in total</a:t>
                      </a:r>
                      <a:br>
                        <a:rPr lang="en-GB" sz="2400" b="0" i="0" cap="none" spc="0" dirty="0">
                          <a:solidFill>
                            <a:schemeClr val="tx1"/>
                          </a:solidFill>
                          <a:effectLst/>
                          <a:latin typeface="Arial" panose="020B0604020202020204" pitchFamily="34" charset="0"/>
                          <a:cs typeface="Arial" panose="020B0604020202020204" pitchFamily="34" charset="0"/>
                        </a:rPr>
                      </a:br>
                      <a:endParaRPr lang="en-GB" sz="2400" b="0" i="0" cap="none" spc="0" dirty="0">
                        <a:solidFill>
                          <a:schemeClr val="tx1"/>
                        </a:solidFill>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400" b="0" i="0" cap="none" spc="0" dirty="0">
                          <a:solidFill>
                            <a:schemeClr val="tx1"/>
                          </a:solidFill>
                          <a:effectLst/>
                          <a:latin typeface="Arial" panose="020B0604020202020204" pitchFamily="34" charset="0"/>
                          <a:cs typeface="Arial" panose="020B0604020202020204" pitchFamily="34" charset="0"/>
                        </a:rPr>
                        <a:t>68 fraudulent transactions not detected by</a:t>
                      </a:r>
                      <a:br>
                        <a:rPr lang="en-GB" sz="2400" b="0" i="0" cap="none" spc="0" dirty="0">
                          <a:solidFill>
                            <a:schemeClr val="tx1"/>
                          </a:solidFill>
                          <a:effectLst/>
                          <a:latin typeface="Arial" panose="020B0604020202020204" pitchFamily="34" charset="0"/>
                          <a:cs typeface="Arial" panose="020B0604020202020204" pitchFamily="34" charset="0"/>
                        </a:rPr>
                      </a:br>
                      <a:r>
                        <a:rPr lang="en-GB" sz="2400" b="0" i="0" cap="none" spc="0" dirty="0">
                          <a:solidFill>
                            <a:schemeClr val="tx1"/>
                          </a:solidFill>
                          <a:effectLst/>
                          <a:latin typeface="Arial" panose="020B0604020202020204" pitchFamily="34" charset="0"/>
                          <a:cs typeface="Arial" panose="020B0604020202020204" pitchFamily="34" charset="0"/>
                        </a:rPr>
                        <a:t>model which amounts to $ 35,908.09 loss</a:t>
                      </a:r>
                      <a:br>
                        <a:rPr lang="en-GB" sz="2400" b="0" i="0" cap="none" spc="0" dirty="0">
                          <a:solidFill>
                            <a:schemeClr val="tx1"/>
                          </a:solidFill>
                          <a:effectLst/>
                          <a:latin typeface="Arial" panose="020B0604020202020204" pitchFamily="34" charset="0"/>
                          <a:cs typeface="Arial" panose="020B0604020202020204" pitchFamily="34" charset="0"/>
                        </a:rPr>
                      </a:br>
                      <a:endParaRPr lang="en-GB" sz="2400" b="0" i="0" cap="none" spc="0" dirty="0">
                        <a:solidFill>
                          <a:schemeClr val="tx1"/>
                        </a:solidFill>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400" b="0" i="0" cap="none" spc="0" dirty="0">
                          <a:solidFill>
                            <a:schemeClr val="tx1"/>
                          </a:solidFill>
                          <a:effectLst/>
                          <a:latin typeface="Arial" panose="020B0604020202020204" pitchFamily="34" charset="0"/>
                          <a:cs typeface="Arial" panose="020B0604020202020204" pitchFamily="34" charset="0"/>
                        </a:rPr>
                        <a:t>Total cost incurred after new model</a:t>
                      </a:r>
                      <a:br>
                        <a:rPr lang="en-GB" sz="2400" b="0" i="0" cap="none" spc="0" dirty="0">
                          <a:solidFill>
                            <a:schemeClr val="tx1"/>
                          </a:solidFill>
                          <a:effectLst/>
                          <a:latin typeface="Arial" panose="020B0604020202020204" pitchFamily="34" charset="0"/>
                          <a:cs typeface="Arial" panose="020B0604020202020204" pitchFamily="34" charset="0"/>
                        </a:rPr>
                      </a:br>
                      <a:r>
                        <a:rPr lang="en-GB" sz="2400" b="0" i="0" cap="none" spc="0" dirty="0">
                          <a:solidFill>
                            <a:schemeClr val="tx1"/>
                          </a:solidFill>
                          <a:effectLst/>
                          <a:latin typeface="Arial" panose="020B0604020202020204" pitchFamily="34" charset="0"/>
                          <a:cs typeface="Arial" panose="020B0604020202020204" pitchFamily="34" charset="0"/>
                        </a:rPr>
                        <a:t>deployment is $ 38,488.46</a:t>
                      </a:r>
                      <a:br>
                        <a:rPr lang="en-GB" sz="2400" b="0" i="0" cap="none" spc="0" dirty="0">
                          <a:solidFill>
                            <a:schemeClr val="tx1"/>
                          </a:solidFill>
                          <a:effectLst/>
                          <a:latin typeface="Arial" panose="020B0604020202020204" pitchFamily="34" charset="0"/>
                          <a:cs typeface="Arial" panose="020B0604020202020204" pitchFamily="34" charset="0"/>
                        </a:rPr>
                      </a:br>
                      <a:endParaRPr lang="en-GB" sz="2400" b="0" i="0" cap="none" spc="0" dirty="0">
                        <a:solidFill>
                          <a:schemeClr val="tx1"/>
                        </a:solidFill>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400" b="0" i="0" cap="none" spc="0" dirty="0">
                          <a:solidFill>
                            <a:schemeClr val="tx1"/>
                          </a:solidFill>
                          <a:effectLst/>
                          <a:latin typeface="Arial" panose="020B0604020202020204" pitchFamily="34" charset="0"/>
                          <a:cs typeface="Arial" panose="020B0604020202020204" pitchFamily="34" charset="0"/>
                        </a:rPr>
                        <a:t>Final savings after new model deployment is $174,903.76 that is reduction in losses by ~82%</a:t>
                      </a:r>
                      <a:endParaRPr lang="en-GB" sz="2400" cap="none" spc="0" dirty="0">
                        <a:solidFill>
                          <a:schemeClr val="tx1"/>
                        </a:solidFill>
                        <a:effectLst/>
                        <a:latin typeface="Arial" panose="020B0604020202020204" pitchFamily="34" charset="0"/>
                        <a:cs typeface="Arial" panose="020B0604020202020204" pitchFamily="34" charset="0"/>
                      </a:endParaRPr>
                    </a:p>
                  </a:txBody>
                  <a:tcPr marL="110056" marR="158353" marT="31445" marB="235835" anchor="ctr">
                    <a:lnL w="9525" cap="flat" cmpd="sng" algn="ctr">
                      <a:noFill/>
                      <a:prstDash val="solid"/>
                    </a:lnL>
                    <a:lnR w="12700" cmpd="sng">
                      <a:noFill/>
                      <a:prstDash val="solid"/>
                    </a:lnR>
                    <a:lnT w="9525" cap="flat" cmpd="sng" algn="ctr">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012528256"/>
                  </a:ext>
                </a:extLst>
              </a:tr>
            </a:tbl>
          </a:graphicData>
        </a:graphic>
      </p:graphicFrame>
      <p:sp>
        <p:nvSpPr>
          <p:cNvPr id="7" name="Rectangle 2">
            <a:extLst>
              <a:ext uri="{FF2B5EF4-FFF2-40B4-BE49-F238E27FC236}">
                <a16:creationId xmlns:a16="http://schemas.microsoft.com/office/drawing/2014/main" id="{E4EF9539-E1DD-FC62-44EC-06E1C9499A56}"/>
              </a:ext>
            </a:extLst>
          </p:cNvPr>
          <p:cNvSpPr>
            <a:spLocks noChangeArrowheads="1"/>
          </p:cNvSpPr>
          <p:nvPr/>
        </p:nvSpPr>
        <p:spPr bwMode="auto">
          <a:xfrm>
            <a:off x="571752" y="2799654"/>
            <a:ext cx="3005462" cy="318966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45720" rIns="0" bIns="45720" numCol="1" rtlCol="0" anchorCtr="0" compatLnSpc="1">
            <a:prstTxWarp prst="textNoShape">
              <a:avLst/>
            </a:prstTxWarp>
            <a:normAutofit/>
          </a:bodyPr>
          <a:lstStyle/>
          <a:p>
            <a:pPr marL="0" marR="0" lvl="0" indent="0" fontAlgn="base">
              <a:spcBef>
                <a:spcPct val="0"/>
              </a:spcBef>
              <a:spcAft>
                <a:spcPts val="600"/>
              </a:spcAft>
              <a:buClrTx/>
              <a:buSzTx/>
              <a:buFont typeface="Calibri" panose="020F0502020204030204" pitchFamily="34" charset="0"/>
              <a:buNone/>
              <a:tabLst/>
            </a:pPr>
            <a:r>
              <a:rPr kumimoji="0" lang="en-US" altLang="en-US" b="0" i="0" u="none" strike="noStrike" cap="none" normalizeH="0" baseline="0" dirty="0">
                <a:ln>
                  <a:noFill/>
                </a:ln>
                <a:solidFill>
                  <a:srgbClr val="FFFFFF"/>
                </a:solidFill>
                <a:effectLst/>
              </a:rPr>
              <a:t> </a:t>
            </a:r>
            <a:br>
              <a:rPr kumimoji="0" lang="en-US" altLang="en-US" b="0" i="0" u="none" strike="noStrike" cap="none" normalizeH="0" baseline="0" dirty="0">
                <a:ln>
                  <a:noFill/>
                </a:ln>
                <a:solidFill>
                  <a:srgbClr val="FFFFFF"/>
                </a:solidFill>
                <a:effectLst/>
              </a:rPr>
            </a:br>
            <a:endParaRPr kumimoji="0" lang="en-US" altLang="en-US" b="0" i="0" u="none" strike="noStrike" cap="none" normalizeH="0" baseline="0" dirty="0">
              <a:ln>
                <a:noFill/>
              </a:ln>
              <a:solidFill>
                <a:srgbClr val="FFFFFF"/>
              </a:solidFill>
              <a:effectLst/>
            </a:endParaRPr>
          </a:p>
        </p:txBody>
      </p:sp>
    </p:spTree>
    <p:extLst>
      <p:ext uri="{BB962C8B-B14F-4D97-AF65-F5344CB8AC3E}">
        <p14:creationId xmlns:p14="http://schemas.microsoft.com/office/powerpoint/2010/main" val="1165575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F6AF9A09-4CC1-9813-764D-1D1CCC578CE4}"/>
              </a:ext>
            </a:extLst>
          </p:cNvPr>
          <p:cNvGraphicFramePr>
            <a:graphicFrameLocks noGrp="1"/>
          </p:cNvGraphicFramePr>
          <p:nvPr>
            <p:ph idx="1"/>
            <p:extLst>
              <p:ext uri="{D42A27DB-BD31-4B8C-83A1-F6EECF244321}">
                <p14:modId xmlns:p14="http://schemas.microsoft.com/office/powerpoint/2010/main" val="3611312822"/>
              </p:ext>
            </p:extLst>
          </p:nvPr>
        </p:nvGraphicFramePr>
        <p:xfrm>
          <a:off x="2676938" y="2326092"/>
          <a:ext cx="6851373" cy="3639223"/>
        </p:xfrm>
        <a:graphic>
          <a:graphicData uri="http://schemas.openxmlformats.org/drawingml/2006/table">
            <a:tbl>
              <a:tblPr/>
              <a:tblGrid>
                <a:gridCol w="258217">
                  <a:extLst>
                    <a:ext uri="{9D8B030D-6E8A-4147-A177-3AD203B41FA5}">
                      <a16:colId xmlns:a16="http://schemas.microsoft.com/office/drawing/2014/main" val="2136318069"/>
                    </a:ext>
                  </a:extLst>
                </a:gridCol>
                <a:gridCol w="4759812">
                  <a:extLst>
                    <a:ext uri="{9D8B030D-6E8A-4147-A177-3AD203B41FA5}">
                      <a16:colId xmlns:a16="http://schemas.microsoft.com/office/drawing/2014/main" val="2565136901"/>
                    </a:ext>
                  </a:extLst>
                </a:gridCol>
                <a:gridCol w="1833344">
                  <a:extLst>
                    <a:ext uri="{9D8B030D-6E8A-4147-A177-3AD203B41FA5}">
                      <a16:colId xmlns:a16="http://schemas.microsoft.com/office/drawing/2014/main" val="1794919133"/>
                    </a:ext>
                  </a:extLst>
                </a:gridCol>
              </a:tblGrid>
              <a:tr h="189543">
                <a:tc>
                  <a:txBody>
                    <a:bodyPr/>
                    <a:lstStyle/>
                    <a:p>
                      <a:pPr algn="l" fontAlgn="b"/>
                      <a:r>
                        <a:rPr lang="en-GB" sz="1100" b="0" i="0" u="none" strike="noStrike">
                          <a:solidFill>
                            <a:srgbClr val="000000"/>
                          </a:solidFill>
                          <a:effectLst/>
                          <a:latin typeface="Calibri" panose="020F0502020204030204" pitchFamily="34" charset="0"/>
                        </a:rPr>
                        <a:t> </a:t>
                      </a:r>
                    </a:p>
                  </a:txBody>
                  <a:tcPr marL="7582" marR="7582" marT="7582"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1100" b="0" i="0" u="none" strike="noStrike">
                          <a:solidFill>
                            <a:srgbClr val="000000"/>
                          </a:solidFill>
                          <a:effectLst/>
                          <a:latin typeface="Calibri" panose="020F0502020204030204" pitchFamily="34" charset="0"/>
                        </a:rPr>
                        <a:t> </a:t>
                      </a:r>
                    </a:p>
                  </a:txBody>
                  <a:tcPr marL="7582" marR="7582" marT="7582"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7582" marR="7582" marT="7582"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69233372"/>
                  </a:ext>
                </a:extLst>
              </a:tr>
              <a:tr h="181961">
                <a:tc gridSpan="3">
                  <a:txBody>
                    <a:bodyPr/>
                    <a:lstStyle/>
                    <a:p>
                      <a:pPr algn="ctr" fontAlgn="ctr"/>
                      <a:r>
                        <a:rPr lang="en-GB" sz="1100" b="1" i="0" u="none" strike="noStrike">
                          <a:solidFill>
                            <a:srgbClr val="FFFFFF"/>
                          </a:solidFill>
                          <a:effectLst/>
                          <a:latin typeface="Calibri" panose="020F0502020204030204" pitchFamily="34" charset="0"/>
                        </a:rPr>
                        <a:t>Cost Benefit Analysis</a:t>
                      </a:r>
                    </a:p>
                  </a:txBody>
                  <a:tcPr marL="7582" marR="7582" marT="758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585294764"/>
                  </a:ext>
                </a:extLst>
              </a:tr>
              <a:tr h="189543">
                <a:tc>
                  <a:txBody>
                    <a:bodyPr/>
                    <a:lstStyle/>
                    <a:p>
                      <a:pPr algn="ctr" fontAlgn="ctr"/>
                      <a:r>
                        <a:rPr lang="en-GB" sz="1100" b="1" i="0" u="none" strike="noStrike">
                          <a:solidFill>
                            <a:srgbClr val="FFFFFF"/>
                          </a:solidFill>
                          <a:effectLst/>
                          <a:latin typeface="Calibri" panose="020F0502020204030204" pitchFamily="34" charset="0"/>
                        </a:rPr>
                        <a:t>S. No</a:t>
                      </a:r>
                    </a:p>
                  </a:txBody>
                  <a:tcPr marL="7582" marR="7582" marT="758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72C4"/>
                    </a:solidFill>
                  </a:tcPr>
                </a:tc>
                <a:tc>
                  <a:txBody>
                    <a:bodyPr/>
                    <a:lstStyle/>
                    <a:p>
                      <a:pPr algn="ctr" fontAlgn="b"/>
                      <a:r>
                        <a:rPr lang="en-GB" sz="1100" b="1" i="0" u="none" strike="noStrike">
                          <a:solidFill>
                            <a:srgbClr val="FFFFFF"/>
                          </a:solidFill>
                          <a:effectLst/>
                          <a:latin typeface="Calibri" panose="020F0502020204030204" pitchFamily="34" charset="0"/>
                        </a:rPr>
                        <a:t>Questions</a:t>
                      </a:r>
                    </a:p>
                  </a:txBody>
                  <a:tcPr marL="7582" marR="7582" marT="75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72C4"/>
                    </a:solidFill>
                  </a:tcPr>
                </a:tc>
                <a:tc>
                  <a:txBody>
                    <a:bodyPr/>
                    <a:lstStyle/>
                    <a:p>
                      <a:pPr algn="ctr" fontAlgn="b"/>
                      <a:r>
                        <a:rPr lang="en-GB" sz="1100" b="1" i="0" u="none" strike="noStrike">
                          <a:solidFill>
                            <a:srgbClr val="FFFFFF"/>
                          </a:solidFill>
                          <a:effectLst/>
                          <a:latin typeface="Calibri" panose="020F0502020204030204" pitchFamily="34" charset="0"/>
                        </a:rPr>
                        <a:t>Answer</a:t>
                      </a:r>
                    </a:p>
                  </a:txBody>
                  <a:tcPr marL="7582" marR="7582" marT="758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98815015"/>
                  </a:ext>
                </a:extLst>
              </a:tr>
              <a:tr h="341177">
                <a:tc>
                  <a:txBody>
                    <a:bodyPr/>
                    <a:lstStyle/>
                    <a:p>
                      <a:pPr algn="ctr" fontAlgn="ctr"/>
                      <a:r>
                        <a:rPr lang="en-GB" sz="1100" b="1" i="0" u="none" strike="noStrike">
                          <a:solidFill>
                            <a:srgbClr val="000000"/>
                          </a:solidFill>
                          <a:effectLst/>
                          <a:latin typeface="Calibri" panose="020F0502020204030204" pitchFamily="34" charset="0"/>
                        </a:rPr>
                        <a:t>1</a:t>
                      </a:r>
                    </a:p>
                  </a:txBody>
                  <a:tcPr marL="7582" marR="7582" marT="75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100" b="0" i="0" u="none" strike="noStrike" dirty="0">
                          <a:solidFill>
                            <a:srgbClr val="000000"/>
                          </a:solidFill>
                          <a:effectLst/>
                          <a:latin typeface="Calibri" panose="020F0502020204030204" pitchFamily="34" charset="0"/>
                        </a:rPr>
                        <a:t>Cost incurred per month before the model was deployed (b*c)</a:t>
                      </a:r>
                    </a:p>
                  </a:txBody>
                  <a:tcPr marL="7582" marR="7582" marT="75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l" fontAlgn="b"/>
                      <a:r>
                        <a:rPr lang="en-GB" sz="1100" b="0" i="0" u="none" strike="noStrike">
                          <a:solidFill>
                            <a:srgbClr val="000000"/>
                          </a:solidFill>
                          <a:effectLst/>
                          <a:latin typeface="Calibri" panose="020F0502020204030204" pitchFamily="34" charset="0"/>
                        </a:rPr>
                        <a:t>                                                                 213,392.22 </a:t>
                      </a:r>
                    </a:p>
                  </a:txBody>
                  <a:tcPr marL="7582" marR="7582" marT="75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847321788"/>
                  </a:ext>
                </a:extLst>
              </a:tr>
              <a:tr h="341177">
                <a:tc>
                  <a:txBody>
                    <a:bodyPr/>
                    <a:lstStyle/>
                    <a:p>
                      <a:pPr algn="ctr" fontAlgn="ctr"/>
                      <a:r>
                        <a:rPr lang="en-GB" sz="1100" b="1" i="0" u="none" strike="noStrike">
                          <a:solidFill>
                            <a:srgbClr val="000000"/>
                          </a:solidFill>
                          <a:effectLst/>
                          <a:latin typeface="Calibri" panose="020F0502020204030204" pitchFamily="34" charset="0"/>
                        </a:rPr>
                        <a:t>2</a:t>
                      </a:r>
                    </a:p>
                  </a:txBody>
                  <a:tcPr marL="7582" marR="7582" marT="75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100" b="0" i="0" u="none" strike="noStrike" dirty="0">
                          <a:solidFill>
                            <a:srgbClr val="000000"/>
                          </a:solidFill>
                          <a:effectLst/>
                          <a:latin typeface="Calibri" panose="020F0502020204030204" pitchFamily="34" charset="0"/>
                        </a:rPr>
                        <a:t>Average number of transactions per month detected as fraudulent by the model (TF)</a:t>
                      </a:r>
                    </a:p>
                  </a:txBody>
                  <a:tcPr marL="7582" marR="7582" marT="75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100" b="0" i="0" u="none" strike="noStrike">
                          <a:solidFill>
                            <a:srgbClr val="000000"/>
                          </a:solidFill>
                          <a:effectLst/>
                          <a:latin typeface="Calibri" panose="020F0502020204030204" pitchFamily="34" charset="0"/>
                        </a:rPr>
                        <a:t>                                                                            1,720 </a:t>
                      </a:r>
                    </a:p>
                  </a:txBody>
                  <a:tcPr marL="7582" marR="7582" marT="75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081423847"/>
                  </a:ext>
                </a:extLst>
              </a:tr>
              <a:tr h="181961">
                <a:tc>
                  <a:txBody>
                    <a:bodyPr/>
                    <a:lstStyle/>
                    <a:p>
                      <a:pPr algn="ctr" fontAlgn="ctr"/>
                      <a:r>
                        <a:rPr lang="en-GB" sz="1100" b="1" i="0" u="none" strike="noStrike">
                          <a:solidFill>
                            <a:srgbClr val="000000"/>
                          </a:solidFill>
                          <a:effectLst/>
                          <a:latin typeface="Calibri" panose="020F0502020204030204" pitchFamily="34" charset="0"/>
                        </a:rPr>
                        <a:t>3</a:t>
                      </a:r>
                    </a:p>
                  </a:txBody>
                  <a:tcPr marL="7582" marR="7582" marT="75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100" b="0" i="0" u="none" strike="noStrike">
                          <a:solidFill>
                            <a:srgbClr val="000000"/>
                          </a:solidFill>
                          <a:effectLst/>
                          <a:latin typeface="Calibri" panose="020F0502020204030204" pitchFamily="34" charset="0"/>
                        </a:rPr>
                        <a:t>Cost of providing customer executive support per fraudulent transaction detected by the model</a:t>
                      </a:r>
                    </a:p>
                  </a:txBody>
                  <a:tcPr marL="7582" marR="7582" marT="75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100" b="0" i="0" u="none" strike="noStrike" dirty="0">
                          <a:solidFill>
                            <a:srgbClr val="000000"/>
                          </a:solidFill>
                          <a:effectLst/>
                          <a:latin typeface="Calibri" panose="020F0502020204030204" pitchFamily="34" charset="0"/>
                        </a:rPr>
                        <a:t>1.5</a:t>
                      </a:r>
                    </a:p>
                  </a:txBody>
                  <a:tcPr marL="7582" marR="7582" marT="75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813592796"/>
                  </a:ext>
                </a:extLst>
              </a:tr>
              <a:tr h="341177">
                <a:tc>
                  <a:txBody>
                    <a:bodyPr/>
                    <a:lstStyle/>
                    <a:p>
                      <a:pPr algn="ctr" fontAlgn="ctr"/>
                      <a:r>
                        <a:rPr lang="en-GB" sz="1100" b="1" i="0" u="none" strike="noStrike">
                          <a:solidFill>
                            <a:srgbClr val="000000"/>
                          </a:solidFill>
                          <a:effectLst/>
                          <a:latin typeface="Calibri" panose="020F0502020204030204" pitchFamily="34" charset="0"/>
                        </a:rPr>
                        <a:t>4</a:t>
                      </a:r>
                    </a:p>
                  </a:txBody>
                  <a:tcPr marL="7582" marR="7582" marT="75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100" b="0" i="0" u="none" strike="noStrike">
                          <a:solidFill>
                            <a:srgbClr val="000000"/>
                          </a:solidFill>
                          <a:effectLst/>
                          <a:latin typeface="Calibri" panose="020F0502020204030204" pitchFamily="34" charset="0"/>
                        </a:rPr>
                        <a:t>Total cost of providing customer support per month for fraudulent transactions detected by the model (TF*$1.5)</a:t>
                      </a:r>
                    </a:p>
                  </a:txBody>
                  <a:tcPr marL="7582" marR="7582" marT="75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100" b="0" i="0" u="none" strike="noStrike">
                          <a:solidFill>
                            <a:srgbClr val="000000"/>
                          </a:solidFill>
                          <a:effectLst/>
                          <a:latin typeface="Calibri" panose="020F0502020204030204" pitchFamily="34" charset="0"/>
                        </a:rPr>
                        <a:t>                                                                      2,580.38 </a:t>
                      </a:r>
                    </a:p>
                  </a:txBody>
                  <a:tcPr marL="7582" marR="7582" marT="75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2646209366"/>
                  </a:ext>
                </a:extLst>
              </a:tr>
              <a:tr h="341177">
                <a:tc>
                  <a:txBody>
                    <a:bodyPr/>
                    <a:lstStyle/>
                    <a:p>
                      <a:pPr algn="ctr" fontAlgn="ctr"/>
                      <a:r>
                        <a:rPr lang="en-GB" sz="1100" b="1" i="0" u="none" strike="noStrike">
                          <a:solidFill>
                            <a:srgbClr val="000000"/>
                          </a:solidFill>
                          <a:effectLst/>
                          <a:latin typeface="Calibri" panose="020F0502020204030204" pitchFamily="34" charset="0"/>
                        </a:rPr>
                        <a:t>5</a:t>
                      </a:r>
                    </a:p>
                  </a:txBody>
                  <a:tcPr marL="7582" marR="7582" marT="75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100" b="0" i="0" u="none" strike="noStrike">
                          <a:solidFill>
                            <a:srgbClr val="000000"/>
                          </a:solidFill>
                          <a:effectLst/>
                          <a:latin typeface="Calibri" panose="020F0502020204030204" pitchFamily="34" charset="0"/>
                        </a:rPr>
                        <a:t>Average number of transactions per month that are fraudulent but not detected by the model (FN)</a:t>
                      </a:r>
                    </a:p>
                  </a:txBody>
                  <a:tcPr marL="7582" marR="7582" marT="75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100" b="0" i="0" u="none" strike="noStrike" dirty="0">
                          <a:solidFill>
                            <a:srgbClr val="000000"/>
                          </a:solidFill>
                          <a:effectLst/>
                          <a:latin typeface="Calibri" panose="020F0502020204030204" pitchFamily="34" charset="0"/>
                        </a:rPr>
                        <a:t>                                                                                 68 </a:t>
                      </a:r>
                    </a:p>
                  </a:txBody>
                  <a:tcPr marL="7582" marR="7582" marT="75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2547310182"/>
                  </a:ext>
                </a:extLst>
              </a:tr>
              <a:tr h="341177">
                <a:tc>
                  <a:txBody>
                    <a:bodyPr/>
                    <a:lstStyle/>
                    <a:p>
                      <a:pPr algn="ctr" fontAlgn="ctr"/>
                      <a:r>
                        <a:rPr lang="en-GB" sz="1100" b="1" i="0" u="none" strike="noStrike">
                          <a:solidFill>
                            <a:srgbClr val="000000"/>
                          </a:solidFill>
                          <a:effectLst/>
                          <a:latin typeface="Calibri" panose="020F0502020204030204" pitchFamily="34" charset="0"/>
                        </a:rPr>
                        <a:t>6</a:t>
                      </a:r>
                    </a:p>
                  </a:txBody>
                  <a:tcPr marL="7582" marR="7582" marT="75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100" b="0" i="0" u="none" strike="noStrike">
                          <a:solidFill>
                            <a:srgbClr val="000000"/>
                          </a:solidFill>
                          <a:effectLst/>
                          <a:latin typeface="Calibri" panose="020F0502020204030204" pitchFamily="34" charset="0"/>
                        </a:rPr>
                        <a:t>Cost incurred due to fraudulent transactions left undetected by the model (FN*c)</a:t>
                      </a:r>
                    </a:p>
                  </a:txBody>
                  <a:tcPr marL="7582" marR="7582" marT="75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100" b="0" i="0" u="none" strike="noStrike">
                          <a:solidFill>
                            <a:srgbClr val="000000"/>
                          </a:solidFill>
                          <a:effectLst/>
                          <a:latin typeface="Calibri" panose="020F0502020204030204" pitchFamily="34" charset="0"/>
                        </a:rPr>
                        <a:t>                                                                    35,908.09 </a:t>
                      </a:r>
                    </a:p>
                  </a:txBody>
                  <a:tcPr marL="7582" marR="7582" marT="75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444777338"/>
                  </a:ext>
                </a:extLst>
              </a:tr>
              <a:tr h="341177">
                <a:tc>
                  <a:txBody>
                    <a:bodyPr/>
                    <a:lstStyle/>
                    <a:p>
                      <a:pPr algn="ctr" fontAlgn="ctr"/>
                      <a:r>
                        <a:rPr lang="en-GB" sz="1100" b="1" i="0" u="none" strike="noStrike">
                          <a:solidFill>
                            <a:srgbClr val="000000"/>
                          </a:solidFill>
                          <a:effectLst/>
                          <a:latin typeface="Calibri" panose="020F0502020204030204" pitchFamily="34" charset="0"/>
                        </a:rPr>
                        <a:t>7</a:t>
                      </a:r>
                    </a:p>
                  </a:txBody>
                  <a:tcPr marL="7582" marR="7582" marT="75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100" b="0" i="0" u="none" strike="noStrike">
                          <a:solidFill>
                            <a:srgbClr val="000000"/>
                          </a:solidFill>
                          <a:effectLst/>
                          <a:latin typeface="Calibri" panose="020F0502020204030204" pitchFamily="34" charset="0"/>
                        </a:rPr>
                        <a:t>Cost incurred per month after the model is built and deployed (4+6)</a:t>
                      </a:r>
                    </a:p>
                  </a:txBody>
                  <a:tcPr marL="7582" marR="7582" marT="75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a:txBody>
                    <a:bodyPr/>
                    <a:lstStyle/>
                    <a:p>
                      <a:pPr algn="l" fontAlgn="b"/>
                      <a:r>
                        <a:rPr lang="en-GB" sz="1100" b="0" i="0" u="none" strike="noStrike">
                          <a:solidFill>
                            <a:srgbClr val="000000"/>
                          </a:solidFill>
                          <a:effectLst/>
                          <a:latin typeface="Calibri" panose="020F0502020204030204" pitchFamily="34" charset="0"/>
                        </a:rPr>
                        <a:t>                                                                    38,488.46 </a:t>
                      </a:r>
                    </a:p>
                  </a:txBody>
                  <a:tcPr marL="7582" marR="7582" marT="75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312340997"/>
                  </a:ext>
                </a:extLst>
              </a:tr>
              <a:tr h="341177">
                <a:tc>
                  <a:txBody>
                    <a:bodyPr/>
                    <a:lstStyle/>
                    <a:p>
                      <a:pPr algn="ctr" fontAlgn="ctr"/>
                      <a:r>
                        <a:rPr lang="en-GB" sz="1100" b="1" i="0" u="none" strike="noStrike">
                          <a:solidFill>
                            <a:srgbClr val="000000"/>
                          </a:solidFill>
                          <a:effectLst/>
                          <a:latin typeface="Calibri" panose="020F0502020204030204" pitchFamily="34" charset="0"/>
                        </a:rPr>
                        <a:t>8</a:t>
                      </a:r>
                    </a:p>
                  </a:txBody>
                  <a:tcPr marL="7582" marR="7582" marT="758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100" b="0" i="0" u="none" strike="noStrike">
                          <a:solidFill>
                            <a:srgbClr val="000000"/>
                          </a:solidFill>
                          <a:effectLst/>
                          <a:latin typeface="Calibri" panose="020F0502020204030204" pitchFamily="34" charset="0"/>
                        </a:rPr>
                        <a:t>Final savings = Cost incurred before - Cost incurred after(1-7)</a:t>
                      </a:r>
                    </a:p>
                  </a:txBody>
                  <a:tcPr marL="7582" marR="7582" marT="75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100" b="0" i="0" u="none" strike="noStrike">
                          <a:solidFill>
                            <a:srgbClr val="000000"/>
                          </a:solidFill>
                          <a:effectLst/>
                          <a:latin typeface="Calibri" panose="020F0502020204030204" pitchFamily="34" charset="0"/>
                        </a:rPr>
                        <a:t>                                                                 174,903.76 </a:t>
                      </a:r>
                    </a:p>
                  </a:txBody>
                  <a:tcPr marL="7582" marR="7582" marT="758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2269214401"/>
                  </a:ext>
                </a:extLst>
              </a:tr>
              <a:tr h="181961">
                <a:tc>
                  <a:txBody>
                    <a:bodyPr/>
                    <a:lstStyle/>
                    <a:p>
                      <a:pPr algn="l" fontAlgn="b"/>
                      <a:r>
                        <a:rPr lang="en-GB" sz="1100" b="0" i="0" u="none" strike="noStrike">
                          <a:solidFill>
                            <a:srgbClr val="000000"/>
                          </a:solidFill>
                          <a:effectLst/>
                          <a:latin typeface="Calibri" panose="020F0502020204030204" pitchFamily="34" charset="0"/>
                        </a:rPr>
                        <a:t> </a:t>
                      </a:r>
                    </a:p>
                  </a:txBody>
                  <a:tcPr marL="7582" marR="7582" marT="7582"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GB" sz="1100" b="0" i="0" u="none" strike="noStrike" dirty="0">
                          <a:solidFill>
                            <a:srgbClr val="000000"/>
                          </a:solidFill>
                          <a:effectLst/>
                          <a:latin typeface="Calibri" panose="020F0502020204030204" pitchFamily="34" charset="0"/>
                        </a:rPr>
                        <a:t> </a:t>
                      </a:r>
                    </a:p>
                  </a:txBody>
                  <a:tcPr marL="7582" marR="7582" marT="7582"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b"/>
                      <a:r>
                        <a:rPr lang="en-GB" sz="1100" b="0" i="0" u="none" strike="noStrike" dirty="0">
                          <a:solidFill>
                            <a:srgbClr val="000000"/>
                          </a:solidFill>
                          <a:effectLst/>
                          <a:latin typeface="Calibri" panose="020F0502020204030204" pitchFamily="34" charset="0"/>
                        </a:rPr>
                        <a:t> </a:t>
                      </a:r>
                    </a:p>
                  </a:txBody>
                  <a:tcPr marL="7582" marR="7582" marT="7582"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255180190"/>
                  </a:ext>
                </a:extLst>
              </a:tr>
            </a:tbl>
          </a:graphicData>
        </a:graphic>
      </p:graphicFrame>
      <p:graphicFrame>
        <p:nvGraphicFramePr>
          <p:cNvPr id="5" name="Table 4">
            <a:extLst>
              <a:ext uri="{FF2B5EF4-FFF2-40B4-BE49-F238E27FC236}">
                <a16:creationId xmlns:a16="http://schemas.microsoft.com/office/drawing/2014/main" id="{E6723C01-700B-01BB-44CE-19EBB80E6E38}"/>
              </a:ext>
            </a:extLst>
          </p:cNvPr>
          <p:cNvGraphicFramePr>
            <a:graphicFrameLocks noGrp="1"/>
          </p:cNvGraphicFramePr>
          <p:nvPr>
            <p:extLst>
              <p:ext uri="{D42A27DB-BD31-4B8C-83A1-F6EECF244321}">
                <p14:modId xmlns:p14="http://schemas.microsoft.com/office/powerpoint/2010/main" val="1635183741"/>
              </p:ext>
            </p:extLst>
          </p:nvPr>
        </p:nvGraphicFramePr>
        <p:xfrm>
          <a:off x="2451652" y="1029781"/>
          <a:ext cx="7620000" cy="1584960"/>
        </p:xfrm>
        <a:graphic>
          <a:graphicData uri="http://schemas.openxmlformats.org/drawingml/2006/table">
            <a:tbl>
              <a:tblPr/>
              <a:tblGrid>
                <a:gridCol w="226140">
                  <a:extLst>
                    <a:ext uri="{9D8B030D-6E8A-4147-A177-3AD203B41FA5}">
                      <a16:colId xmlns:a16="http://schemas.microsoft.com/office/drawing/2014/main" val="2812751329"/>
                    </a:ext>
                  </a:extLst>
                </a:gridCol>
                <a:gridCol w="543786">
                  <a:extLst>
                    <a:ext uri="{9D8B030D-6E8A-4147-A177-3AD203B41FA5}">
                      <a16:colId xmlns:a16="http://schemas.microsoft.com/office/drawing/2014/main" val="2352826270"/>
                    </a:ext>
                  </a:extLst>
                </a:gridCol>
                <a:gridCol w="3894918">
                  <a:extLst>
                    <a:ext uri="{9D8B030D-6E8A-4147-A177-3AD203B41FA5}">
                      <a16:colId xmlns:a16="http://schemas.microsoft.com/office/drawing/2014/main" val="343218706"/>
                    </a:ext>
                  </a:extLst>
                </a:gridCol>
                <a:gridCol w="2411680">
                  <a:extLst>
                    <a:ext uri="{9D8B030D-6E8A-4147-A177-3AD203B41FA5}">
                      <a16:colId xmlns:a16="http://schemas.microsoft.com/office/drawing/2014/main" val="3686399892"/>
                    </a:ext>
                  </a:extLst>
                </a:gridCol>
                <a:gridCol w="543476">
                  <a:extLst>
                    <a:ext uri="{9D8B030D-6E8A-4147-A177-3AD203B41FA5}">
                      <a16:colId xmlns:a16="http://schemas.microsoft.com/office/drawing/2014/main" val="3006016615"/>
                    </a:ext>
                  </a:extLst>
                </a:gridCol>
              </a:tblGrid>
              <a:tr h="182880">
                <a:tc>
                  <a:txBody>
                    <a:bodyPr/>
                    <a:lstStyle/>
                    <a:p>
                      <a:pPr algn="l" fontAlgn="b"/>
                      <a:endParaRPr lang="en-GB" sz="1100" b="0" i="0" u="none" strike="noStrike">
                        <a:solidFill>
                          <a:srgbClr val="000000"/>
                        </a:solidFill>
                        <a:effectLst/>
                        <a:latin typeface="Calibri" panose="020F0502020204030204" pitchFamily="34" charset="0"/>
                      </a:endParaRP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tcPr>
                </a:tc>
                <a:tc gridSpan="3">
                  <a:txBody>
                    <a:bodyPr/>
                    <a:lstStyle/>
                    <a:p>
                      <a:pPr algn="ctr" fontAlgn="ctr"/>
                      <a:r>
                        <a:rPr lang="en-GB" sz="1100" b="1" i="0" u="none" strike="noStrike">
                          <a:solidFill>
                            <a:srgbClr val="FFFFFF"/>
                          </a:solidFill>
                          <a:effectLst/>
                          <a:latin typeface="Calibri" panose="020F0502020204030204" pitchFamily="34" charset="0"/>
                        </a:rPr>
                        <a:t>Cost Benefit Analysis</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hMerge="1">
                  <a:txBody>
                    <a:bodyPr/>
                    <a:lstStyle/>
                    <a:p>
                      <a:endParaRPr lang="en-GB"/>
                    </a:p>
                  </a:txBody>
                  <a:tcPr/>
                </a:tc>
                <a:tc hMerge="1">
                  <a:txBody>
                    <a:bodyPr/>
                    <a:lstStyle/>
                    <a:p>
                      <a:endParaRPr lang="en-GB"/>
                    </a:p>
                  </a:txBody>
                  <a:tcPr/>
                </a:tc>
                <a:tc>
                  <a:txBody>
                    <a:bodyPr/>
                    <a:lstStyle/>
                    <a:p>
                      <a:pPr algn="l" fontAlgn="b"/>
                      <a:endParaRPr lang="en-GB" sz="1100" b="0" i="0" u="none" strike="noStrike">
                        <a:solidFill>
                          <a:srgbClr val="000000"/>
                        </a:solidFill>
                        <a:effectLst/>
                        <a:latin typeface="Calibri" panose="020F0502020204030204" pitchFamily="34" charset="0"/>
                      </a:endParaRP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421136338"/>
                  </a:ext>
                </a:extLst>
              </a:tr>
              <a:tr h="190500">
                <a:tc>
                  <a:txBody>
                    <a:bodyPr/>
                    <a:lstStyle/>
                    <a:p>
                      <a:pPr algn="l" fontAlgn="b"/>
                      <a:endParaRPr lang="en-GB" sz="1100" b="0" i="0" u="none" strike="noStrike">
                        <a:solidFill>
                          <a:srgbClr val="000000"/>
                        </a:solidFill>
                        <a:effectLst/>
                        <a:latin typeface="Calibri" panose="020F0502020204030204" pitchFamily="34" charset="0"/>
                      </a:endParaRP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GB" sz="1100" b="1" i="0" u="none" strike="noStrike">
                          <a:solidFill>
                            <a:srgbClr val="FFFFFF"/>
                          </a:solidFill>
                          <a:effectLst/>
                          <a:latin typeface="Calibri" panose="020F0502020204030204" pitchFamily="34" charset="0"/>
                        </a:rPr>
                        <a:t>S. No</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72C4"/>
                    </a:solidFill>
                  </a:tcPr>
                </a:tc>
                <a:tc>
                  <a:txBody>
                    <a:bodyPr/>
                    <a:lstStyle/>
                    <a:p>
                      <a:pPr algn="ctr" fontAlgn="b"/>
                      <a:r>
                        <a:rPr lang="en-GB" sz="1100" b="1" i="0" u="none" strike="noStrike">
                          <a:solidFill>
                            <a:srgbClr val="FFFFFF"/>
                          </a:solidFill>
                          <a:effectLst/>
                          <a:latin typeface="Calibri" panose="020F0502020204030204" pitchFamily="34" charset="0"/>
                        </a:rPr>
                        <a:t>Questions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72C4"/>
                    </a:solidFill>
                  </a:tcPr>
                </a:tc>
                <a:tc>
                  <a:txBody>
                    <a:bodyPr/>
                    <a:lstStyle/>
                    <a:p>
                      <a:pPr algn="ctr" fontAlgn="b"/>
                      <a:r>
                        <a:rPr lang="en-GB" sz="1100" b="1" i="0" u="none" strike="noStrike">
                          <a:solidFill>
                            <a:srgbClr val="FFFFFF"/>
                          </a:solidFill>
                          <a:effectLst/>
                          <a:latin typeface="Calibri" panose="020F0502020204030204" pitchFamily="34" charset="0"/>
                        </a:rPr>
                        <a:t>Answer</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72C4"/>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3865143434"/>
                  </a:ext>
                </a:extLst>
              </a:tr>
              <a:tr h="182880">
                <a:tc>
                  <a:txBody>
                    <a:bodyPr/>
                    <a:lstStyle/>
                    <a:p>
                      <a:pPr algn="l" fontAlgn="b"/>
                      <a:endParaRPr lang="en-GB" sz="1100" b="0" i="0" u="none" strike="noStrike">
                        <a:solidFill>
                          <a:srgbClr val="000000"/>
                        </a:solidFill>
                        <a:effectLst/>
                        <a:latin typeface="Calibri" panose="020F0502020204030204" pitchFamily="34" charset="0"/>
                      </a:endParaRP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GB" sz="1100" b="1" i="0" u="none" strike="noStrike">
                          <a:solidFill>
                            <a:srgbClr val="000000"/>
                          </a:solidFill>
                          <a:effectLst/>
                          <a:latin typeface="Calibri" panose="020F0502020204030204" pitchFamily="34" charset="0"/>
                        </a:rPr>
                        <a:t>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100" b="0" i="0" u="none" strike="noStrike">
                          <a:solidFill>
                            <a:srgbClr val="000000"/>
                          </a:solidFill>
                          <a:effectLst/>
                          <a:latin typeface="Calibri" panose="020F0502020204030204" pitchFamily="34" charset="0"/>
                        </a:rPr>
                        <a:t>Average number of transactions per month</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100" b="0" i="0" u="none" strike="noStrike">
                          <a:solidFill>
                            <a:srgbClr val="000000"/>
                          </a:solidFill>
                          <a:effectLst/>
                          <a:latin typeface="Calibri" panose="020F0502020204030204" pitchFamily="34" charset="0"/>
                        </a:rPr>
                        <a:t>                                                                         77,183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endParaRPr lang="en-GB" sz="1100" b="0" i="0" u="none" strike="noStrike" dirty="0">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509919997"/>
                  </a:ext>
                </a:extLst>
              </a:tr>
              <a:tr h="182880">
                <a:tc>
                  <a:txBody>
                    <a:bodyPr/>
                    <a:lstStyle/>
                    <a:p>
                      <a:pPr algn="l" fontAlgn="b"/>
                      <a:endParaRPr lang="en-GB" sz="1100" b="0" i="0" u="none" strike="noStrike">
                        <a:solidFill>
                          <a:srgbClr val="000000"/>
                        </a:solidFill>
                        <a:effectLst/>
                        <a:latin typeface="Calibri" panose="020F0502020204030204" pitchFamily="34" charset="0"/>
                      </a:endParaRP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GB" sz="1100" b="1" i="0" u="none" strike="noStrike">
                          <a:solidFill>
                            <a:srgbClr val="000000"/>
                          </a:solidFill>
                          <a:effectLst/>
                          <a:latin typeface="Calibri" panose="020F0502020204030204" pitchFamily="34" charset="0"/>
                        </a:rPr>
                        <a:t>b</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100" b="0" i="0" u="none" strike="noStrike" dirty="0">
                          <a:solidFill>
                            <a:srgbClr val="000000"/>
                          </a:solidFill>
                          <a:effectLst/>
                          <a:latin typeface="Calibri" panose="020F0502020204030204" pitchFamily="34" charset="0"/>
                        </a:rPr>
                        <a:t>Average number of fraudulent transaction per month</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100" b="0" i="0" u="none" strike="noStrike">
                          <a:solidFill>
                            <a:srgbClr val="000000"/>
                          </a:solidFill>
                          <a:effectLst/>
                          <a:latin typeface="Calibri" panose="020F0502020204030204" pitchFamily="34" charset="0"/>
                        </a:rPr>
                        <a:t>                                                                               402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934930308"/>
                  </a:ext>
                </a:extLst>
              </a:tr>
              <a:tr h="182880">
                <a:tc>
                  <a:txBody>
                    <a:bodyPr/>
                    <a:lstStyle/>
                    <a:p>
                      <a:pPr algn="l" fontAlgn="b"/>
                      <a:endParaRPr lang="en-GB" sz="1100" b="0" i="0" u="none" strike="noStrike">
                        <a:solidFill>
                          <a:srgbClr val="000000"/>
                        </a:solidFill>
                        <a:effectLst/>
                        <a:latin typeface="Calibri" panose="020F0502020204030204" pitchFamily="34" charset="0"/>
                      </a:endParaRPr>
                    </a:p>
                  </a:txBody>
                  <a:tcPr marL="7620" marR="7620" marT="762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GB" sz="1100" b="1" i="0" u="none" strike="noStrike">
                          <a:solidFill>
                            <a:srgbClr val="000000"/>
                          </a:solidFill>
                          <a:effectLst/>
                          <a:latin typeface="Calibri" panose="020F0502020204030204" pitchFamily="34" charset="0"/>
                        </a:rPr>
                        <a:t>c</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100" b="0" i="0" u="none" strike="noStrike" dirty="0">
                          <a:solidFill>
                            <a:srgbClr val="000000"/>
                          </a:solidFill>
                          <a:effectLst/>
                          <a:latin typeface="Calibri" panose="020F0502020204030204" pitchFamily="34" charset="0"/>
                        </a:rPr>
                        <a:t>Average amount per fraud transaction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GB" sz="1100" b="0" i="0" u="none" strike="noStrike">
                          <a:solidFill>
                            <a:srgbClr val="000000"/>
                          </a:solidFill>
                          <a:effectLst/>
                          <a:latin typeface="Calibri" panose="020F0502020204030204" pitchFamily="34" charset="0"/>
                        </a:rPr>
                        <a:t>                                                                         530.66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endParaRPr lang="en-GB" sz="1100" b="0" i="0" u="none" strike="noStrike">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826884392"/>
                  </a:ext>
                </a:extLst>
              </a:tr>
              <a:tr h="182880">
                <a:tc>
                  <a:txBody>
                    <a:bodyPr/>
                    <a:lstStyle/>
                    <a:p>
                      <a:pPr algn="l" fontAlgn="b"/>
                      <a:endParaRPr lang="en-GB"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ctr" fontAlgn="ctr"/>
                      <a:endParaRPr lang="en-GB" sz="1100" b="0" i="0" u="none" strike="noStrike">
                        <a:solidFill>
                          <a:srgbClr val="000000"/>
                        </a:solidFill>
                        <a:effectLst/>
                        <a:latin typeface="Calibri" panose="020F0502020204030204" pitchFamily="34" charset="0"/>
                      </a:endParaRPr>
                    </a:p>
                  </a:txBody>
                  <a:tcPr marL="7620" marR="7620" marT="762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GB" sz="1100" b="0" i="1" u="none" strike="noStrike" dirty="0">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GB" sz="1100" b="0" i="0" u="none" strike="noStrike">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GB" sz="1100" b="0"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tcPr>
                </a:tc>
                <a:extLst>
                  <a:ext uri="{0D108BD9-81ED-4DB2-BD59-A6C34878D82A}">
                    <a16:rowId xmlns:a16="http://schemas.microsoft.com/office/drawing/2014/main" val="1330799175"/>
                  </a:ext>
                </a:extLst>
              </a:tr>
            </a:tbl>
          </a:graphicData>
        </a:graphic>
      </p:graphicFrame>
      <p:sp>
        <p:nvSpPr>
          <p:cNvPr id="6" name="Title 1">
            <a:extLst>
              <a:ext uri="{FF2B5EF4-FFF2-40B4-BE49-F238E27FC236}">
                <a16:creationId xmlns:a16="http://schemas.microsoft.com/office/drawing/2014/main" id="{6015018E-2942-4852-B4F0-647BED072E0A}"/>
              </a:ext>
            </a:extLst>
          </p:cNvPr>
          <p:cNvSpPr>
            <a:spLocks noGrp="1"/>
          </p:cNvSpPr>
          <p:nvPr>
            <p:ph type="title"/>
          </p:nvPr>
        </p:nvSpPr>
        <p:spPr>
          <a:xfrm>
            <a:off x="0" y="1822261"/>
            <a:ext cx="3084844" cy="1961086"/>
          </a:xfrm>
        </p:spPr>
        <p:txBody>
          <a:bodyPr vert="horz" lIns="91440" tIns="45720" rIns="91440" bIns="45720" rtlCol="0" anchor="b">
            <a:normAutofit/>
          </a:bodyPr>
          <a:lstStyle/>
          <a:p>
            <a:r>
              <a:rPr lang="en-US" sz="3400" dirty="0">
                <a:solidFill>
                  <a:schemeClr val="tx1"/>
                </a:solidFill>
                <a:latin typeface="Arial" panose="020B0604020202020204" pitchFamily="34" charset="0"/>
                <a:cs typeface="Arial" panose="020B0604020202020204" pitchFamily="34" charset="0"/>
              </a:rPr>
              <a:t>Cost Benefit Analysis</a:t>
            </a:r>
          </a:p>
        </p:txBody>
      </p:sp>
    </p:spTree>
    <p:extLst>
      <p:ext uri="{BB962C8B-B14F-4D97-AF65-F5344CB8AC3E}">
        <p14:creationId xmlns:p14="http://schemas.microsoft.com/office/powerpoint/2010/main" val="80406286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975C92188CC6A4EA3BE18EBEF770791" ma:contentTypeVersion="10" ma:contentTypeDescription="Create a new document." ma:contentTypeScope="" ma:versionID="51c86ccfcc8908193dba355631522374">
  <xsd:schema xmlns:xsd="http://www.w3.org/2001/XMLSchema" xmlns:xs="http://www.w3.org/2001/XMLSchema" xmlns:p="http://schemas.microsoft.com/office/2006/metadata/properties" xmlns:ns3="c58755c6-d2ba-45a5-b174-9b8e2cd90025" targetNamespace="http://schemas.microsoft.com/office/2006/metadata/properties" ma:root="true" ma:fieldsID="e25c49b5e1696322bcbfc9ababc3643c" ns3:_="">
    <xsd:import namespace="c58755c6-d2ba-45a5-b174-9b8e2cd90025"/>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8755c6-d2ba-45a5-b174-9b8e2cd9002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7"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c58755c6-d2ba-45a5-b174-9b8e2cd9002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BAA6E78-FB79-4DCE-A2D1-382BBCFFC6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8755c6-d2ba-45a5-b174-9b8e2cd9002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3EEFF0-FB57-4CB4-8BFC-DF397689E2ED}">
  <ds:schemaRefs>
    <ds:schemaRef ds:uri="http://purl.org/dc/terms/"/>
    <ds:schemaRef ds:uri="http://schemas.microsoft.com/office/2006/metadata/properties"/>
    <ds:schemaRef ds:uri="http://schemas.microsoft.com/office/infopath/2007/PartnerControls"/>
    <ds:schemaRef ds:uri="http://purl.org/dc/elements/1.1/"/>
    <ds:schemaRef ds:uri="http://www.w3.org/XML/1998/namespace"/>
    <ds:schemaRef ds:uri="http://schemas.microsoft.com/office/2006/documentManagement/types"/>
    <ds:schemaRef ds:uri="http://schemas.openxmlformats.org/package/2006/metadata/core-properties"/>
    <ds:schemaRef ds:uri="c58755c6-d2ba-45a5-b174-9b8e2cd90025"/>
    <ds:schemaRef ds:uri="http://purl.org/dc/dcmitype/"/>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TM02900688[[fn=Facet]]</Template>
  <TotalTime>397</TotalTime>
  <Words>440</Words>
  <Application>Microsoft Office PowerPoint</Application>
  <PresentationFormat>Widescreen</PresentationFormat>
  <Paragraphs>111</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Century Gothic</vt:lpstr>
      <vt:lpstr>Courier New</vt:lpstr>
      <vt:lpstr>Trebuchet MS</vt:lpstr>
      <vt:lpstr>Wingdings</vt:lpstr>
      <vt:lpstr>Wingdings 2</vt:lpstr>
      <vt:lpstr>Wingdings 3</vt:lpstr>
      <vt:lpstr>Facet</vt:lpstr>
      <vt:lpstr>Credit Card Fraud Detection </vt:lpstr>
      <vt:lpstr>Agenda</vt:lpstr>
      <vt:lpstr>Introduction</vt:lpstr>
      <vt:lpstr>Problem Statement</vt:lpstr>
      <vt:lpstr>Background</vt:lpstr>
      <vt:lpstr>Key Insights</vt:lpstr>
      <vt:lpstr>Current Incurred Losses</vt:lpstr>
      <vt:lpstr>After New Model Development</vt:lpstr>
      <vt:lpstr>Cost Benefit Analysis</vt:lpstr>
      <vt:lpstr>Appendix: Data Attributes</vt:lpstr>
      <vt:lpstr>Appendix: Data Methodology </vt:lpstr>
      <vt:lpstr>Attached Files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dc:title>
  <dc:creator>Swati Kumari</dc:creator>
  <cp:lastModifiedBy>Swati Kumari</cp:lastModifiedBy>
  <cp:revision>12</cp:revision>
  <dcterms:created xsi:type="dcterms:W3CDTF">2022-11-06T23:07:25Z</dcterms:created>
  <dcterms:modified xsi:type="dcterms:W3CDTF">2022-12-08T16:03:39Z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0x0101009975C92188CC6A4EA3BE18EBEF770791</vt:lpwstr>
  </property>
</Properties>
</file>