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332" r:id="rId16"/>
    <p:sldId id="271" r:id="rId17"/>
    <p:sldId id="272" r:id="rId18"/>
    <p:sldId id="273" r:id="rId19"/>
    <p:sldId id="274" r:id="rId20"/>
    <p:sldId id="328" r:id="rId21"/>
    <p:sldId id="275" r:id="rId22"/>
    <p:sldId id="276" r:id="rId23"/>
    <p:sldId id="277" r:id="rId24"/>
    <p:sldId id="278" r:id="rId25"/>
    <p:sldId id="329" r:id="rId26"/>
    <p:sldId id="330" r:id="rId27"/>
    <p:sldId id="331" r:id="rId28"/>
    <p:sldId id="279" r:id="rId29"/>
    <p:sldId id="280" r:id="rId30"/>
    <p:sldId id="281" r:id="rId31"/>
    <p:sldId id="282" r:id="rId32"/>
    <p:sldId id="283" r:id="rId33"/>
    <p:sldId id="284" r:id="rId34"/>
    <p:sldId id="300" r:id="rId35"/>
    <p:sldId id="326" r:id="rId36"/>
    <p:sldId id="327"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64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EB0AD91-D7D8-4ED3-A4B7-06C5DA8A6FF4}" type="datetimeFigureOut">
              <a:rPr lang="en-US" smtClean="0"/>
              <a:t>5/12/2022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626518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B0AD91-D7D8-4ED3-A4B7-06C5DA8A6FF4}"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1456755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B0AD91-D7D8-4ED3-A4B7-06C5DA8A6FF4}"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2542361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B0AD91-D7D8-4ED3-A4B7-06C5DA8A6FF4}"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32A19-ABFE-4E23-8AA4-11FB00A86A8A}"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74872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B0AD91-D7D8-4ED3-A4B7-06C5DA8A6FF4}"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2585865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EB0AD91-D7D8-4ED3-A4B7-06C5DA8A6FF4}" type="datetimeFigureOut">
              <a:rPr lang="en-US" smtClean="0"/>
              <a:t>5/12/2022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1382585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EB0AD91-D7D8-4ED3-A4B7-06C5DA8A6FF4}" type="datetimeFigureOut">
              <a:rPr lang="en-US" smtClean="0"/>
              <a:t>5/12/2022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35276382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B0AD91-D7D8-4ED3-A4B7-06C5DA8A6FF4}"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826497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B0AD91-D7D8-4ED3-A4B7-06C5DA8A6FF4}"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2344588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B0AD91-D7D8-4ED3-A4B7-06C5DA8A6FF4}"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739913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B0AD91-D7D8-4ED3-A4B7-06C5DA8A6FF4}"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1678424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B0AD91-D7D8-4ED3-A4B7-06C5DA8A6FF4}"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2126980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B0AD91-D7D8-4ED3-A4B7-06C5DA8A6FF4}" type="datetimeFigureOut">
              <a:rPr lang="en-US" smtClean="0"/>
              <a:t>5/12/2022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2250571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B0AD91-D7D8-4ED3-A4B7-06C5DA8A6FF4}" type="datetimeFigureOut">
              <a:rPr lang="en-US" smtClean="0"/>
              <a:t>5/12/2022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1286494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B0AD91-D7D8-4ED3-A4B7-06C5DA8A6FF4}" type="datetimeFigureOut">
              <a:rPr lang="en-US" smtClean="0"/>
              <a:t>5/12/2022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3316124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B0AD91-D7D8-4ED3-A4B7-06C5DA8A6FF4}"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2945289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B0AD91-D7D8-4ED3-A4B7-06C5DA8A6FF4}"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2760670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EB0AD91-D7D8-4ED3-A4B7-06C5DA8A6FF4}" type="datetimeFigureOut">
              <a:rPr lang="en-US" smtClean="0"/>
              <a:t>5/12/2022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A732A19-ABFE-4E23-8AA4-11FB00A86A8A}" type="slidenum">
              <a:rPr lang="en-US" smtClean="0"/>
              <a:t>‹#›</a:t>
            </a:fld>
            <a:endParaRPr lang="en-US"/>
          </a:p>
        </p:txBody>
      </p:sp>
    </p:spTree>
    <p:extLst>
      <p:ext uri="{BB962C8B-B14F-4D97-AF65-F5344CB8AC3E}">
        <p14:creationId xmlns:p14="http://schemas.microsoft.com/office/powerpoint/2010/main" val="85125202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545336"/>
            <a:ext cx="8915399" cy="1503829"/>
          </a:xfrm>
        </p:spPr>
        <p:txBody>
          <a:bodyPr>
            <a:normAutofit fontScale="90000"/>
          </a:bodyPr>
          <a:lstStyle/>
          <a:p>
            <a:pPr algn="ctr"/>
            <a:r>
              <a:rPr lang="en-IN" sz="3000" b="1" dirty="0">
                <a:latin typeface="Times New Roman" panose="02020603050405020304" pitchFamily="18" charset="0"/>
                <a:cs typeface="Times New Roman" panose="02020603050405020304" pitchFamily="18" charset="0"/>
              </a:rPr>
              <a:t>Analysis and Visualization of the E-Retail factors Affecting Customers Retention and Consumers purchasing decision in Indian E-Commerce</a:t>
            </a:r>
          </a:p>
        </p:txBody>
      </p:sp>
      <p:sp>
        <p:nvSpPr>
          <p:cNvPr id="3" name="Subtitle 2"/>
          <p:cNvSpPr>
            <a:spLocks noGrp="1"/>
          </p:cNvSpPr>
          <p:nvPr>
            <p:ph type="subTitle" idx="1"/>
          </p:nvPr>
        </p:nvSpPr>
        <p:spPr>
          <a:xfrm>
            <a:off x="9198864" y="4777379"/>
            <a:ext cx="2305748" cy="818749"/>
          </a:xfrm>
        </p:spPr>
        <p:txBody>
          <a:bodyPr>
            <a:normAutofit lnSpcReduction="10000"/>
          </a:bodyPr>
          <a:lstStyle/>
          <a:p>
            <a:pPr algn="ctr"/>
            <a:r>
              <a:rPr lang="en-IN" b="1" dirty="0"/>
              <a:t>Submitted by:                            Swati Kumari</a:t>
            </a:r>
          </a:p>
          <a:p>
            <a:endParaRPr lang="en-IN" dirty="0"/>
          </a:p>
        </p:txBody>
      </p:sp>
    </p:spTree>
    <p:extLst>
      <p:ext uri="{BB962C8B-B14F-4D97-AF65-F5344CB8AC3E}">
        <p14:creationId xmlns:p14="http://schemas.microsoft.com/office/powerpoint/2010/main" val="1630592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433" y="359487"/>
            <a:ext cx="8911687" cy="512817"/>
          </a:xfrm>
        </p:spPr>
        <p:txBody>
          <a:bodyPr>
            <a:normAutofit fontScale="90000"/>
          </a:bodyPr>
          <a:lstStyle/>
          <a:p>
            <a:r>
              <a:rPr lang="en-US" dirty="0"/>
              <a:t>Consumer opinion on Website features</a:t>
            </a:r>
          </a:p>
        </p:txBody>
      </p:sp>
      <p:pic>
        <p:nvPicPr>
          <p:cNvPr id="5122" name="Picture 2">
            <a:extLst>
              <a:ext uri="{FF2B5EF4-FFF2-40B4-BE49-F238E27FC236}">
                <a16:creationId xmlns:a16="http://schemas.microsoft.com/office/drawing/2014/main" id="{8BAC63F9-FFF6-40AD-AE6C-3C05A1C897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5087" y="980255"/>
            <a:ext cx="4262313" cy="285432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F6D723FA-B8D7-4DD6-A2B3-19F1229B6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025523"/>
            <a:ext cx="5334000" cy="2854327"/>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EC0138D1-4F00-46B7-B3AD-11225EC890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4777" y="3987800"/>
            <a:ext cx="5367500" cy="2854325"/>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4B608CAA-D7C5-4379-925D-9082F26977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9025" y="3984625"/>
            <a:ext cx="3981450" cy="285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818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0" y="139700"/>
            <a:ext cx="10261599" cy="807078"/>
          </a:xfrm>
        </p:spPr>
        <p:txBody>
          <a:bodyPr/>
          <a:lstStyle/>
          <a:p>
            <a:r>
              <a:rPr lang="en-US" dirty="0"/>
              <a:t>Consumer opinion on Website features-cont.</a:t>
            </a:r>
            <a:endParaRPr lang="en-IN" dirty="0"/>
          </a:p>
        </p:txBody>
      </p:sp>
      <p:pic>
        <p:nvPicPr>
          <p:cNvPr id="6146" name="Picture 2">
            <a:extLst>
              <a:ext uri="{FF2B5EF4-FFF2-40B4-BE49-F238E27FC236}">
                <a16:creationId xmlns:a16="http://schemas.microsoft.com/office/drawing/2014/main" id="{84EA8A4F-ABB3-4643-9339-A2B0396A8B6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5358" y="682625"/>
            <a:ext cx="4453755" cy="314324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84BF4DB2-CF4C-48BE-8913-1FE5BA4331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2888" y="682625"/>
            <a:ext cx="4309574" cy="314325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84850737-4A23-4267-B818-20260D4760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4761" y="3825875"/>
            <a:ext cx="4453754" cy="3032125"/>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4763D32A-768A-47D8-928C-05BAB1168C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5062" y="3825874"/>
            <a:ext cx="4309574" cy="289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279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055" y="337625"/>
            <a:ext cx="10517945" cy="815926"/>
          </a:xfrm>
        </p:spPr>
        <p:txBody>
          <a:bodyPr/>
          <a:lstStyle/>
          <a:p>
            <a:r>
              <a:rPr lang="en-US" dirty="0"/>
              <a:t>Consumer opinion on Website features-cont.</a:t>
            </a:r>
            <a:endParaRPr lang="en-IN" dirty="0"/>
          </a:p>
        </p:txBody>
      </p:sp>
      <p:pic>
        <p:nvPicPr>
          <p:cNvPr id="7170" name="Picture 2">
            <a:extLst>
              <a:ext uri="{FF2B5EF4-FFF2-40B4-BE49-F238E27FC236}">
                <a16:creationId xmlns:a16="http://schemas.microsoft.com/office/drawing/2014/main" id="{ED15A8EE-92DB-468E-AEB2-C7AAAE43B9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5136" y="1153551"/>
            <a:ext cx="6523934" cy="295758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EE6C619B-C13A-434F-9D29-24D3D8F5FB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5013" y="1263015"/>
            <a:ext cx="4019550" cy="2848122"/>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9E140EBC-B9D5-42E1-8E4C-6BD97668CF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2530" y="4170924"/>
            <a:ext cx="4371096" cy="2687076"/>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C871DA59-D90E-47C7-9ADC-0979B6A8FA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3625" y="4170924"/>
            <a:ext cx="6048375" cy="2687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516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7785" y="346999"/>
            <a:ext cx="10574215" cy="599779"/>
          </a:xfrm>
        </p:spPr>
        <p:txBody>
          <a:bodyPr>
            <a:normAutofit/>
          </a:bodyPr>
          <a:lstStyle/>
          <a:p>
            <a:r>
              <a:rPr lang="en-US" dirty="0"/>
              <a:t>Consumer opinion on Website features-cont.</a:t>
            </a:r>
            <a:endParaRPr lang="en-IN" b="1" dirty="0"/>
          </a:p>
        </p:txBody>
      </p:sp>
      <p:pic>
        <p:nvPicPr>
          <p:cNvPr id="8194" name="Picture 2">
            <a:extLst>
              <a:ext uri="{FF2B5EF4-FFF2-40B4-BE49-F238E27FC236}">
                <a16:creationId xmlns:a16="http://schemas.microsoft.com/office/drawing/2014/main" id="{F1887656-9C02-49A5-8862-9AC7C1083F5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8468" y="946779"/>
            <a:ext cx="5486400" cy="32007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91CA2BE3-9FA8-460E-9F97-D8812995BD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6705" y="946778"/>
            <a:ext cx="4943475" cy="2912019"/>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49282230-7291-4700-A734-05BEF3E797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348" y="4147478"/>
            <a:ext cx="5112433" cy="2681801"/>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8C9543BB-6DA0-4334-BE6F-520DD45439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6705" y="4013827"/>
            <a:ext cx="5247104" cy="268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9675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7108" y="624110"/>
            <a:ext cx="10714891" cy="684185"/>
          </a:xfrm>
        </p:spPr>
        <p:txBody>
          <a:bodyPr>
            <a:normAutofit/>
          </a:bodyPr>
          <a:lstStyle/>
          <a:p>
            <a:r>
              <a:rPr lang="en-US" dirty="0"/>
              <a:t>Consumer opinion on Website features-cont.</a:t>
            </a:r>
            <a:endParaRPr lang="en-IN" dirty="0"/>
          </a:p>
        </p:txBody>
      </p:sp>
      <p:sp>
        <p:nvSpPr>
          <p:cNvPr id="3" name="Content Placeholder 2"/>
          <p:cNvSpPr>
            <a:spLocks noGrp="1"/>
          </p:cNvSpPr>
          <p:nvPr>
            <p:ph idx="1"/>
          </p:nvPr>
        </p:nvSpPr>
        <p:spPr>
          <a:xfrm>
            <a:off x="1477108" y="1308295"/>
            <a:ext cx="10227212" cy="4925595"/>
          </a:xfrm>
        </p:spPr>
        <p:txBody>
          <a:bodyPr>
            <a:normAutofit fontScale="70000" lnSpcReduction="20000"/>
          </a:bodyPr>
          <a:lstStyle/>
          <a:p>
            <a:r>
              <a:rPr lang="en-IN" b="1" dirty="0"/>
              <a:t>CONCLUSION:</a:t>
            </a:r>
          </a:p>
          <a:p>
            <a:r>
              <a:rPr lang="en-US" dirty="0"/>
              <a:t>The customer strongly agree that the content of website must be easy to read and understand and information on similar product to the one highlighted is important for product comparison</a:t>
            </a:r>
          </a:p>
          <a:p>
            <a:r>
              <a:rPr lang="en-US" dirty="0"/>
              <a:t>Most of the customer agree that Complete information on listed seller and product being offered is important for purchase decision and all relevant information on listed products must be stated clearly.</a:t>
            </a:r>
          </a:p>
          <a:p>
            <a:r>
              <a:rPr lang="en-US" dirty="0"/>
              <a:t>Most of the customer strongly agree that easy of navigation in website, user friendly interface of the website, loading and processing speed of website and convenient payment methods is important for selection of website for online shopping.</a:t>
            </a:r>
          </a:p>
          <a:p>
            <a:r>
              <a:rPr lang="en-US" dirty="0"/>
              <a:t>Customer also strongly agree that the website should be able to provide trust that the online retail store will fulfill its part of the transaction at the stipulated time, empathy (readiness to assist with queries) towards the customers, guarantee the privacy of the customer, Responsiveness and availability of several communication channels (email, online rep, twitter, phone etc.)'</a:t>
            </a:r>
          </a:p>
          <a:p>
            <a:r>
              <a:rPr lang="en-US" dirty="0"/>
              <a:t>They strongly agree that 'Online shopping gives monetary benefit and discounts, Enjoyment is derived from shopping online, Shopping online is convenient and flexible and Return and replacement policy of the e-tailor is important for purchase decision',</a:t>
            </a:r>
          </a:p>
          <a:p>
            <a:endParaRPr lang="en-IN" dirty="0"/>
          </a:p>
        </p:txBody>
      </p:sp>
    </p:spTree>
    <p:extLst>
      <p:ext uri="{BB962C8B-B14F-4D97-AF65-F5344CB8AC3E}">
        <p14:creationId xmlns:p14="http://schemas.microsoft.com/office/powerpoint/2010/main" val="1898872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E9D79-923F-4528-B26E-CA1D2B537316}"/>
              </a:ext>
            </a:extLst>
          </p:cNvPr>
          <p:cNvSpPr>
            <a:spLocks noGrp="1"/>
          </p:cNvSpPr>
          <p:nvPr>
            <p:ph type="title"/>
          </p:nvPr>
        </p:nvSpPr>
        <p:spPr/>
        <p:txBody>
          <a:bodyPr/>
          <a:lstStyle/>
          <a:p>
            <a:pPr algn="ctr"/>
            <a:r>
              <a:rPr lang="en-US" dirty="0"/>
              <a:t>Reason Of abandon</a:t>
            </a:r>
          </a:p>
        </p:txBody>
      </p:sp>
      <p:pic>
        <p:nvPicPr>
          <p:cNvPr id="4" name="Content Placeholder 3">
            <a:extLst>
              <a:ext uri="{FF2B5EF4-FFF2-40B4-BE49-F238E27FC236}">
                <a16:creationId xmlns:a16="http://schemas.microsoft.com/office/drawing/2014/main" id="{CB2C4A49-92FD-4F80-9386-39F0073A5D43}"/>
              </a:ext>
            </a:extLst>
          </p:cNvPr>
          <p:cNvPicPr>
            <a:picLocks noGrp="1" noChangeAspect="1"/>
          </p:cNvPicPr>
          <p:nvPr>
            <p:ph idx="1"/>
          </p:nvPr>
        </p:nvPicPr>
        <p:blipFill>
          <a:blip r:embed="rId2"/>
          <a:stretch>
            <a:fillRect/>
          </a:stretch>
        </p:blipFill>
        <p:spPr>
          <a:xfrm>
            <a:off x="2093843" y="1842052"/>
            <a:ext cx="8057322" cy="3538331"/>
          </a:xfrm>
          <a:prstGeom prst="rect">
            <a:avLst/>
          </a:prstGeom>
        </p:spPr>
      </p:pic>
      <p:sp>
        <p:nvSpPr>
          <p:cNvPr id="5" name="TextBox 4">
            <a:extLst>
              <a:ext uri="{FF2B5EF4-FFF2-40B4-BE49-F238E27FC236}">
                <a16:creationId xmlns:a16="http://schemas.microsoft.com/office/drawing/2014/main" id="{C2D9BE7E-AD45-438C-BCF1-6998A24E5F22}"/>
              </a:ext>
            </a:extLst>
          </p:cNvPr>
          <p:cNvSpPr txBox="1"/>
          <p:nvPr/>
        </p:nvSpPr>
        <p:spPr>
          <a:xfrm>
            <a:off x="1881809" y="5791200"/>
            <a:ext cx="7871791" cy="369332"/>
          </a:xfrm>
          <a:prstGeom prst="rect">
            <a:avLst/>
          </a:prstGeom>
          <a:noFill/>
        </p:spPr>
        <p:txBody>
          <a:bodyPr wrap="square" rtlCol="0">
            <a:spAutoFit/>
          </a:bodyPr>
          <a:lstStyle/>
          <a:p>
            <a:r>
              <a:rPr lang="en-US"/>
              <a:t>. Majority of the shoppers having Better alternative as reason for abandon.  </a:t>
            </a:r>
          </a:p>
        </p:txBody>
      </p:sp>
    </p:spTree>
    <p:extLst>
      <p:ext uri="{BB962C8B-B14F-4D97-AF65-F5344CB8AC3E}">
        <p14:creationId xmlns:p14="http://schemas.microsoft.com/office/powerpoint/2010/main" val="2075042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2869" y="384959"/>
            <a:ext cx="9661744" cy="627915"/>
          </a:xfrm>
        </p:spPr>
        <p:txBody>
          <a:bodyPr>
            <a:normAutofit/>
          </a:bodyPr>
          <a:lstStyle/>
          <a:p>
            <a:pPr algn="ctr"/>
            <a:r>
              <a:rPr lang="en-US" dirty="0"/>
              <a:t>Brand Image</a:t>
            </a:r>
            <a:endParaRPr lang="en-IN" dirty="0"/>
          </a:p>
        </p:txBody>
      </p:sp>
      <p:pic>
        <p:nvPicPr>
          <p:cNvPr id="9218" name="Picture 2">
            <a:extLst>
              <a:ext uri="{FF2B5EF4-FFF2-40B4-BE49-F238E27FC236}">
                <a16:creationId xmlns:a16="http://schemas.microsoft.com/office/drawing/2014/main" id="{5759E39F-00E7-44F4-9F51-FF30362800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6669" y="923521"/>
            <a:ext cx="5795658" cy="3015176"/>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B6193021-77FE-44C7-ADDC-550B08B28A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5047" y="706243"/>
            <a:ext cx="6986954" cy="3207433"/>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B14F7FFB-2F20-413F-9771-DAA47D781C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83" y="3842823"/>
            <a:ext cx="4980317" cy="3015177"/>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DF5C523A-5233-4481-82EE-4F30C31218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8783" y="3582023"/>
            <a:ext cx="6429375" cy="3161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443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25083"/>
            <a:ext cx="8911687" cy="576775"/>
          </a:xfrm>
        </p:spPr>
        <p:txBody>
          <a:bodyPr>
            <a:normAutofit fontScale="90000"/>
          </a:bodyPr>
          <a:lstStyle/>
          <a:p>
            <a:pPr algn="ctr"/>
            <a:r>
              <a:rPr lang="en-US" dirty="0"/>
              <a:t>Brand Image-cont.</a:t>
            </a:r>
            <a:endParaRPr lang="en-IN" dirty="0"/>
          </a:p>
        </p:txBody>
      </p:sp>
      <p:pic>
        <p:nvPicPr>
          <p:cNvPr id="10242" name="Picture 2">
            <a:extLst>
              <a:ext uri="{FF2B5EF4-FFF2-40B4-BE49-F238E27FC236}">
                <a16:creationId xmlns:a16="http://schemas.microsoft.com/office/drawing/2014/main" id="{6F8FF57E-F8A5-42C7-960F-5FB9FD10214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9003" y="513470"/>
            <a:ext cx="6442246" cy="366556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30A7804E-9416-4B61-9BE9-879423E12A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1477" y="512346"/>
            <a:ext cx="5650523" cy="3371850"/>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2C89E15A-66BA-44B6-B2F6-D64CA4BCC4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0126" y="3884196"/>
            <a:ext cx="6934200" cy="2973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135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0217" y="276660"/>
            <a:ext cx="8911687" cy="670118"/>
          </a:xfrm>
        </p:spPr>
        <p:txBody>
          <a:bodyPr>
            <a:normAutofit/>
          </a:bodyPr>
          <a:lstStyle/>
          <a:p>
            <a:pPr algn="ctr"/>
            <a:r>
              <a:rPr lang="en-IN" dirty="0"/>
              <a:t>Brand Image-cont.</a:t>
            </a:r>
          </a:p>
        </p:txBody>
      </p:sp>
      <p:pic>
        <p:nvPicPr>
          <p:cNvPr id="11268" name="Picture 4">
            <a:extLst>
              <a:ext uri="{FF2B5EF4-FFF2-40B4-BE49-F238E27FC236}">
                <a16:creationId xmlns:a16="http://schemas.microsoft.com/office/drawing/2014/main" id="{0C10FEE6-1A52-41C9-A463-6D8687CCB0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9086" y="814919"/>
            <a:ext cx="6655948" cy="3575050"/>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40545F1A-2950-49D2-9860-8DCF373CE6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8935" y="814919"/>
            <a:ext cx="5796636" cy="3371850"/>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a:extLst>
              <a:ext uri="{FF2B5EF4-FFF2-40B4-BE49-F238E27FC236}">
                <a16:creationId xmlns:a16="http://schemas.microsoft.com/office/drawing/2014/main" id="{582B81C6-AAA1-497B-9264-E1AEA19333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111" y="3924886"/>
            <a:ext cx="7395284" cy="2933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555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2082" y="306333"/>
            <a:ext cx="8911687" cy="640445"/>
          </a:xfrm>
        </p:spPr>
        <p:txBody>
          <a:bodyPr>
            <a:normAutofit/>
          </a:bodyPr>
          <a:lstStyle/>
          <a:p>
            <a:pPr algn="ctr"/>
            <a:r>
              <a:rPr lang="en-US" dirty="0"/>
              <a:t>Brand Image-cont.</a:t>
            </a:r>
            <a:endParaRPr lang="en-IN" dirty="0"/>
          </a:p>
        </p:txBody>
      </p:sp>
      <p:pic>
        <p:nvPicPr>
          <p:cNvPr id="12290" name="Picture 2">
            <a:extLst>
              <a:ext uri="{FF2B5EF4-FFF2-40B4-BE49-F238E27FC236}">
                <a16:creationId xmlns:a16="http://schemas.microsoft.com/office/drawing/2014/main" id="{4E8A63A9-2BD3-49D7-B2E5-B92BE6A8A4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8388" y="626555"/>
            <a:ext cx="6501041" cy="325350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83AD3FE8-6D85-4F6D-AA0A-068EFD4FD5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5144" y="3672114"/>
            <a:ext cx="6501042" cy="3041650"/>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EFD29059-E65B-4437-A487-E4C610466F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0011" y="508210"/>
            <a:ext cx="5943600" cy="337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439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Statement </a:t>
            </a:r>
            <a:endParaRPr lang="en-IN" b="1" dirty="0"/>
          </a:p>
        </p:txBody>
      </p:sp>
      <p:sp>
        <p:nvSpPr>
          <p:cNvPr id="3" name="Content Placeholder 2"/>
          <p:cNvSpPr>
            <a:spLocks noGrp="1"/>
          </p:cNvSpPr>
          <p:nvPr>
            <p:ph idx="1"/>
          </p:nvPr>
        </p:nvSpPr>
        <p:spPr/>
        <p:txBody>
          <a:bodyPr>
            <a:normAutofit fontScale="85000" lnSpcReduction="10000"/>
          </a:bodyPr>
          <a:lstStyle/>
          <a:p>
            <a:pPr lvl="0"/>
            <a:r>
              <a:rPr lang="en-US" sz="2800" b="1" dirty="0"/>
              <a:t>Customer satisfaction has emerged as one of the most important factors that guarantee the success of online store; it has been positioned as a key stimulant of purchase, repurchase intentions and customer loyalty.</a:t>
            </a:r>
          </a:p>
          <a:p>
            <a:pPr lvl="0"/>
            <a:r>
              <a:rPr lang="en-IN" sz="2800" b="1" dirty="0"/>
              <a:t>In such competitive market retaining customers and winning trust is very big challenge for e-retailers. </a:t>
            </a:r>
          </a:p>
          <a:p>
            <a:pPr lvl="0"/>
            <a:r>
              <a:rPr lang="en-IN" sz="2800" b="1" dirty="0"/>
              <a:t>Understanding various factors that influence buying decision</a:t>
            </a:r>
          </a:p>
          <a:p>
            <a:pPr lvl="0"/>
            <a:r>
              <a:rPr lang="en-IN" sz="2800" b="1" dirty="0"/>
              <a:t>Understanding customer’s perception regarding selected online retailers</a:t>
            </a:r>
            <a:r>
              <a:rPr lang="en-IN" b="1" dirty="0"/>
              <a:t>. </a:t>
            </a:r>
          </a:p>
        </p:txBody>
      </p:sp>
    </p:spTree>
    <p:extLst>
      <p:ext uri="{BB962C8B-B14F-4D97-AF65-F5344CB8AC3E}">
        <p14:creationId xmlns:p14="http://schemas.microsoft.com/office/powerpoint/2010/main" val="2753949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797D-798D-4964-AFF6-26E80F836CB4}"/>
              </a:ext>
            </a:extLst>
          </p:cNvPr>
          <p:cNvSpPr>
            <a:spLocks noGrp="1"/>
          </p:cNvSpPr>
          <p:nvPr>
            <p:ph type="title"/>
          </p:nvPr>
        </p:nvSpPr>
        <p:spPr>
          <a:xfrm>
            <a:off x="2230068" y="319310"/>
            <a:ext cx="8911687" cy="754747"/>
          </a:xfrm>
        </p:spPr>
        <p:txBody>
          <a:bodyPr>
            <a:normAutofit/>
          </a:bodyPr>
          <a:lstStyle/>
          <a:p>
            <a:pPr algn="ctr"/>
            <a:r>
              <a:rPr lang="en-US" dirty="0"/>
              <a:t>Brand Image-cont.</a:t>
            </a:r>
          </a:p>
        </p:txBody>
      </p:sp>
      <p:sp>
        <p:nvSpPr>
          <p:cNvPr id="3" name="Content Placeholder 2">
            <a:extLst>
              <a:ext uri="{FF2B5EF4-FFF2-40B4-BE49-F238E27FC236}">
                <a16:creationId xmlns:a16="http://schemas.microsoft.com/office/drawing/2014/main" id="{B06A3A9A-8883-438F-80EF-017EE2C47FD1}"/>
              </a:ext>
            </a:extLst>
          </p:cNvPr>
          <p:cNvSpPr>
            <a:spLocks noGrp="1"/>
          </p:cNvSpPr>
          <p:nvPr>
            <p:ph idx="1"/>
          </p:nvPr>
        </p:nvSpPr>
        <p:spPr/>
        <p:txBody>
          <a:bodyPr/>
          <a:lstStyle/>
          <a:p>
            <a:r>
              <a:rPr lang="en-US" b="1" dirty="0"/>
              <a:t>CONCLUSION:</a:t>
            </a:r>
          </a:p>
          <a:p>
            <a:r>
              <a:rPr lang="en-US" dirty="0"/>
              <a:t> Amazon and Flipkart have maintained a very good brand image as compared to Paytm and Myntra.</a:t>
            </a:r>
          </a:p>
          <a:p>
            <a:r>
              <a:rPr lang="en-US" dirty="0"/>
              <a:t>    Amazon and Flipkart have got highest percentage for all performances points.</a:t>
            </a:r>
          </a:p>
        </p:txBody>
      </p:sp>
    </p:spTree>
    <p:extLst>
      <p:ext uri="{BB962C8B-B14F-4D97-AF65-F5344CB8AC3E}">
        <p14:creationId xmlns:p14="http://schemas.microsoft.com/office/powerpoint/2010/main" val="986794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6259" y="306333"/>
            <a:ext cx="9633609" cy="1280890"/>
          </a:xfrm>
        </p:spPr>
        <p:txBody>
          <a:bodyPr>
            <a:normAutofit/>
          </a:bodyPr>
          <a:lstStyle/>
          <a:p>
            <a:pPr algn="ctr"/>
            <a:r>
              <a:rPr lang="en-US" dirty="0"/>
              <a:t>Analysis of Negative Image about the Website</a:t>
            </a:r>
            <a:endParaRPr lang="en-IN" dirty="0"/>
          </a:p>
        </p:txBody>
      </p:sp>
      <p:pic>
        <p:nvPicPr>
          <p:cNvPr id="13314" name="Picture 2">
            <a:extLst>
              <a:ext uri="{FF2B5EF4-FFF2-40B4-BE49-F238E27FC236}">
                <a16:creationId xmlns:a16="http://schemas.microsoft.com/office/drawing/2014/main" id="{E61F1104-3BCA-414D-B437-2950014128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5181" y="942348"/>
            <a:ext cx="5657850" cy="337185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264CD3D1-0C99-4489-8371-8C47FBF83F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1094" y="1050388"/>
            <a:ext cx="4695825" cy="3067015"/>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a:extLst>
              <a:ext uri="{FF2B5EF4-FFF2-40B4-BE49-F238E27FC236}">
                <a16:creationId xmlns:a16="http://schemas.microsoft.com/office/drawing/2014/main" id="{D87FF966-12D9-4E1A-8837-3A015A6572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1157" y="3790984"/>
            <a:ext cx="4271295" cy="3067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346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1515" y="365759"/>
            <a:ext cx="9943098" cy="953569"/>
          </a:xfrm>
        </p:spPr>
        <p:txBody>
          <a:bodyPr>
            <a:normAutofit fontScale="90000"/>
          </a:bodyPr>
          <a:lstStyle/>
          <a:p>
            <a:pPr algn="ctr"/>
            <a:r>
              <a:rPr lang="en-US" dirty="0"/>
              <a:t>Analysis of Negative Image about the Website-cont.</a:t>
            </a:r>
            <a:endParaRPr lang="en-IN" dirty="0"/>
          </a:p>
        </p:txBody>
      </p:sp>
      <p:pic>
        <p:nvPicPr>
          <p:cNvPr id="14338" name="Picture 2">
            <a:extLst>
              <a:ext uri="{FF2B5EF4-FFF2-40B4-BE49-F238E27FC236}">
                <a16:creationId xmlns:a16="http://schemas.microsoft.com/office/drawing/2014/main" id="{256F146D-DD9B-426E-919B-68C57DB67B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48287" y="787791"/>
            <a:ext cx="5347713" cy="3492787"/>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236F6F43-371A-463B-AC18-23C347808A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3379" y="1059275"/>
            <a:ext cx="4358769" cy="3221303"/>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a:extLst>
              <a:ext uri="{FF2B5EF4-FFF2-40B4-BE49-F238E27FC236}">
                <a16:creationId xmlns:a16="http://schemas.microsoft.com/office/drawing/2014/main" id="{1B814450-0466-421F-AA26-92509F2945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6080" y="3896751"/>
            <a:ext cx="4121193" cy="2961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9751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649" y="126609"/>
            <a:ext cx="9914963" cy="1069145"/>
          </a:xfrm>
        </p:spPr>
        <p:txBody>
          <a:bodyPr>
            <a:normAutofit fontScale="90000"/>
          </a:bodyPr>
          <a:lstStyle/>
          <a:p>
            <a:pPr algn="ctr"/>
            <a:r>
              <a:rPr lang="en-US" dirty="0"/>
              <a:t>Analysis of Negative Image about the Website-cont.</a:t>
            </a:r>
            <a:endParaRPr lang="en-IN" dirty="0"/>
          </a:p>
        </p:txBody>
      </p:sp>
      <p:pic>
        <p:nvPicPr>
          <p:cNvPr id="15362" name="Picture 2">
            <a:extLst>
              <a:ext uri="{FF2B5EF4-FFF2-40B4-BE49-F238E27FC236}">
                <a16:creationId xmlns:a16="http://schemas.microsoft.com/office/drawing/2014/main" id="{1F1FB859-0B26-435B-988A-60F595FF54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983420"/>
            <a:ext cx="4581525" cy="3371850"/>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34A9DA8F-8BFA-4F8B-AD80-C3A36560C9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6193" y="896816"/>
            <a:ext cx="4848225" cy="33718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28ACA12-01ED-4711-8D7A-3D277CE59497}"/>
              </a:ext>
            </a:extLst>
          </p:cNvPr>
          <p:cNvSpPr txBox="1"/>
          <p:nvPr/>
        </p:nvSpPr>
        <p:spPr>
          <a:xfrm>
            <a:off x="745588" y="4268666"/>
            <a:ext cx="11446411" cy="2862322"/>
          </a:xfrm>
          <a:prstGeom prst="rect">
            <a:avLst/>
          </a:prstGeom>
          <a:noFill/>
        </p:spPr>
        <p:txBody>
          <a:bodyPr wrap="square" rtlCol="0">
            <a:spAutoFit/>
          </a:bodyPr>
          <a:lstStyle/>
          <a:p>
            <a:r>
              <a:rPr lang="en-US" dirty="0"/>
              <a:t>CONCLUSION:</a:t>
            </a:r>
          </a:p>
          <a:p>
            <a:r>
              <a:rPr lang="en-US" dirty="0"/>
              <a:t>Amazon takes longer time to get logged in (promotion, sales period),longer time in displaying graphics and photos (promotion, sales period).</a:t>
            </a:r>
          </a:p>
          <a:p>
            <a:r>
              <a:rPr lang="en-US" dirty="0"/>
              <a:t>Myntra provides late declaration of price (promotion, sales period) and takes longer page loading time (promotion, sales period).</a:t>
            </a:r>
          </a:p>
          <a:p>
            <a:r>
              <a:rPr lang="en-US" dirty="0"/>
              <a:t>Snapdeal provides limited mode of payment on most products (promotion, sales period).</a:t>
            </a:r>
          </a:p>
          <a:p>
            <a:r>
              <a:rPr lang="en-US" dirty="0"/>
              <a:t>Paytm and Snapdeal takes longer delivery period.</a:t>
            </a:r>
          </a:p>
          <a:p>
            <a:r>
              <a:rPr lang="en-US" dirty="0"/>
              <a:t>Amazon and Paytm have frequent change in website/Application design.</a:t>
            </a:r>
          </a:p>
          <a:p>
            <a:r>
              <a:rPr lang="en-US" dirty="0"/>
              <a:t>Amazon and Myntra have frequent disruption when moving from one page to another.</a:t>
            </a:r>
          </a:p>
          <a:p>
            <a:endParaRPr lang="en-US" dirty="0"/>
          </a:p>
        </p:txBody>
      </p:sp>
    </p:spTree>
    <p:extLst>
      <p:ext uri="{BB962C8B-B14F-4D97-AF65-F5344CB8AC3E}">
        <p14:creationId xmlns:p14="http://schemas.microsoft.com/office/powerpoint/2010/main" val="136908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0327" y="624110"/>
            <a:ext cx="9774286" cy="613847"/>
          </a:xfrm>
        </p:spPr>
        <p:txBody>
          <a:bodyPr>
            <a:normAutofit/>
          </a:bodyPr>
          <a:lstStyle/>
          <a:p>
            <a:pPr algn="ctr"/>
            <a:r>
              <a:rPr lang="en-IN" dirty="0"/>
              <a:t>Loyalty</a:t>
            </a:r>
          </a:p>
        </p:txBody>
      </p:sp>
      <p:pic>
        <p:nvPicPr>
          <p:cNvPr id="16386" name="Picture 2">
            <a:extLst>
              <a:ext uri="{FF2B5EF4-FFF2-40B4-BE49-F238E27FC236}">
                <a16:creationId xmlns:a16="http://schemas.microsoft.com/office/drawing/2014/main" id="{B87526C8-98ED-4122-9FBB-ACB6C6B9191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3214" y="1769012"/>
            <a:ext cx="10787160" cy="3970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490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a:extLst>
              <a:ext uri="{FF2B5EF4-FFF2-40B4-BE49-F238E27FC236}">
                <a16:creationId xmlns:a16="http://schemas.microsoft.com/office/drawing/2014/main" id="{27B37189-8DD8-449E-8BEB-A7276F9D197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2241" y="260252"/>
            <a:ext cx="9056786" cy="3277772"/>
          </a:xfrm>
          <a:prstGeom prst="rect">
            <a:avLst/>
          </a:prstGeom>
          <a:noFill/>
          <a:extLst>
            <a:ext uri="{909E8E84-426E-40DD-AFC4-6F175D3DCCD1}">
              <a14:hiddenFill xmlns:a14="http://schemas.microsoft.com/office/drawing/2010/main">
                <a:solidFill>
                  <a:srgbClr val="FFFFFF"/>
                </a:solidFill>
              </a14:hiddenFill>
            </a:ext>
          </a:extLst>
        </p:spPr>
      </p:pic>
      <p:pic>
        <p:nvPicPr>
          <p:cNvPr id="24580" name="Picture 4">
            <a:extLst>
              <a:ext uri="{FF2B5EF4-FFF2-40B4-BE49-F238E27FC236}">
                <a16:creationId xmlns:a16="http://schemas.microsoft.com/office/drawing/2014/main" id="{4248DCF0-59A7-4AF4-9656-4ACFFF89BE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364" y="3657600"/>
            <a:ext cx="9256541" cy="2940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24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a:extLst>
              <a:ext uri="{FF2B5EF4-FFF2-40B4-BE49-F238E27FC236}">
                <a16:creationId xmlns:a16="http://schemas.microsoft.com/office/drawing/2014/main" id="{6ABC5A1A-2921-4A42-90AA-1D88A71D46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7786" y="135987"/>
            <a:ext cx="9847384" cy="3293013"/>
          </a:xfrm>
          <a:prstGeom prst="rect">
            <a:avLst/>
          </a:prstGeom>
          <a:noFill/>
          <a:extLst>
            <a:ext uri="{909E8E84-426E-40DD-AFC4-6F175D3DCCD1}">
              <a14:hiddenFill xmlns:a14="http://schemas.microsoft.com/office/drawing/2010/main">
                <a:solidFill>
                  <a:srgbClr val="FFFFFF"/>
                </a:solidFill>
              </a14:hiddenFill>
            </a:ext>
          </a:extLst>
        </p:spPr>
      </p:pic>
      <p:pic>
        <p:nvPicPr>
          <p:cNvPr id="25604" name="Picture 4">
            <a:extLst>
              <a:ext uri="{FF2B5EF4-FFF2-40B4-BE49-F238E27FC236}">
                <a16:creationId xmlns:a16="http://schemas.microsoft.com/office/drawing/2014/main" id="{5E7081AC-280F-4695-A969-C37C8A384B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040" y="3685735"/>
            <a:ext cx="10002130" cy="3036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296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a:extLst>
              <a:ext uri="{FF2B5EF4-FFF2-40B4-BE49-F238E27FC236}">
                <a16:creationId xmlns:a16="http://schemas.microsoft.com/office/drawing/2014/main" id="{95B45007-DA4C-47A8-92BD-BBEF526AE8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75582" y="586153"/>
            <a:ext cx="9748909" cy="37782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6DC883B-3D7D-45E9-8817-119DD83CB604}"/>
              </a:ext>
            </a:extLst>
          </p:cNvPr>
          <p:cNvSpPr txBox="1"/>
          <p:nvPr/>
        </p:nvSpPr>
        <p:spPr>
          <a:xfrm>
            <a:off x="1575582" y="4786433"/>
            <a:ext cx="10213144" cy="1200329"/>
          </a:xfrm>
          <a:prstGeom prst="rect">
            <a:avLst/>
          </a:prstGeom>
          <a:noFill/>
        </p:spPr>
        <p:txBody>
          <a:bodyPr wrap="square" rtlCol="0">
            <a:spAutoFit/>
          </a:bodyPr>
          <a:lstStyle/>
          <a:p>
            <a:r>
              <a:rPr lang="en-US" dirty="0"/>
              <a:t>Loyal customers are those who keep using the same brand even if it is not good as other brands. Instead of some bad experiences Amazon customers are loyal towards their shopping website and they prefer to recommend it to their friends.</a:t>
            </a:r>
          </a:p>
          <a:p>
            <a:endParaRPr lang="en-US" dirty="0"/>
          </a:p>
        </p:txBody>
      </p:sp>
    </p:spTree>
    <p:extLst>
      <p:ext uri="{BB962C8B-B14F-4D97-AF65-F5344CB8AC3E}">
        <p14:creationId xmlns:p14="http://schemas.microsoft.com/office/powerpoint/2010/main" val="39415604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1003" y="624110"/>
            <a:ext cx="9633609" cy="852998"/>
          </a:xfrm>
        </p:spPr>
        <p:txBody>
          <a:bodyPr>
            <a:normAutofit/>
          </a:bodyPr>
          <a:lstStyle/>
          <a:p>
            <a:pPr algn="ctr"/>
            <a:r>
              <a:rPr lang="en-US" dirty="0"/>
              <a:t>Varieties of Product offered</a:t>
            </a:r>
            <a:endParaRPr lang="en-IN" dirty="0"/>
          </a:p>
        </p:txBody>
      </p:sp>
      <p:pic>
        <p:nvPicPr>
          <p:cNvPr id="17410" name="Picture 2">
            <a:extLst>
              <a:ext uri="{FF2B5EF4-FFF2-40B4-BE49-F238E27FC236}">
                <a16:creationId xmlns:a16="http://schemas.microsoft.com/office/drawing/2014/main" id="{034CA47A-A665-45C8-A30A-F75F2004FD6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8128" y="1477108"/>
            <a:ext cx="11226019" cy="354505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AA50004-DD49-46E4-BC87-2B58A41FD0B4}"/>
              </a:ext>
            </a:extLst>
          </p:cNvPr>
          <p:cNvSpPr txBox="1"/>
          <p:nvPr/>
        </p:nvSpPr>
        <p:spPr>
          <a:xfrm>
            <a:off x="1322363" y="5486400"/>
            <a:ext cx="10030265" cy="646331"/>
          </a:xfrm>
          <a:prstGeom prst="rect">
            <a:avLst/>
          </a:prstGeom>
          <a:noFill/>
        </p:spPr>
        <p:txBody>
          <a:bodyPr wrap="square" rtlCol="0">
            <a:spAutoFit/>
          </a:bodyPr>
          <a:lstStyle/>
          <a:p>
            <a:r>
              <a:rPr lang="en-US" dirty="0"/>
              <a:t>Amazon and flipkart offer  highest varieties of product than other websites.</a:t>
            </a:r>
          </a:p>
          <a:p>
            <a:r>
              <a:rPr lang="en-US" dirty="0"/>
              <a:t>Paytm provides least variety.</a:t>
            </a:r>
          </a:p>
        </p:txBody>
      </p:sp>
    </p:spTree>
    <p:extLst>
      <p:ext uri="{BB962C8B-B14F-4D97-AF65-F5344CB8AC3E}">
        <p14:creationId xmlns:p14="http://schemas.microsoft.com/office/powerpoint/2010/main" val="1887302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649" y="292608"/>
            <a:ext cx="9914963" cy="654170"/>
          </a:xfrm>
        </p:spPr>
        <p:txBody>
          <a:bodyPr>
            <a:normAutofit/>
          </a:bodyPr>
          <a:lstStyle/>
          <a:p>
            <a:pPr algn="ctr"/>
            <a:r>
              <a:rPr lang="en-IN" dirty="0"/>
              <a:t>Online Retailing</a:t>
            </a:r>
          </a:p>
        </p:txBody>
      </p:sp>
      <p:pic>
        <p:nvPicPr>
          <p:cNvPr id="18434" name="Picture 2">
            <a:extLst>
              <a:ext uri="{FF2B5EF4-FFF2-40B4-BE49-F238E27FC236}">
                <a16:creationId xmlns:a16="http://schemas.microsoft.com/office/drawing/2014/main" id="{EBFDDA54-2BFE-4CF6-A3FC-2D904E91F9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1292" y="1064455"/>
            <a:ext cx="10269416" cy="421093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40279CB-7778-4781-8632-7C29CA5BC938}"/>
              </a:ext>
            </a:extLst>
          </p:cNvPr>
          <p:cNvSpPr txBox="1"/>
          <p:nvPr/>
        </p:nvSpPr>
        <p:spPr>
          <a:xfrm>
            <a:off x="1237957" y="5528603"/>
            <a:ext cx="9889588" cy="923330"/>
          </a:xfrm>
          <a:prstGeom prst="rect">
            <a:avLst/>
          </a:prstGeom>
          <a:noFill/>
        </p:spPr>
        <p:txBody>
          <a:bodyPr wrap="square" rtlCol="0">
            <a:spAutoFit/>
          </a:bodyPr>
          <a:lstStyle/>
          <a:p>
            <a:r>
              <a:rPr lang="en-US" dirty="0"/>
              <a:t>This graph shows the relation between age group of customer for online shopping and Years of their online shopping.</a:t>
            </a:r>
          </a:p>
          <a:p>
            <a:r>
              <a:rPr lang="en-US" dirty="0"/>
              <a:t>31-40 years old customer are mostly shopping online for more than 4 years.</a:t>
            </a:r>
          </a:p>
        </p:txBody>
      </p:sp>
    </p:spTree>
    <p:extLst>
      <p:ext uri="{BB962C8B-B14F-4D97-AF65-F5344CB8AC3E}">
        <p14:creationId xmlns:p14="http://schemas.microsoft.com/office/powerpoint/2010/main" val="3249565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Data Visualization and analysis </a:t>
            </a:r>
            <a:endParaRPr lang="en-IN" sz="4400" b="1" dirty="0"/>
          </a:p>
        </p:txBody>
      </p:sp>
      <p:sp>
        <p:nvSpPr>
          <p:cNvPr id="3" name="Content Placeholder 2"/>
          <p:cNvSpPr>
            <a:spLocks noGrp="1"/>
          </p:cNvSpPr>
          <p:nvPr>
            <p:ph idx="1"/>
          </p:nvPr>
        </p:nvSpPr>
        <p:spPr/>
        <p:txBody>
          <a:bodyPr>
            <a:normAutofit/>
          </a:bodyPr>
          <a:lstStyle/>
          <a:p>
            <a:r>
              <a:rPr lang="en-US" sz="2400" b="1" dirty="0"/>
              <a:t>In this step we will analyze and visualize our data </a:t>
            </a:r>
          </a:p>
          <a:p>
            <a:r>
              <a:rPr lang="en-US" sz="2400" b="1" dirty="0"/>
              <a:t>We will use tools available in python for data analysis and visualization.</a:t>
            </a:r>
          </a:p>
          <a:p>
            <a:r>
              <a:rPr lang="en-US" sz="2400" b="1" dirty="0"/>
              <a:t>We will use NumPy  for Numerical analysis </a:t>
            </a:r>
          </a:p>
          <a:p>
            <a:r>
              <a:rPr lang="en-US" sz="2400" b="1" dirty="0"/>
              <a:t>Pandas for performing operation on data frame</a:t>
            </a:r>
          </a:p>
          <a:p>
            <a:r>
              <a:rPr lang="en-US" sz="2400" b="1" dirty="0"/>
              <a:t>Matplotlib Provide visualization capability.</a:t>
            </a:r>
          </a:p>
          <a:p>
            <a:r>
              <a:rPr lang="en-US" sz="2400" b="1" dirty="0"/>
              <a:t>We will use Seaborn for more enhanced visualization and analysis </a:t>
            </a:r>
          </a:p>
          <a:p>
            <a:endParaRPr lang="en-IN" dirty="0"/>
          </a:p>
        </p:txBody>
      </p:sp>
    </p:spTree>
    <p:extLst>
      <p:ext uri="{BB962C8B-B14F-4D97-AF65-F5344CB8AC3E}">
        <p14:creationId xmlns:p14="http://schemas.microsoft.com/office/powerpoint/2010/main" val="39495604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649" y="301752"/>
            <a:ext cx="9914963" cy="645026"/>
          </a:xfrm>
        </p:spPr>
        <p:txBody>
          <a:bodyPr>
            <a:normAutofit fontScale="90000"/>
          </a:bodyPr>
          <a:lstStyle/>
          <a:p>
            <a:pPr algn="ctr"/>
            <a:r>
              <a:rPr lang="en-US" b="1" dirty="0"/>
              <a:t>Intention of Repeat purchase:</a:t>
            </a:r>
            <a:br>
              <a:rPr lang="en-US" b="1" dirty="0"/>
            </a:br>
            <a:endParaRPr lang="en-IN" dirty="0"/>
          </a:p>
        </p:txBody>
      </p:sp>
      <p:pic>
        <p:nvPicPr>
          <p:cNvPr id="19458" name="Picture 2">
            <a:extLst>
              <a:ext uri="{FF2B5EF4-FFF2-40B4-BE49-F238E27FC236}">
                <a16:creationId xmlns:a16="http://schemas.microsoft.com/office/drawing/2014/main" id="{57CB0E11-8F29-4A79-B98E-4678EEC45C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9994" y="1167618"/>
            <a:ext cx="10674619" cy="371387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3AA145D-F52A-4BEF-971A-67D48FD9B040}"/>
              </a:ext>
            </a:extLst>
          </p:cNvPr>
          <p:cNvSpPr txBox="1"/>
          <p:nvPr/>
        </p:nvSpPr>
        <p:spPr>
          <a:xfrm>
            <a:off x="1012874" y="5458265"/>
            <a:ext cx="10491738" cy="1200329"/>
          </a:xfrm>
          <a:prstGeom prst="rect">
            <a:avLst/>
          </a:prstGeom>
          <a:noFill/>
        </p:spPr>
        <p:txBody>
          <a:bodyPr wrap="square" rtlCol="0">
            <a:spAutoFit/>
          </a:bodyPr>
          <a:lstStyle/>
          <a:p>
            <a:r>
              <a:rPr lang="en-US" dirty="0"/>
              <a:t>CONCLUSION:</a:t>
            </a:r>
          </a:p>
          <a:p>
            <a:r>
              <a:rPr lang="en-US" dirty="0"/>
              <a:t>    Heavy shoppers who shop more than 41 times a year shop from all the online brands, some of the people who shop for 32-40 and less than 10 times a year seem to exclude myntra. People shop from Amazon and flipkart whatever be the case.</a:t>
            </a:r>
          </a:p>
        </p:txBody>
      </p:sp>
    </p:spTree>
    <p:extLst>
      <p:ext uri="{BB962C8B-B14F-4D97-AF65-F5344CB8AC3E}">
        <p14:creationId xmlns:p14="http://schemas.microsoft.com/office/powerpoint/2010/main" val="21364743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687" y="283464"/>
            <a:ext cx="11010314" cy="1850136"/>
          </a:xfrm>
        </p:spPr>
        <p:txBody>
          <a:bodyPr>
            <a:normAutofit/>
          </a:bodyPr>
          <a:lstStyle/>
          <a:p>
            <a:pPr algn="ctr"/>
            <a:r>
              <a:rPr lang="en-US" sz="2800" dirty="0"/>
              <a:t>People shopping from amazon and Paytm are getting benefits from the loyalty points, flipkart and Snapdeal also seem to give such benefits but people who shop from almost everywhere disagree with this statement too</a:t>
            </a:r>
            <a:endParaRPr lang="en-IN" sz="2800" dirty="0"/>
          </a:p>
        </p:txBody>
      </p:sp>
      <p:pic>
        <p:nvPicPr>
          <p:cNvPr id="20482" name="Picture 2">
            <a:extLst>
              <a:ext uri="{FF2B5EF4-FFF2-40B4-BE49-F238E27FC236}">
                <a16:creationId xmlns:a16="http://schemas.microsoft.com/office/drawing/2014/main" id="{529D9F53-CF4C-43B9-A186-40AF9FCE7A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379277" y="2016125"/>
            <a:ext cx="5747770" cy="344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2027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649" y="246887"/>
            <a:ext cx="10396025" cy="2355635"/>
          </a:xfrm>
        </p:spPr>
        <p:txBody>
          <a:bodyPr>
            <a:noAutofit/>
          </a:bodyPr>
          <a:lstStyle/>
          <a:p>
            <a:pPr algn="ctr"/>
            <a:r>
              <a:rPr lang="en-US" sz="2400" dirty="0"/>
              <a:t> we can see that density of female customers is more than male. Men living in Bangalore and Ghaziabad shop have shopped online for less than 1 year. Highest number of men shopping online belong from Delhi and Noida, while men from Moradabad have been shopping online for the longest. Women from Meerut and Noida have shopped the longest.</a:t>
            </a:r>
            <a:endParaRPr lang="en-IN" sz="2400" dirty="0"/>
          </a:p>
        </p:txBody>
      </p:sp>
      <p:pic>
        <p:nvPicPr>
          <p:cNvPr id="21506" name="Picture 2">
            <a:extLst>
              <a:ext uri="{FF2B5EF4-FFF2-40B4-BE49-F238E27FC236}">
                <a16:creationId xmlns:a16="http://schemas.microsoft.com/office/drawing/2014/main" id="{0CD60D7A-C363-470A-B835-4849F56121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589648" y="2438399"/>
            <a:ext cx="9210873" cy="4172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1791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6092" y="201168"/>
            <a:ext cx="10234807" cy="2359152"/>
          </a:xfrm>
        </p:spPr>
        <p:txBody>
          <a:bodyPr>
            <a:noAutofit/>
          </a:bodyPr>
          <a:lstStyle/>
          <a:p>
            <a:pPr algn="ctr"/>
            <a:r>
              <a:rPr lang="en-US" sz="3200" dirty="0"/>
              <a:t>We can clearly see that most of the time people abandon the bag is because they get a better alternative offer or promo code not applicable. There is also lack of trust seen in amazon, flip kart and Paytm by some people.</a:t>
            </a:r>
            <a:endParaRPr lang="en-IN" sz="3200" dirty="0"/>
          </a:p>
        </p:txBody>
      </p:sp>
      <p:pic>
        <p:nvPicPr>
          <p:cNvPr id="22530" name="Picture 2">
            <a:extLst>
              <a:ext uri="{FF2B5EF4-FFF2-40B4-BE49-F238E27FC236}">
                <a16:creationId xmlns:a16="http://schemas.microsoft.com/office/drawing/2014/main" id="{E21B221C-DDCE-431F-9133-CE92A1E670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60174" y="2572862"/>
            <a:ext cx="9939130" cy="3801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9263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Majority of the shoppers are using multiple retailers for shopping online.</a:t>
            </a:r>
            <a:endParaRPr lang="en-IN" dirty="0"/>
          </a:p>
        </p:txBody>
      </p:sp>
      <p:pic>
        <p:nvPicPr>
          <p:cNvPr id="27652" name="Picture 4">
            <a:extLst>
              <a:ext uri="{FF2B5EF4-FFF2-40B4-BE49-F238E27FC236}">
                <a16:creationId xmlns:a16="http://schemas.microsoft.com/office/drawing/2014/main" id="{23D10530-F263-45C7-880E-2D470AEC9CF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50975" y="2098384"/>
            <a:ext cx="9604375" cy="3285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2830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p:txBody>
          <a:bodyPr>
            <a:normAutofit fontScale="92500" lnSpcReduction="10000"/>
          </a:bodyPr>
          <a:lstStyle/>
          <a:p>
            <a:r>
              <a:rPr lang="en-US" dirty="0"/>
              <a:t>With increase in the internet access and mobile shoppers are switching form offline mode of shopping to online mode of shopping. </a:t>
            </a:r>
          </a:p>
          <a:p>
            <a:r>
              <a:rPr lang="en-US" dirty="0"/>
              <a:t>Most of the online shoppers are female.</a:t>
            </a:r>
          </a:p>
          <a:p>
            <a:r>
              <a:rPr lang="en-US" dirty="0"/>
              <a:t>Majority of the shoppers are using multiple retailers for shopping online.</a:t>
            </a:r>
          </a:p>
          <a:p>
            <a:r>
              <a:rPr lang="en-US" dirty="0"/>
              <a:t>Majority of the shoppers find it adventurous, time saving and value of money.</a:t>
            </a:r>
          </a:p>
          <a:p>
            <a:r>
              <a:rPr lang="en-US" dirty="0"/>
              <a:t>The main factors which affect the customer’s retentions are Trust, easy accessibility to website, product price, return policy, privacy of the user payment details and Fast delivery.</a:t>
            </a:r>
            <a:endParaRPr lang="en-IN" dirty="0"/>
          </a:p>
        </p:txBody>
      </p:sp>
    </p:spTree>
    <p:extLst>
      <p:ext uri="{BB962C8B-B14F-4D97-AF65-F5344CB8AC3E}">
        <p14:creationId xmlns:p14="http://schemas.microsoft.com/office/powerpoint/2010/main" val="41881158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5827" y="2547424"/>
            <a:ext cx="8915400" cy="1763151"/>
          </a:xfrm>
        </p:spPr>
        <p:txBody>
          <a:bodyPr>
            <a:normAutofit/>
          </a:bodyPr>
          <a:lstStyle/>
          <a:p>
            <a:pPr marL="0" indent="0" algn="ctr">
              <a:buNone/>
            </a:pPr>
            <a:r>
              <a:rPr lang="en-IN" sz="5400" b="1" dirty="0"/>
              <a:t>THANK YOU</a:t>
            </a:r>
          </a:p>
        </p:txBody>
      </p:sp>
    </p:spTree>
    <p:extLst>
      <p:ext uri="{BB962C8B-B14F-4D97-AF65-F5344CB8AC3E}">
        <p14:creationId xmlns:p14="http://schemas.microsoft.com/office/powerpoint/2010/main" val="443872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75506"/>
          </a:xfrm>
        </p:spPr>
        <p:txBody>
          <a:bodyPr>
            <a:normAutofit/>
          </a:bodyPr>
          <a:lstStyle/>
          <a:p>
            <a:r>
              <a:rPr lang="en-US" sz="4000" b="1" dirty="0"/>
              <a:t>EDA Steps</a:t>
            </a:r>
            <a:endParaRPr lang="en-IN" sz="4000" b="1" dirty="0"/>
          </a:p>
        </p:txBody>
      </p:sp>
      <p:sp>
        <p:nvSpPr>
          <p:cNvPr id="3" name="Content Placeholder 2"/>
          <p:cNvSpPr>
            <a:spLocks noGrp="1"/>
          </p:cNvSpPr>
          <p:nvPr>
            <p:ph idx="1"/>
          </p:nvPr>
        </p:nvSpPr>
        <p:spPr>
          <a:xfrm>
            <a:off x="2589212" y="1499616"/>
            <a:ext cx="8915400" cy="5154402"/>
          </a:xfrm>
        </p:spPr>
        <p:txBody>
          <a:bodyPr>
            <a:normAutofit fontScale="92500" lnSpcReduction="10000"/>
          </a:bodyPr>
          <a:lstStyle/>
          <a:p>
            <a:r>
              <a:rPr lang="en-US" sz="2400" b="1" dirty="0"/>
              <a:t>During EDA first I have done pre processing of column names by removing unwanted digits and \t from the column names.</a:t>
            </a:r>
          </a:p>
          <a:p>
            <a:r>
              <a:rPr lang="en-US" sz="2400" b="1" dirty="0"/>
              <a:t>Then I am checking the data shape, column types and checking the null values if any is present in any column.</a:t>
            </a:r>
          </a:p>
          <a:p>
            <a:r>
              <a:rPr lang="en-US" sz="2400" b="1" dirty="0"/>
              <a:t> The data has 269 rows and 71 columns.</a:t>
            </a:r>
          </a:p>
          <a:p>
            <a:r>
              <a:rPr lang="en-US" sz="2400" b="1" dirty="0"/>
              <a:t>All the columns are of object type except pin code detail. So we will mostly perform count plot.</a:t>
            </a:r>
          </a:p>
          <a:p>
            <a:r>
              <a:rPr lang="en-US" sz="2400" b="1" dirty="0"/>
              <a:t>Data is not having any null values and all  the data is object type.</a:t>
            </a:r>
          </a:p>
          <a:p>
            <a:r>
              <a:rPr lang="en-US" sz="2400" b="1" dirty="0"/>
              <a:t>I have done the value counts for each categorical column to check values of different categories.</a:t>
            </a:r>
          </a:p>
          <a:p>
            <a:r>
              <a:rPr lang="en-US" sz="2400" b="1" dirty="0"/>
              <a:t>Then I have removed the ambiguity of different column</a:t>
            </a:r>
          </a:p>
        </p:txBody>
      </p:sp>
    </p:spTree>
    <p:extLst>
      <p:ext uri="{BB962C8B-B14F-4D97-AF65-F5344CB8AC3E}">
        <p14:creationId xmlns:p14="http://schemas.microsoft.com/office/powerpoint/2010/main" val="64963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74338"/>
          </a:xfrm>
        </p:spPr>
        <p:txBody>
          <a:bodyPr>
            <a:normAutofit/>
          </a:bodyPr>
          <a:lstStyle/>
          <a:p>
            <a:r>
              <a:rPr lang="en-US" dirty="0"/>
              <a:t>  Univariate Analysis-Personal Info</a:t>
            </a:r>
            <a:endParaRPr lang="en-IN" dirty="0"/>
          </a:p>
        </p:txBody>
      </p:sp>
      <p:pic>
        <p:nvPicPr>
          <p:cNvPr id="1026" name="Picture 2">
            <a:extLst>
              <a:ext uri="{FF2B5EF4-FFF2-40B4-BE49-F238E27FC236}">
                <a16:creationId xmlns:a16="http://schemas.microsoft.com/office/drawing/2014/main" id="{172AA0F2-B68F-45C0-8522-7ABD5198BD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2837" y="1871822"/>
            <a:ext cx="2190966" cy="22811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DD2CF66-7BE0-46C4-9FD9-85024BDF1E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7209" y="1871822"/>
            <a:ext cx="2886922" cy="22811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5F2BE80-DFD1-460E-93EC-A6101C830B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2762" y="1871822"/>
            <a:ext cx="2538944" cy="228118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0128271-C8C1-46AA-9F8D-757CC5E3A1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35479" y="1948974"/>
            <a:ext cx="2355186" cy="212687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F1FB3EB2-022A-4292-94EA-0612233D00F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53054" y="1948974"/>
            <a:ext cx="2538946" cy="216575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458344B-4FBC-4A1F-B742-75366CB545F8}"/>
              </a:ext>
            </a:extLst>
          </p:cNvPr>
          <p:cNvSpPr txBox="1"/>
          <p:nvPr/>
        </p:nvSpPr>
        <p:spPr>
          <a:xfrm>
            <a:off x="1320800" y="4572000"/>
            <a:ext cx="10072914" cy="2031325"/>
          </a:xfrm>
          <a:prstGeom prst="rect">
            <a:avLst/>
          </a:prstGeom>
          <a:noFill/>
        </p:spPr>
        <p:txBody>
          <a:bodyPr wrap="square" rtlCol="0">
            <a:spAutoFit/>
          </a:bodyPr>
          <a:lstStyle/>
          <a:p>
            <a:r>
              <a:rPr lang="en-US" dirty="0"/>
              <a:t>CONCLUSION:</a:t>
            </a:r>
          </a:p>
          <a:p>
            <a:pPr marL="285750" indent="-285750">
              <a:buFont typeface="Arial" panose="020B0604020202020204" pitchFamily="34" charset="0"/>
              <a:buChar char="•"/>
            </a:pPr>
            <a:r>
              <a:rPr lang="en-US" dirty="0"/>
              <a:t>The number of women is double than men who have taken this part in the survey. </a:t>
            </a:r>
          </a:p>
          <a:p>
            <a:pPr marL="285750" indent="-285750">
              <a:buFont typeface="Arial" panose="020B0604020202020204" pitchFamily="34" charset="0"/>
              <a:buChar char="•"/>
            </a:pPr>
            <a:r>
              <a:rPr lang="en-US" dirty="0"/>
              <a:t>Most of the people are in their 30's followed by 20's and 30's. Teenagers and senior citizen are the least in number.</a:t>
            </a:r>
          </a:p>
          <a:p>
            <a:pPr marL="285750" indent="-285750">
              <a:buFont typeface="Arial" panose="020B0604020202020204" pitchFamily="34" charset="0"/>
              <a:buChar char="•"/>
            </a:pPr>
            <a:r>
              <a:rPr lang="en-US" dirty="0"/>
              <a:t>Most of the people belong to Noida, Delhi and Bangalore.</a:t>
            </a:r>
          </a:p>
          <a:p>
            <a:pPr marL="285750" indent="-285750">
              <a:buFont typeface="Arial" panose="020B0604020202020204" pitchFamily="34" charset="0"/>
              <a:buChar char="•"/>
            </a:pPr>
            <a:r>
              <a:rPr lang="en-US" dirty="0"/>
              <a:t>Most of the people shopping online have been shopping for more than 4 years.</a:t>
            </a:r>
          </a:p>
          <a:p>
            <a:pPr marL="285750" indent="-285750">
              <a:buFont typeface="Arial" panose="020B0604020202020204" pitchFamily="34" charset="0"/>
              <a:buChar char="•"/>
            </a:pPr>
            <a:r>
              <a:rPr lang="en-US" dirty="0"/>
              <a:t>Majority of people shop online less than 10 times a year</a:t>
            </a:r>
          </a:p>
        </p:txBody>
      </p:sp>
    </p:spTree>
    <p:extLst>
      <p:ext uri="{BB962C8B-B14F-4D97-AF65-F5344CB8AC3E}">
        <p14:creationId xmlns:p14="http://schemas.microsoft.com/office/powerpoint/2010/main" val="1478062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54747"/>
          </a:xfrm>
        </p:spPr>
        <p:txBody>
          <a:bodyPr>
            <a:normAutofit fontScale="90000"/>
          </a:bodyPr>
          <a:lstStyle/>
          <a:p>
            <a:r>
              <a:rPr lang="en-US" dirty="0"/>
              <a:t>Analysis of PIN code distribution and count</a:t>
            </a:r>
            <a:endParaRPr lang="en-IN" dirty="0"/>
          </a:p>
        </p:txBody>
      </p:sp>
      <p:pic>
        <p:nvPicPr>
          <p:cNvPr id="2050" name="Picture 2">
            <a:extLst>
              <a:ext uri="{FF2B5EF4-FFF2-40B4-BE49-F238E27FC236}">
                <a16:creationId xmlns:a16="http://schemas.microsoft.com/office/drawing/2014/main" id="{827B3873-9472-437C-BECC-0A21FC154E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5887" y="1625600"/>
            <a:ext cx="8911686"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971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06400"/>
            <a:ext cx="8911687" cy="1161143"/>
          </a:xfrm>
        </p:spPr>
        <p:txBody>
          <a:bodyPr>
            <a:normAutofit/>
          </a:bodyPr>
          <a:lstStyle/>
          <a:p>
            <a:pPr algn="ctr"/>
            <a:r>
              <a:rPr lang="en-US" dirty="0"/>
              <a:t>Analysis of easy access of website for           customer</a:t>
            </a:r>
            <a:endParaRPr lang="en-IN" dirty="0"/>
          </a:p>
        </p:txBody>
      </p:sp>
      <p:pic>
        <p:nvPicPr>
          <p:cNvPr id="3074" name="Picture 2">
            <a:extLst>
              <a:ext uri="{FF2B5EF4-FFF2-40B4-BE49-F238E27FC236}">
                <a16:creationId xmlns:a16="http://schemas.microsoft.com/office/drawing/2014/main" id="{B9D0E2D3-A915-4C4B-8991-81BB9BD18D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87122" y="1320202"/>
            <a:ext cx="3443034" cy="2559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0B2BAEE-03EB-4302-A284-7D9D967758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2753" y="3982664"/>
            <a:ext cx="3724275" cy="270151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159D83DB-8F29-4B3D-B8F2-3873F4A251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1803" y="1440356"/>
            <a:ext cx="3705225" cy="256663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53A625DB-FDF8-4C12-9D73-5E19170955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4972" y="3879802"/>
            <a:ext cx="3952875" cy="2907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829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68300"/>
            <a:ext cx="8911687" cy="1079500"/>
          </a:xfrm>
        </p:spPr>
        <p:txBody>
          <a:bodyPr>
            <a:normAutofit/>
          </a:bodyPr>
          <a:lstStyle/>
          <a:p>
            <a:pPr algn="ctr"/>
            <a:r>
              <a:rPr lang="en-US" dirty="0"/>
              <a:t>Analysis of easy access of website for           customer-cont.</a:t>
            </a:r>
            <a:endParaRPr lang="en-IN" dirty="0"/>
          </a:p>
        </p:txBody>
      </p:sp>
      <p:pic>
        <p:nvPicPr>
          <p:cNvPr id="4098" name="Picture 2">
            <a:extLst>
              <a:ext uri="{FF2B5EF4-FFF2-40B4-BE49-F238E27FC236}">
                <a16:creationId xmlns:a16="http://schemas.microsoft.com/office/drawing/2014/main" id="{28BA0A8F-477A-4B0E-B4B4-6D956D2867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02993" y="1339497"/>
            <a:ext cx="4370176" cy="28575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F9F10097-162F-4D73-8123-E1C10633E9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3543" y="4196997"/>
            <a:ext cx="3705225" cy="2412823"/>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4CCB9EDA-F74F-4E66-9C32-7D082048BF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502" y="1317449"/>
            <a:ext cx="4876798" cy="2644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327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611410"/>
            <a:ext cx="8911687" cy="1280890"/>
          </a:xfrm>
        </p:spPr>
        <p:txBody>
          <a:bodyPr>
            <a:normAutofit/>
          </a:bodyPr>
          <a:lstStyle/>
          <a:p>
            <a:pPr algn="ctr"/>
            <a:r>
              <a:rPr lang="en-US" dirty="0"/>
              <a:t>Analysis of easy access of website for           customer-cont.</a:t>
            </a:r>
            <a:endParaRPr lang="en-IN" dirty="0"/>
          </a:p>
        </p:txBody>
      </p:sp>
      <p:sp>
        <p:nvSpPr>
          <p:cNvPr id="5" name="Content Placeholder 4"/>
          <p:cNvSpPr>
            <a:spLocks noGrp="1"/>
          </p:cNvSpPr>
          <p:nvPr>
            <p:ph idx="1"/>
          </p:nvPr>
        </p:nvSpPr>
        <p:spPr>
          <a:xfrm>
            <a:off x="1408112" y="2120900"/>
            <a:ext cx="8915400" cy="3777622"/>
          </a:xfrm>
        </p:spPr>
        <p:txBody>
          <a:bodyPr>
            <a:normAutofit fontScale="70000" lnSpcReduction="20000"/>
          </a:bodyPr>
          <a:lstStyle/>
          <a:p>
            <a:pPr marL="0" indent="0">
              <a:buNone/>
            </a:pPr>
            <a:r>
              <a:rPr lang="en-IN" b="1" dirty="0"/>
              <a:t>CONCLUSION:</a:t>
            </a:r>
          </a:p>
          <a:p>
            <a:pPr marL="0" indent="0">
              <a:buNone/>
            </a:pPr>
            <a:endParaRPr lang="en-IN" b="1" dirty="0"/>
          </a:p>
          <a:p>
            <a:r>
              <a:rPr lang="en-US" dirty="0"/>
              <a:t>Most of customer access internet for shopping online through Smartphone and Mobile internet.</a:t>
            </a:r>
          </a:p>
          <a:p>
            <a:r>
              <a:rPr lang="en-US" dirty="0"/>
              <a:t>Mostly used OS is windows or windows mobile.</a:t>
            </a:r>
          </a:p>
          <a:p>
            <a:r>
              <a:rPr lang="en-US" dirty="0"/>
              <a:t>To access the website mostly used browser is google chrome.</a:t>
            </a:r>
          </a:p>
          <a:p>
            <a:r>
              <a:rPr lang="en-US" dirty="0"/>
              <a:t>Most of the customer uses search engine to arrive at their favorite online store.</a:t>
            </a:r>
          </a:p>
          <a:p>
            <a:r>
              <a:rPr lang="en-US" dirty="0"/>
              <a:t>Customer explore more than 15 mins to make any purchase decision.</a:t>
            </a:r>
          </a:p>
          <a:p>
            <a:r>
              <a:rPr lang="en-US" dirty="0"/>
              <a:t>Most of the customer feels using credit/debit cards for making payment online more convenient.</a:t>
            </a:r>
          </a:p>
          <a:p>
            <a:pPr marL="0" indent="0">
              <a:buNone/>
            </a:pPr>
            <a:endParaRPr lang="en-IN" b="1" dirty="0"/>
          </a:p>
        </p:txBody>
      </p:sp>
    </p:spTree>
    <p:extLst>
      <p:ext uri="{BB962C8B-B14F-4D97-AF65-F5344CB8AC3E}">
        <p14:creationId xmlns:p14="http://schemas.microsoft.com/office/powerpoint/2010/main" val="29992581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110</TotalTime>
  <Words>1296</Words>
  <Application>Microsoft Office PowerPoint</Application>
  <PresentationFormat>Widescreen</PresentationFormat>
  <Paragraphs>94</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Times New Roman</vt:lpstr>
      <vt:lpstr>Tw Cen MT</vt:lpstr>
      <vt:lpstr>Circuit</vt:lpstr>
      <vt:lpstr>Analysis and Visualization of the E-Retail factors Affecting Customers Retention and Consumers purchasing decision in Indian E-Commerce</vt:lpstr>
      <vt:lpstr>Problem Statement </vt:lpstr>
      <vt:lpstr>Data Visualization and analysis </vt:lpstr>
      <vt:lpstr>EDA Steps</vt:lpstr>
      <vt:lpstr>  Univariate Analysis-Personal Info</vt:lpstr>
      <vt:lpstr>Analysis of PIN code distribution and count</vt:lpstr>
      <vt:lpstr>Analysis of easy access of website for           customer</vt:lpstr>
      <vt:lpstr>Analysis of easy access of website for           customer-cont.</vt:lpstr>
      <vt:lpstr>Analysis of easy access of website for           customer-cont.</vt:lpstr>
      <vt:lpstr>Consumer opinion on Website features</vt:lpstr>
      <vt:lpstr>Consumer opinion on Website features-cont.</vt:lpstr>
      <vt:lpstr>Consumer opinion on Website features-cont.</vt:lpstr>
      <vt:lpstr>Consumer opinion on Website features-cont.</vt:lpstr>
      <vt:lpstr>Consumer opinion on Website features-cont.</vt:lpstr>
      <vt:lpstr>Reason Of abandon</vt:lpstr>
      <vt:lpstr>Brand Image</vt:lpstr>
      <vt:lpstr>Brand Image-cont.</vt:lpstr>
      <vt:lpstr>Brand Image-cont.</vt:lpstr>
      <vt:lpstr>Brand Image-cont.</vt:lpstr>
      <vt:lpstr>Brand Image-cont.</vt:lpstr>
      <vt:lpstr>Analysis of Negative Image about the Website</vt:lpstr>
      <vt:lpstr>Analysis of Negative Image about the Website-cont.</vt:lpstr>
      <vt:lpstr>Analysis of Negative Image about the Website-cont.</vt:lpstr>
      <vt:lpstr>Loyalty</vt:lpstr>
      <vt:lpstr>PowerPoint Presentation</vt:lpstr>
      <vt:lpstr>PowerPoint Presentation</vt:lpstr>
      <vt:lpstr>PowerPoint Presentation</vt:lpstr>
      <vt:lpstr>Varieties of Product offered</vt:lpstr>
      <vt:lpstr>Online Retailing</vt:lpstr>
      <vt:lpstr>Intention of Repeat purchase: </vt:lpstr>
      <vt:lpstr>People shopping from amazon and Paytm are getting benefits from the loyalty points, flipkart and Snapdeal also seem to give such benefits but people who shop from almost everywhere disagree with this statement too</vt:lpstr>
      <vt:lpstr> we can see that density of female customers is more than male. Men living in Bangalore and Ghaziabad shop have shopped online for less than 1 year. Highest number of men shopping online belong from Delhi and Noida, while men from Moradabad have been shopping online for the longest. Women from Meerut and Noida have shopped the longest.</vt:lpstr>
      <vt:lpstr>We can clearly see that most of the time people abandon the bag is because they get a better alternative offer or promo code not applicable. There is also lack of trust seen in amazon, flip kart and Paytm by some people.</vt:lpstr>
      <vt:lpstr>Majority of the shoppers are using multiple retailers for shopping online.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and Visualization of the E-Retail factors Affecting Customers Retention and Consumers purchasing decision in Indian E-Commerce</dc:title>
  <dc:creator>Swati Kumari</dc:creator>
  <cp:lastModifiedBy>Swati Kumari</cp:lastModifiedBy>
  <cp:revision>5</cp:revision>
  <dcterms:created xsi:type="dcterms:W3CDTF">2022-05-12T08:09:39Z</dcterms:created>
  <dcterms:modified xsi:type="dcterms:W3CDTF">2022-05-12T10:34:54Z</dcterms:modified>
</cp:coreProperties>
</file>