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318" r:id="rId2"/>
    <p:sldId id="339" r:id="rId3"/>
    <p:sldId id="340" r:id="rId4"/>
    <p:sldId id="343" r:id="rId5"/>
    <p:sldId id="344" r:id="rId6"/>
    <p:sldId id="341" r:id="rId7"/>
    <p:sldId id="342" r:id="rId8"/>
    <p:sldId id="345" r:id="rId9"/>
    <p:sldId id="347" r:id="rId10"/>
    <p:sldId id="349" r:id="rId11"/>
    <p:sldId id="351" r:id="rId12"/>
    <p:sldId id="380" r:id="rId13"/>
    <p:sldId id="381" r:id="rId14"/>
    <p:sldId id="352" r:id="rId15"/>
    <p:sldId id="354" r:id="rId16"/>
    <p:sldId id="356" r:id="rId17"/>
    <p:sldId id="364" r:id="rId18"/>
    <p:sldId id="365" r:id="rId19"/>
    <p:sldId id="379" r:id="rId20"/>
    <p:sldId id="366" r:id="rId21"/>
    <p:sldId id="367" r:id="rId22"/>
    <p:sldId id="368" r:id="rId23"/>
    <p:sldId id="369" r:id="rId24"/>
    <p:sldId id="370" r:id="rId25"/>
    <p:sldId id="382" r:id="rId26"/>
    <p:sldId id="383" r:id="rId27"/>
    <p:sldId id="372" r:id="rId28"/>
    <p:sldId id="384" r:id="rId29"/>
    <p:sldId id="373" r:id="rId30"/>
    <p:sldId id="375" r:id="rId31"/>
    <p:sldId id="376"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72" d="100"/>
          <a:sy n="72" d="100"/>
        </p:scale>
        <p:origin x="64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3DB90B0-FDA1-4658-B85E-FB273AE11D2A}" type="datetimeFigureOut">
              <a:rPr lang="en-US" smtClean="0"/>
              <a:t>8/29/2022</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6D15581B-69BE-4702-BF65-BC502EAFFC6B}"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685894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DB90B0-FDA1-4658-B85E-FB273AE11D2A}" type="datetimeFigureOut">
              <a:rPr lang="en-US" smtClean="0"/>
              <a:t>8/29/2022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15581B-69BE-4702-BF65-BC502EAFFC6B}"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197252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DB90B0-FDA1-4658-B85E-FB273AE11D2A}" type="datetimeFigureOut">
              <a:rPr lang="en-US" smtClean="0"/>
              <a:t>8/29/2022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15581B-69BE-4702-BF65-BC502EAFFC6B}"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17563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DB90B0-FDA1-4658-B85E-FB273AE11D2A}" type="datetimeFigureOut">
              <a:rPr lang="en-US" smtClean="0"/>
              <a:t>8/29/2022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15581B-69BE-4702-BF65-BC502EAFFC6B}"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531587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3DB90B0-FDA1-4658-B85E-FB273AE11D2A}" type="datetimeFigureOut">
              <a:rPr lang="en-US" smtClean="0"/>
              <a:t>8/29/2022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15581B-69BE-4702-BF65-BC502EAFFC6B}"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810317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3DB90B0-FDA1-4658-B85E-FB273AE11D2A}" type="datetimeFigureOut">
              <a:rPr lang="en-US" smtClean="0"/>
              <a:t>8/29/2022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15581B-69BE-4702-BF65-BC502EAFFC6B}"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636703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3DB90B0-FDA1-4658-B85E-FB273AE11D2A}" type="datetimeFigureOut">
              <a:rPr lang="en-US" smtClean="0"/>
              <a:t>8/29/2022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15581B-69BE-4702-BF65-BC502EAFFC6B}"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316119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3DB90B0-FDA1-4658-B85E-FB273AE11D2A}" type="datetimeFigureOut">
              <a:rPr lang="en-US" smtClean="0"/>
              <a:t>8/29/2022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15581B-69BE-4702-BF65-BC502EAFFC6B}"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573326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DB90B0-FDA1-4658-B85E-FB273AE11D2A}" type="datetimeFigureOut">
              <a:rPr lang="en-US" smtClean="0"/>
              <a:t>8/29/2022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15581B-69BE-4702-BF65-BC502EAFFC6B}" type="slidenum">
              <a:rPr lang="en-US" smtClean="0"/>
              <a:t>‹#›</a:t>
            </a:fld>
            <a:endParaRPr lang="en-US"/>
          </a:p>
        </p:txBody>
      </p:sp>
    </p:spTree>
    <p:extLst>
      <p:ext uri="{BB962C8B-B14F-4D97-AF65-F5344CB8AC3E}">
        <p14:creationId xmlns:p14="http://schemas.microsoft.com/office/powerpoint/2010/main" val="1442998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3DB90B0-FDA1-4658-B85E-FB273AE11D2A}" type="datetimeFigureOut">
              <a:rPr lang="en-US" smtClean="0"/>
              <a:t>8/29/2022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15581B-69BE-4702-BF65-BC502EAFFC6B}"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449534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C3DB90B0-FDA1-4658-B85E-FB273AE11D2A}" type="datetimeFigureOut">
              <a:rPr lang="en-US" smtClean="0"/>
              <a:t>8/29/2022</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6D15581B-69BE-4702-BF65-BC502EAFFC6B}"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33878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C3DB90B0-FDA1-4658-B85E-FB273AE11D2A}" type="datetimeFigureOut">
              <a:rPr lang="en-US" smtClean="0"/>
              <a:t>8/29/2022</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15581B-69BE-4702-BF65-BC502EAFFC6B}"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978494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2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0.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861080" y="6057292"/>
            <a:ext cx="5180107" cy="504056"/>
          </a:xfrm>
        </p:spPr>
        <p:txBody>
          <a:bodyPr>
            <a:normAutofit fontScale="70000" lnSpcReduction="20000"/>
          </a:bodyPr>
          <a:lstStyle/>
          <a:p>
            <a:r>
              <a:rPr lang="en-US" b="1" i="1" dirty="0">
                <a:solidFill>
                  <a:srgbClr val="E05F2C"/>
                </a:solidFill>
              </a:rPr>
              <a:t>                      </a:t>
            </a:r>
            <a:r>
              <a:rPr lang="en-US" sz="2800" b="1" i="1" dirty="0">
                <a:solidFill>
                  <a:schemeClr val="tx1">
                    <a:lumMod val="95000"/>
                    <a:lumOff val="5000"/>
                  </a:schemeClr>
                </a:solidFill>
              </a:rPr>
              <a:t>Presented By: Swati Kumari</a:t>
            </a:r>
          </a:p>
        </p:txBody>
      </p:sp>
      <p:sp>
        <p:nvSpPr>
          <p:cNvPr id="48" name="Rectangle 47">
            <a:extLst>
              <a:ext uri="{FF2B5EF4-FFF2-40B4-BE49-F238E27FC236}">
                <a16:creationId xmlns:a16="http://schemas.microsoft.com/office/drawing/2014/main" id="{D5E70A75-9E53-42DC-AF9C-D15EA1B4F7A1}"/>
              </a:ext>
            </a:extLst>
          </p:cNvPr>
          <p:cNvSpPr/>
          <p:nvPr/>
        </p:nvSpPr>
        <p:spPr>
          <a:xfrm>
            <a:off x="0" y="16590"/>
            <a:ext cx="6861080" cy="734224"/>
          </a:xfrm>
          <a:custGeom>
            <a:avLst/>
            <a:gdLst>
              <a:gd name="connsiteX0" fmla="*/ 0 w 6840760"/>
              <a:gd name="connsiteY0" fmla="*/ 0 h 764704"/>
              <a:gd name="connsiteX1" fmla="*/ 6840760 w 6840760"/>
              <a:gd name="connsiteY1" fmla="*/ 0 h 764704"/>
              <a:gd name="connsiteX2" fmla="*/ 6840760 w 6840760"/>
              <a:gd name="connsiteY2" fmla="*/ 764704 h 764704"/>
              <a:gd name="connsiteX3" fmla="*/ 0 w 6840760"/>
              <a:gd name="connsiteY3" fmla="*/ 764704 h 764704"/>
              <a:gd name="connsiteX4" fmla="*/ 0 w 6840760"/>
              <a:gd name="connsiteY4" fmla="*/ 0 h 764704"/>
              <a:gd name="connsiteX0" fmla="*/ 0 w 6840760"/>
              <a:gd name="connsiteY0" fmla="*/ 0 h 764704"/>
              <a:gd name="connsiteX1" fmla="*/ 6840760 w 6840760"/>
              <a:gd name="connsiteY1" fmla="*/ 0 h 764704"/>
              <a:gd name="connsiteX2" fmla="*/ 6840760 w 6840760"/>
              <a:gd name="connsiteY2" fmla="*/ 764704 h 764704"/>
              <a:gd name="connsiteX3" fmla="*/ 0 w 6840760"/>
              <a:gd name="connsiteY3" fmla="*/ 764704 h 764704"/>
              <a:gd name="connsiteX4" fmla="*/ 0 w 6840760"/>
              <a:gd name="connsiteY4" fmla="*/ 0 h 764704"/>
              <a:gd name="connsiteX0" fmla="*/ 0 w 6840760"/>
              <a:gd name="connsiteY0" fmla="*/ 0 h 764704"/>
              <a:gd name="connsiteX1" fmla="*/ 6840760 w 6840760"/>
              <a:gd name="connsiteY1" fmla="*/ 0 h 764704"/>
              <a:gd name="connsiteX2" fmla="*/ 6840760 w 6840760"/>
              <a:gd name="connsiteY2" fmla="*/ 764704 h 764704"/>
              <a:gd name="connsiteX3" fmla="*/ 0 w 6840760"/>
              <a:gd name="connsiteY3" fmla="*/ 764704 h 764704"/>
              <a:gd name="connsiteX4" fmla="*/ 0 w 6840760"/>
              <a:gd name="connsiteY4" fmla="*/ 0 h 764704"/>
              <a:gd name="connsiteX0" fmla="*/ 0 w 6840760"/>
              <a:gd name="connsiteY0" fmla="*/ 0 h 764704"/>
              <a:gd name="connsiteX1" fmla="*/ 6840760 w 6840760"/>
              <a:gd name="connsiteY1" fmla="*/ 0 h 764704"/>
              <a:gd name="connsiteX2" fmla="*/ 6840760 w 6840760"/>
              <a:gd name="connsiteY2" fmla="*/ 703744 h 764704"/>
              <a:gd name="connsiteX3" fmla="*/ 0 w 6840760"/>
              <a:gd name="connsiteY3" fmla="*/ 764704 h 764704"/>
              <a:gd name="connsiteX4" fmla="*/ 0 w 6840760"/>
              <a:gd name="connsiteY4" fmla="*/ 0 h 764704"/>
              <a:gd name="connsiteX0" fmla="*/ 0 w 6840760"/>
              <a:gd name="connsiteY0" fmla="*/ 0 h 703744"/>
              <a:gd name="connsiteX1" fmla="*/ 6840760 w 6840760"/>
              <a:gd name="connsiteY1" fmla="*/ 0 h 703744"/>
              <a:gd name="connsiteX2" fmla="*/ 6840760 w 6840760"/>
              <a:gd name="connsiteY2" fmla="*/ 703744 h 703744"/>
              <a:gd name="connsiteX3" fmla="*/ 0 w 6840760"/>
              <a:gd name="connsiteY3" fmla="*/ 561504 h 703744"/>
              <a:gd name="connsiteX4" fmla="*/ 0 w 6840760"/>
              <a:gd name="connsiteY4" fmla="*/ 0 h 703744"/>
              <a:gd name="connsiteX0" fmla="*/ 0 w 6861080"/>
              <a:gd name="connsiteY0" fmla="*/ 0 h 734224"/>
              <a:gd name="connsiteX1" fmla="*/ 6840760 w 6861080"/>
              <a:gd name="connsiteY1" fmla="*/ 0 h 734224"/>
              <a:gd name="connsiteX2" fmla="*/ 6861080 w 6861080"/>
              <a:gd name="connsiteY2" fmla="*/ 734224 h 734224"/>
              <a:gd name="connsiteX3" fmla="*/ 0 w 6861080"/>
              <a:gd name="connsiteY3" fmla="*/ 561504 h 734224"/>
              <a:gd name="connsiteX4" fmla="*/ 0 w 6861080"/>
              <a:gd name="connsiteY4" fmla="*/ 0 h 7342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61080" h="734224">
                <a:moveTo>
                  <a:pt x="0" y="0"/>
                </a:moveTo>
                <a:lnTo>
                  <a:pt x="6840760" y="0"/>
                </a:lnTo>
                <a:lnTo>
                  <a:pt x="6861080" y="734224"/>
                </a:lnTo>
                <a:cubicBezTo>
                  <a:pt x="4580827" y="734224"/>
                  <a:pt x="2270093" y="-139536"/>
                  <a:pt x="0" y="561504"/>
                </a:cubicBezTo>
                <a:lnTo>
                  <a:pt x="0" y="0"/>
                </a:lnTo>
                <a:close/>
              </a:path>
            </a:pathLst>
          </a:custGeom>
          <a:solidFill>
            <a:srgbClr val="F4B10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0" name="Rectangle 49">
            <a:extLst>
              <a:ext uri="{FF2B5EF4-FFF2-40B4-BE49-F238E27FC236}">
                <a16:creationId xmlns:a16="http://schemas.microsoft.com/office/drawing/2014/main" id="{95A83606-ABA4-48D3-8BC5-4B6CA679E844}"/>
              </a:ext>
            </a:extLst>
          </p:cNvPr>
          <p:cNvSpPr/>
          <p:nvPr/>
        </p:nvSpPr>
        <p:spPr>
          <a:xfrm>
            <a:off x="1074626" y="6309320"/>
            <a:ext cx="6840760" cy="548680"/>
          </a:xfrm>
          <a:prstGeom prst="rect">
            <a:avLst/>
          </a:prstGeom>
          <a:solidFill>
            <a:srgbClr val="F4B10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26" name="Picture 2" descr="Micro Loan: कम क्रेडिट स्कोर पर भी उठाया जा सकता है माइक्रोलोन का लाभ,  जानिए क्या है प्रोसेस| Zee Business Hindi">
            <a:extLst>
              <a:ext uri="{FF2B5EF4-FFF2-40B4-BE49-F238E27FC236}">
                <a16:creationId xmlns:a16="http://schemas.microsoft.com/office/drawing/2014/main" id="{34E37299-3836-4AB7-994B-20EA046F6E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5597" y="1253592"/>
            <a:ext cx="8096250" cy="4552950"/>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a:extLst>
              <a:ext uri="{FF2B5EF4-FFF2-40B4-BE49-F238E27FC236}">
                <a16:creationId xmlns:a16="http://schemas.microsoft.com/office/drawing/2014/main" id="{97117601-7F52-460B-A0A5-317B19FB93B2}"/>
              </a:ext>
            </a:extLst>
          </p:cNvPr>
          <p:cNvSpPr>
            <a:spLocks noGrp="1"/>
          </p:cNvSpPr>
          <p:nvPr>
            <p:ph type="ctrTitle"/>
          </p:nvPr>
        </p:nvSpPr>
        <p:spPr>
          <a:xfrm>
            <a:off x="1391479" y="802299"/>
            <a:ext cx="9663374" cy="1318050"/>
          </a:xfrm>
        </p:spPr>
        <p:txBody>
          <a:bodyPr>
            <a:normAutofit/>
          </a:bodyPr>
          <a:lstStyle/>
          <a:p>
            <a:r>
              <a:rPr lang="en-US" sz="4400" dirty="0">
                <a:latin typeface="Bahnschrift SemiBold SemiConden" panose="020B0502040204020203" pitchFamily="34" charset="0"/>
              </a:rPr>
              <a:t>Project Report On </a:t>
            </a:r>
            <a:br>
              <a:rPr lang="en-US" sz="4400" dirty="0">
                <a:latin typeface="Bahnschrift SemiBold SemiConden" panose="020B0502040204020203" pitchFamily="34" charset="0"/>
              </a:rPr>
            </a:br>
            <a:r>
              <a:rPr lang="en-US" sz="4400" dirty="0">
                <a:latin typeface="Bahnschrift SemiBold SemiConden" panose="020B0502040204020203" pitchFamily="34" charset="0"/>
              </a:rPr>
              <a:t>Micro Credit Defaulter</a:t>
            </a:r>
          </a:p>
        </p:txBody>
      </p:sp>
    </p:spTree>
    <p:extLst>
      <p:ext uri="{BB962C8B-B14F-4D97-AF65-F5344CB8AC3E}">
        <p14:creationId xmlns:p14="http://schemas.microsoft.com/office/powerpoint/2010/main" val="2320115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B6F3E-917E-4390-8E4E-D52E55B22909}"/>
              </a:ext>
            </a:extLst>
          </p:cNvPr>
          <p:cNvSpPr>
            <a:spLocks noGrp="1"/>
          </p:cNvSpPr>
          <p:nvPr>
            <p:ph type="title"/>
          </p:nvPr>
        </p:nvSpPr>
        <p:spPr>
          <a:xfrm>
            <a:off x="1722784" y="654579"/>
            <a:ext cx="9829799" cy="1008112"/>
          </a:xfrm>
        </p:spPr>
        <p:txBody>
          <a:bodyPr>
            <a:normAutofit/>
          </a:bodyPr>
          <a:lstStyle/>
          <a:p>
            <a:r>
              <a:rPr lang="en-IN" b="1" dirty="0">
                <a:solidFill>
                  <a:srgbClr val="FF0000"/>
                </a:solidFill>
              </a:rPr>
              <a:t>Vizualization[Univariate-Target]:</a:t>
            </a:r>
          </a:p>
        </p:txBody>
      </p:sp>
      <p:sp>
        <p:nvSpPr>
          <p:cNvPr id="4" name="Content Placeholder 3">
            <a:extLst>
              <a:ext uri="{FF2B5EF4-FFF2-40B4-BE49-F238E27FC236}">
                <a16:creationId xmlns:a16="http://schemas.microsoft.com/office/drawing/2014/main" id="{89F4C76E-BF91-4458-B3DE-B595F138FE2E}"/>
              </a:ext>
            </a:extLst>
          </p:cNvPr>
          <p:cNvSpPr>
            <a:spLocks noGrp="1"/>
          </p:cNvSpPr>
          <p:nvPr>
            <p:ph idx="1"/>
          </p:nvPr>
        </p:nvSpPr>
        <p:spPr>
          <a:xfrm>
            <a:off x="1524002" y="1981200"/>
            <a:ext cx="9829799" cy="4760168"/>
          </a:xfrm>
        </p:spPr>
        <p:txBody>
          <a:bodyPr>
            <a:normAutofit/>
          </a:bodyPr>
          <a:lstStyle/>
          <a:p>
            <a:endParaRPr lang="en-IN" dirty="0"/>
          </a:p>
          <a:p>
            <a:endParaRPr lang="en-IN" dirty="0"/>
          </a:p>
          <a:p>
            <a:endParaRPr lang="en-IN" dirty="0"/>
          </a:p>
          <a:p>
            <a:endParaRPr lang="en-IN" dirty="0"/>
          </a:p>
          <a:p>
            <a:endParaRPr lang="en-IN" dirty="0"/>
          </a:p>
          <a:p>
            <a:endParaRPr lang="en-IN" dirty="0"/>
          </a:p>
          <a:p>
            <a:pPr>
              <a:buFont typeface="Wingdings" panose="05000000000000000000" pitchFamily="2" charset="2"/>
              <a:buChar char="ü"/>
            </a:pPr>
            <a:endParaRPr lang="en-US" sz="2000" dirty="0">
              <a:solidFill>
                <a:srgbClr val="000000"/>
              </a:solidFill>
              <a:latin typeface="Century" panose="02040604050505020304" pitchFamily="18" charset="0"/>
            </a:endParaRPr>
          </a:p>
          <a:p>
            <a:pPr>
              <a:buFont typeface="Wingdings" panose="05000000000000000000" pitchFamily="2" charset="2"/>
              <a:buChar char="ü"/>
            </a:pPr>
            <a:r>
              <a:rPr lang="en-US" sz="2000" dirty="0">
                <a:solidFill>
                  <a:srgbClr val="000000"/>
                </a:solidFill>
                <a:latin typeface="Century" panose="02040604050505020304" pitchFamily="18" charset="0"/>
              </a:rPr>
              <a:t>There is a data </a:t>
            </a:r>
            <a:r>
              <a:rPr lang="en-US" sz="2000" dirty="0" err="1">
                <a:solidFill>
                  <a:srgbClr val="000000"/>
                </a:solidFill>
                <a:latin typeface="Century" panose="02040604050505020304" pitchFamily="18" charset="0"/>
              </a:rPr>
              <a:t>imbalancing</a:t>
            </a:r>
            <a:r>
              <a:rPr lang="en-US" sz="2000" dirty="0">
                <a:solidFill>
                  <a:srgbClr val="000000"/>
                </a:solidFill>
                <a:latin typeface="Century" panose="02040604050505020304" pitchFamily="18" charset="0"/>
              </a:rPr>
              <a:t> issue so we have to treat this by using oversampling or </a:t>
            </a:r>
            <a:r>
              <a:rPr lang="en-US" sz="2000" dirty="0" err="1">
                <a:solidFill>
                  <a:srgbClr val="000000"/>
                </a:solidFill>
                <a:latin typeface="Century" panose="02040604050505020304" pitchFamily="18" charset="0"/>
              </a:rPr>
              <a:t>undersampling</a:t>
            </a:r>
            <a:r>
              <a:rPr lang="en-US" sz="2000" dirty="0">
                <a:solidFill>
                  <a:srgbClr val="000000"/>
                </a:solidFill>
                <a:latin typeface="Century" panose="02040604050505020304" pitchFamily="18" charset="0"/>
              </a:rPr>
              <a:t>.</a:t>
            </a:r>
            <a:endParaRPr lang="en-IN" sz="2000" dirty="0">
              <a:latin typeface="Century" panose="02040604050505020304" pitchFamily="18" charset="0"/>
            </a:endParaRPr>
          </a:p>
        </p:txBody>
      </p:sp>
      <p:pic>
        <p:nvPicPr>
          <p:cNvPr id="3" name="Picture 2">
            <a:extLst>
              <a:ext uri="{FF2B5EF4-FFF2-40B4-BE49-F238E27FC236}">
                <a16:creationId xmlns:a16="http://schemas.microsoft.com/office/drawing/2014/main" id="{3AB9A3C9-356E-4FFD-80BD-CCA8BE059CD6}"/>
              </a:ext>
            </a:extLst>
          </p:cNvPr>
          <p:cNvPicPr>
            <a:picLocks noChangeAspect="1"/>
          </p:cNvPicPr>
          <p:nvPr/>
        </p:nvPicPr>
        <p:blipFill>
          <a:blip r:embed="rId2"/>
          <a:stretch>
            <a:fillRect/>
          </a:stretch>
        </p:blipFill>
        <p:spPr>
          <a:xfrm>
            <a:off x="1775791" y="1443253"/>
            <a:ext cx="4922839" cy="3971494"/>
          </a:xfrm>
          <a:prstGeom prst="rect">
            <a:avLst/>
          </a:prstGeom>
        </p:spPr>
      </p:pic>
    </p:spTree>
    <p:extLst>
      <p:ext uri="{BB962C8B-B14F-4D97-AF65-F5344CB8AC3E}">
        <p14:creationId xmlns:p14="http://schemas.microsoft.com/office/powerpoint/2010/main" val="1102605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64913-0370-47D2-A90C-BA384B9DBA8D}"/>
              </a:ext>
            </a:extLst>
          </p:cNvPr>
          <p:cNvSpPr>
            <a:spLocks noGrp="1"/>
          </p:cNvSpPr>
          <p:nvPr>
            <p:ph type="title"/>
          </p:nvPr>
        </p:nvSpPr>
        <p:spPr>
          <a:xfrm>
            <a:off x="1524002" y="44624"/>
            <a:ext cx="9829799" cy="576064"/>
          </a:xfrm>
        </p:spPr>
        <p:txBody>
          <a:bodyPr>
            <a:normAutofit/>
          </a:bodyPr>
          <a:lstStyle/>
          <a:p>
            <a:r>
              <a:rPr lang="en-IN" b="1" dirty="0">
                <a:solidFill>
                  <a:srgbClr val="FF0000"/>
                </a:solidFill>
              </a:rPr>
              <a:t>Vizualization[Bivariate]:</a:t>
            </a:r>
          </a:p>
        </p:txBody>
      </p:sp>
      <p:pic>
        <p:nvPicPr>
          <p:cNvPr id="3" name="Picture 2">
            <a:extLst>
              <a:ext uri="{FF2B5EF4-FFF2-40B4-BE49-F238E27FC236}">
                <a16:creationId xmlns:a16="http://schemas.microsoft.com/office/drawing/2014/main" id="{01B46316-8376-4FB4-AAF2-EA150FF533D3}"/>
              </a:ext>
            </a:extLst>
          </p:cNvPr>
          <p:cNvPicPr>
            <a:picLocks noChangeAspect="1"/>
          </p:cNvPicPr>
          <p:nvPr/>
        </p:nvPicPr>
        <p:blipFill>
          <a:blip r:embed="rId2"/>
          <a:stretch>
            <a:fillRect/>
          </a:stretch>
        </p:blipFill>
        <p:spPr>
          <a:xfrm>
            <a:off x="682463" y="620688"/>
            <a:ext cx="8116979" cy="6130910"/>
          </a:xfrm>
          <a:prstGeom prst="rect">
            <a:avLst/>
          </a:prstGeom>
        </p:spPr>
      </p:pic>
    </p:spTree>
    <p:extLst>
      <p:ext uri="{BB962C8B-B14F-4D97-AF65-F5344CB8AC3E}">
        <p14:creationId xmlns:p14="http://schemas.microsoft.com/office/powerpoint/2010/main" val="3859129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30FFB-B29A-4FF5-A5F4-AE0A7BA85C0A}"/>
              </a:ext>
            </a:extLst>
          </p:cNvPr>
          <p:cNvSpPr>
            <a:spLocks noGrp="1"/>
          </p:cNvSpPr>
          <p:nvPr>
            <p:ph type="title"/>
          </p:nvPr>
        </p:nvSpPr>
        <p:spPr>
          <a:xfrm>
            <a:off x="944218" y="85272"/>
            <a:ext cx="7643191" cy="1105866"/>
          </a:xfrm>
        </p:spPr>
        <p:txBody>
          <a:bodyPr>
            <a:normAutofit fontScale="90000"/>
          </a:bodyPr>
          <a:lstStyle/>
          <a:p>
            <a:r>
              <a:rPr lang="en-IN" sz="4000" b="1" dirty="0">
                <a:solidFill>
                  <a:srgbClr val="FF0000"/>
                </a:solidFill>
              </a:rPr>
              <a:t>Visualization of numerical columns:</a:t>
            </a:r>
            <a:endParaRPr lang="en-US" b="1" dirty="0">
              <a:solidFill>
                <a:srgbClr val="FF0000"/>
              </a:solidFill>
            </a:endParaRPr>
          </a:p>
        </p:txBody>
      </p:sp>
      <p:pic>
        <p:nvPicPr>
          <p:cNvPr id="4" name="Content Placeholder 3">
            <a:extLst>
              <a:ext uri="{FF2B5EF4-FFF2-40B4-BE49-F238E27FC236}">
                <a16:creationId xmlns:a16="http://schemas.microsoft.com/office/drawing/2014/main" id="{553C03A8-2609-4185-8C45-FD59240F71BB}"/>
              </a:ext>
            </a:extLst>
          </p:cNvPr>
          <p:cNvPicPr>
            <a:picLocks noGrp="1" noChangeAspect="1"/>
          </p:cNvPicPr>
          <p:nvPr>
            <p:ph idx="1"/>
          </p:nvPr>
        </p:nvPicPr>
        <p:blipFill>
          <a:blip r:embed="rId2"/>
          <a:stretch>
            <a:fillRect/>
          </a:stretch>
        </p:blipFill>
        <p:spPr>
          <a:xfrm>
            <a:off x="944218" y="1191138"/>
            <a:ext cx="7222651" cy="5460763"/>
          </a:xfrm>
          <a:prstGeom prst="rect">
            <a:avLst/>
          </a:prstGeom>
        </p:spPr>
      </p:pic>
    </p:spTree>
    <p:extLst>
      <p:ext uri="{BB962C8B-B14F-4D97-AF65-F5344CB8AC3E}">
        <p14:creationId xmlns:p14="http://schemas.microsoft.com/office/powerpoint/2010/main" val="25920450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FA6B9-6307-4A2E-AF23-D100D4836AE5}"/>
              </a:ext>
            </a:extLst>
          </p:cNvPr>
          <p:cNvSpPr>
            <a:spLocks noGrp="1"/>
          </p:cNvSpPr>
          <p:nvPr>
            <p:ph type="title"/>
          </p:nvPr>
        </p:nvSpPr>
        <p:spPr/>
        <p:txBody>
          <a:bodyPr/>
          <a:lstStyle/>
          <a:p>
            <a:r>
              <a:rPr lang="en-US" b="1" dirty="0" err="1">
                <a:solidFill>
                  <a:srgbClr val="FF0000"/>
                </a:solidFill>
              </a:rPr>
              <a:t>Vizualization</a:t>
            </a:r>
            <a:endParaRPr lang="en-US" b="1" dirty="0">
              <a:solidFill>
                <a:srgbClr val="FF0000"/>
              </a:solidFill>
            </a:endParaRPr>
          </a:p>
        </p:txBody>
      </p:sp>
      <p:pic>
        <p:nvPicPr>
          <p:cNvPr id="4" name="Content Placeholder 3">
            <a:extLst>
              <a:ext uri="{FF2B5EF4-FFF2-40B4-BE49-F238E27FC236}">
                <a16:creationId xmlns:a16="http://schemas.microsoft.com/office/drawing/2014/main" id="{DB30ACCB-0EE5-499B-A78F-B63C9A30A9E7}"/>
              </a:ext>
            </a:extLst>
          </p:cNvPr>
          <p:cNvPicPr>
            <a:picLocks noGrp="1" noChangeAspect="1"/>
          </p:cNvPicPr>
          <p:nvPr>
            <p:ph idx="1"/>
          </p:nvPr>
        </p:nvPicPr>
        <p:blipFill>
          <a:blip r:embed="rId2"/>
          <a:stretch>
            <a:fillRect/>
          </a:stretch>
        </p:blipFill>
        <p:spPr>
          <a:xfrm>
            <a:off x="983974" y="1438897"/>
            <a:ext cx="6689035" cy="5154014"/>
          </a:xfrm>
          <a:prstGeom prst="rect">
            <a:avLst/>
          </a:prstGeom>
        </p:spPr>
      </p:pic>
    </p:spTree>
    <p:extLst>
      <p:ext uri="{BB962C8B-B14F-4D97-AF65-F5344CB8AC3E}">
        <p14:creationId xmlns:p14="http://schemas.microsoft.com/office/powerpoint/2010/main" val="39382335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C5473-1E2D-4E47-A680-28FE7D1FA948}"/>
              </a:ext>
            </a:extLst>
          </p:cNvPr>
          <p:cNvSpPr>
            <a:spLocks noGrp="1"/>
          </p:cNvSpPr>
          <p:nvPr>
            <p:ph type="title"/>
          </p:nvPr>
        </p:nvSpPr>
        <p:spPr>
          <a:xfrm>
            <a:off x="1524002" y="116632"/>
            <a:ext cx="9829799" cy="576064"/>
          </a:xfrm>
        </p:spPr>
        <p:txBody>
          <a:bodyPr>
            <a:normAutofit/>
          </a:bodyPr>
          <a:lstStyle/>
          <a:p>
            <a:r>
              <a:rPr lang="en-IN" b="1" dirty="0">
                <a:solidFill>
                  <a:srgbClr val="FF0000"/>
                </a:solidFill>
              </a:rPr>
              <a:t>Observations:</a:t>
            </a:r>
          </a:p>
        </p:txBody>
      </p:sp>
      <p:sp>
        <p:nvSpPr>
          <p:cNvPr id="3" name="Content Placeholder 2">
            <a:extLst>
              <a:ext uri="{FF2B5EF4-FFF2-40B4-BE49-F238E27FC236}">
                <a16:creationId xmlns:a16="http://schemas.microsoft.com/office/drawing/2014/main" id="{CE5A348D-DA8C-4CBB-9170-29B81622AF8F}"/>
              </a:ext>
            </a:extLst>
          </p:cNvPr>
          <p:cNvSpPr>
            <a:spLocks noGrp="1"/>
          </p:cNvSpPr>
          <p:nvPr>
            <p:ph idx="1"/>
          </p:nvPr>
        </p:nvSpPr>
        <p:spPr>
          <a:xfrm>
            <a:off x="1524002" y="548680"/>
            <a:ext cx="9829799" cy="6192688"/>
          </a:xfrm>
        </p:spPr>
        <p:txBody>
          <a:bodyPr>
            <a:noAutofit/>
          </a:bodyPr>
          <a:lstStyle/>
          <a:p>
            <a:pPr marL="342900" indent="-342900">
              <a:lnSpc>
                <a:spcPct val="107000"/>
              </a:lnSpc>
              <a:spcBef>
                <a:spcPts val="300"/>
              </a:spcBef>
              <a:spcAft>
                <a:spcPts val="300"/>
              </a:spcAft>
              <a:buFont typeface="Wingdings" panose="05000000000000000000" pitchFamily="2" charset="2"/>
              <a:buChar char=""/>
            </a:pPr>
            <a:r>
              <a:rPr lang="en-IN" sz="1600" dirty="0">
                <a:solidFill>
                  <a:srgbClr val="000000"/>
                </a:solidFill>
                <a:latin typeface="Century" panose="02040604050505020304" pitchFamily="18" charset="0"/>
                <a:ea typeface="Times New Roman" panose="02020603050405020304" pitchFamily="18" charset="0"/>
                <a:cs typeface="Calibri" panose="020F0502020204030204" pitchFamily="34" charset="0"/>
              </a:rPr>
              <a:t>1.Customers with high value of Age on cellular network in days(</a:t>
            </a:r>
            <a:r>
              <a:rPr lang="en-IN" sz="1600"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aon</a:t>
            </a:r>
            <a:r>
              <a:rPr lang="en-IN" sz="1600" dirty="0">
                <a:solidFill>
                  <a:srgbClr val="000000"/>
                </a:solidFill>
                <a:latin typeface="Century" panose="02040604050505020304" pitchFamily="18" charset="0"/>
                <a:ea typeface="Times New Roman" panose="02020603050405020304" pitchFamily="18" charset="0"/>
                <a:cs typeface="Calibri" panose="020F0502020204030204" pitchFamily="34" charset="0"/>
              </a:rPr>
              <a:t>) are maximum defaulters(who have not paid there loan amount-0).</a:t>
            </a:r>
            <a:endParaRPr lang="en-IN" sz="1600" dirty="0">
              <a:latin typeface="Century" panose="02040604050505020304" pitchFamily="18" charset="0"/>
              <a:ea typeface="Calibri" panose="020F0502020204030204" pitchFamily="34" charset="0"/>
              <a:cs typeface="Times New Roman" panose="02020603050405020304" pitchFamily="18" charset="0"/>
            </a:endParaRPr>
          </a:p>
          <a:p>
            <a:pPr marL="342900" indent="-342900">
              <a:lnSpc>
                <a:spcPct val="107000"/>
              </a:lnSpc>
              <a:spcBef>
                <a:spcPts val="300"/>
              </a:spcBef>
              <a:spcAft>
                <a:spcPts val="300"/>
              </a:spcAft>
              <a:buFont typeface="Wingdings" panose="05000000000000000000" pitchFamily="2" charset="2"/>
              <a:buChar char=""/>
            </a:pPr>
            <a:r>
              <a:rPr lang="en-IN" sz="1600" dirty="0">
                <a:solidFill>
                  <a:srgbClr val="000000"/>
                </a:solidFill>
                <a:latin typeface="Century" panose="02040604050505020304" pitchFamily="18" charset="0"/>
                <a:ea typeface="Times New Roman" panose="02020603050405020304" pitchFamily="18" charset="0"/>
                <a:cs typeface="Calibri" panose="020F0502020204030204" pitchFamily="34" charset="0"/>
              </a:rPr>
              <a:t>2.Customers with high value of Daily amount spent from main account, averaged over last 30 days (in Indonesian Rupiah)(daily_decr30) are maximum Non-defaulters(who have paid there loan amount-1).</a:t>
            </a:r>
            <a:endParaRPr lang="en-IN" sz="1600" dirty="0">
              <a:latin typeface="Century" panose="02040604050505020304" pitchFamily="18" charset="0"/>
              <a:ea typeface="Calibri" panose="020F0502020204030204" pitchFamily="34" charset="0"/>
              <a:cs typeface="Times New Roman" panose="02020603050405020304" pitchFamily="18" charset="0"/>
            </a:endParaRPr>
          </a:p>
          <a:p>
            <a:pPr marL="342900" indent="-342900">
              <a:lnSpc>
                <a:spcPct val="107000"/>
              </a:lnSpc>
              <a:spcBef>
                <a:spcPts val="300"/>
              </a:spcBef>
              <a:spcAft>
                <a:spcPts val="300"/>
              </a:spcAft>
              <a:buFont typeface="Wingdings" panose="05000000000000000000" pitchFamily="2" charset="2"/>
              <a:buChar char=""/>
            </a:pPr>
            <a:r>
              <a:rPr lang="en-IN" sz="1600" dirty="0">
                <a:solidFill>
                  <a:srgbClr val="000000"/>
                </a:solidFill>
                <a:latin typeface="Century" panose="02040604050505020304" pitchFamily="18" charset="0"/>
                <a:ea typeface="Times New Roman" panose="02020603050405020304" pitchFamily="18" charset="0"/>
                <a:cs typeface="Calibri" panose="020F0502020204030204" pitchFamily="34" charset="0"/>
              </a:rPr>
              <a:t>3.Customers with high value of Daily amount spent from main account, averaged over last 90 days (in Indonesian Rupiah)(daily_decr90) are maximum Non-defaulters(who have paid there loan amount-1).</a:t>
            </a:r>
            <a:endParaRPr lang="en-IN" sz="1600" dirty="0">
              <a:latin typeface="Century" panose="02040604050505020304" pitchFamily="18" charset="0"/>
              <a:ea typeface="Calibri" panose="020F0502020204030204" pitchFamily="34" charset="0"/>
              <a:cs typeface="Times New Roman" panose="02020603050405020304" pitchFamily="18" charset="0"/>
            </a:endParaRPr>
          </a:p>
          <a:p>
            <a:pPr marL="342900" indent="-342900">
              <a:lnSpc>
                <a:spcPct val="107000"/>
              </a:lnSpc>
              <a:spcBef>
                <a:spcPts val="300"/>
              </a:spcBef>
              <a:spcAft>
                <a:spcPts val="300"/>
              </a:spcAft>
              <a:buFont typeface="Wingdings" panose="05000000000000000000" pitchFamily="2" charset="2"/>
              <a:buChar char=""/>
            </a:pPr>
            <a:r>
              <a:rPr lang="en-IN" sz="1600" dirty="0">
                <a:solidFill>
                  <a:srgbClr val="000000"/>
                </a:solidFill>
                <a:latin typeface="Century" panose="02040604050505020304" pitchFamily="18" charset="0"/>
                <a:ea typeface="Times New Roman" panose="02020603050405020304" pitchFamily="18" charset="0"/>
                <a:cs typeface="Calibri" panose="020F0502020204030204" pitchFamily="34" charset="0"/>
              </a:rPr>
              <a:t>4.Customers with high value of Average main account balance over last 30 days(rental30) are maximum Non-defaulters(who have paid there loan amount-1).</a:t>
            </a:r>
            <a:endParaRPr lang="en-IN" sz="1600" dirty="0">
              <a:latin typeface="Century" panose="02040604050505020304" pitchFamily="18" charset="0"/>
              <a:ea typeface="Calibri" panose="020F0502020204030204" pitchFamily="34" charset="0"/>
              <a:cs typeface="Times New Roman" panose="02020603050405020304" pitchFamily="18" charset="0"/>
            </a:endParaRPr>
          </a:p>
          <a:p>
            <a:pPr marL="342900" indent="-342900">
              <a:lnSpc>
                <a:spcPct val="107000"/>
              </a:lnSpc>
              <a:spcBef>
                <a:spcPts val="300"/>
              </a:spcBef>
              <a:spcAft>
                <a:spcPts val="300"/>
              </a:spcAft>
              <a:buFont typeface="Wingdings" panose="05000000000000000000" pitchFamily="2" charset="2"/>
              <a:buChar char=""/>
            </a:pPr>
            <a:r>
              <a:rPr lang="en-IN" sz="1600" dirty="0">
                <a:solidFill>
                  <a:srgbClr val="000000"/>
                </a:solidFill>
                <a:latin typeface="Century" panose="02040604050505020304" pitchFamily="18" charset="0"/>
                <a:ea typeface="Times New Roman" panose="02020603050405020304" pitchFamily="18" charset="0"/>
                <a:cs typeface="Calibri" panose="020F0502020204030204" pitchFamily="34" charset="0"/>
              </a:rPr>
              <a:t>5.Customers with high value of Average main account balance over last 90 days(rental90) are maximum Non-defaulters(who have paid there loan amount-1).</a:t>
            </a:r>
            <a:endParaRPr lang="en-IN" sz="1600" dirty="0">
              <a:latin typeface="Century" panose="02040604050505020304" pitchFamily="18" charset="0"/>
              <a:ea typeface="Calibri" panose="020F0502020204030204" pitchFamily="34" charset="0"/>
              <a:cs typeface="Times New Roman" panose="02020603050405020304" pitchFamily="18" charset="0"/>
            </a:endParaRPr>
          </a:p>
          <a:p>
            <a:pPr marL="342900" indent="-342900">
              <a:lnSpc>
                <a:spcPct val="107000"/>
              </a:lnSpc>
              <a:spcBef>
                <a:spcPts val="300"/>
              </a:spcBef>
              <a:spcAft>
                <a:spcPts val="300"/>
              </a:spcAft>
              <a:buFont typeface="Wingdings" panose="05000000000000000000" pitchFamily="2" charset="2"/>
              <a:buChar char=""/>
            </a:pPr>
            <a:r>
              <a:rPr lang="en-IN" sz="1600" dirty="0">
                <a:solidFill>
                  <a:srgbClr val="000000"/>
                </a:solidFill>
                <a:latin typeface="Century" panose="02040604050505020304" pitchFamily="18" charset="0"/>
                <a:ea typeface="Times New Roman" panose="02020603050405020304" pitchFamily="18" charset="0"/>
                <a:cs typeface="Calibri" panose="020F0502020204030204" pitchFamily="34" charset="0"/>
              </a:rPr>
              <a:t>6.Customers with high Number of days till last recharge of main account(</a:t>
            </a:r>
            <a:r>
              <a:rPr lang="en-IN" sz="1600"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last_rech_date_ma</a:t>
            </a:r>
            <a:r>
              <a:rPr lang="en-IN" sz="1600" dirty="0">
                <a:solidFill>
                  <a:srgbClr val="000000"/>
                </a:solidFill>
                <a:latin typeface="Century" panose="02040604050505020304" pitchFamily="18" charset="0"/>
                <a:ea typeface="Times New Roman" panose="02020603050405020304" pitchFamily="18" charset="0"/>
                <a:cs typeface="Calibri" panose="020F0502020204030204" pitchFamily="34" charset="0"/>
              </a:rPr>
              <a:t>) are maximum Non-defaulters(who have paid there loan amount-1).</a:t>
            </a:r>
            <a:endParaRPr lang="en-IN" sz="1600" dirty="0">
              <a:latin typeface="Century" panose="02040604050505020304" pitchFamily="18" charset="0"/>
              <a:ea typeface="Calibri" panose="020F0502020204030204" pitchFamily="34" charset="0"/>
              <a:cs typeface="Times New Roman" panose="02020603050405020304" pitchFamily="18" charset="0"/>
            </a:endParaRPr>
          </a:p>
          <a:p>
            <a:pPr marL="342900" indent="-342900">
              <a:lnSpc>
                <a:spcPct val="107000"/>
              </a:lnSpc>
              <a:spcBef>
                <a:spcPts val="300"/>
              </a:spcBef>
              <a:spcAft>
                <a:spcPts val="300"/>
              </a:spcAft>
              <a:buFont typeface="Wingdings" panose="05000000000000000000" pitchFamily="2" charset="2"/>
              <a:buChar char=""/>
            </a:pPr>
            <a:r>
              <a:rPr lang="en-IN" sz="1600" dirty="0">
                <a:solidFill>
                  <a:srgbClr val="000000"/>
                </a:solidFill>
                <a:latin typeface="Century" panose="02040604050505020304" pitchFamily="18" charset="0"/>
                <a:ea typeface="Times New Roman" panose="02020603050405020304" pitchFamily="18" charset="0"/>
                <a:cs typeface="Calibri" panose="020F0502020204030204" pitchFamily="34" charset="0"/>
              </a:rPr>
              <a:t>7.Customers with high value of Amount of last recharge of main account (in Indonesian Rupiah)(</a:t>
            </a:r>
            <a:r>
              <a:rPr lang="en-IN" sz="1600"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last_rech_amt_ma</a:t>
            </a:r>
            <a:r>
              <a:rPr lang="en-IN" sz="1600" dirty="0">
                <a:solidFill>
                  <a:srgbClr val="000000"/>
                </a:solidFill>
                <a:latin typeface="Century" panose="02040604050505020304" pitchFamily="18" charset="0"/>
                <a:ea typeface="Times New Roman" panose="02020603050405020304" pitchFamily="18" charset="0"/>
                <a:cs typeface="Calibri" panose="020F0502020204030204" pitchFamily="34" charset="0"/>
              </a:rPr>
              <a:t>) are maximum Non-defaulters(who have paid there loan amount-1).</a:t>
            </a:r>
            <a:endParaRPr lang="en-IN" sz="1600" dirty="0">
              <a:latin typeface="Century" panose="02040604050505020304" pitchFamily="18" charset="0"/>
              <a:ea typeface="Calibri" panose="020F0502020204030204" pitchFamily="34" charset="0"/>
              <a:cs typeface="Times New Roman" panose="02020603050405020304" pitchFamily="18" charset="0"/>
            </a:endParaRPr>
          </a:p>
          <a:p>
            <a:pPr marL="342900" indent="-342900">
              <a:lnSpc>
                <a:spcPct val="107000"/>
              </a:lnSpc>
              <a:spcBef>
                <a:spcPts val="300"/>
              </a:spcBef>
              <a:spcAft>
                <a:spcPts val="300"/>
              </a:spcAft>
              <a:buFont typeface="Wingdings" panose="05000000000000000000" pitchFamily="2" charset="2"/>
              <a:buChar char=""/>
            </a:pPr>
            <a:r>
              <a:rPr lang="en-IN" sz="1600" dirty="0">
                <a:solidFill>
                  <a:srgbClr val="000000"/>
                </a:solidFill>
                <a:latin typeface="Century" panose="02040604050505020304" pitchFamily="18" charset="0"/>
                <a:ea typeface="Times New Roman" panose="02020603050405020304" pitchFamily="18" charset="0"/>
                <a:cs typeface="Calibri" panose="020F0502020204030204" pitchFamily="34" charset="0"/>
              </a:rPr>
              <a:t>8.Customers with high value of Number of times main account got recharged in last 30 days(cnt_ma_rech30) are maximum Non-defaulters(who have paid there loan amount-1).</a:t>
            </a:r>
            <a:endParaRPr lang="en-IN" sz="1600" dirty="0">
              <a:latin typeface="Century" panose="02040604050505020304" pitchFamily="18" charset="0"/>
              <a:ea typeface="Times New Roman" panose="02020603050405020304" pitchFamily="18" charset="0"/>
              <a:cs typeface="Times New Roman" panose="02020603050405020304" pitchFamily="18" charset="0"/>
            </a:endParaRPr>
          </a:p>
          <a:p>
            <a:pPr marL="342900" indent="-342900">
              <a:lnSpc>
                <a:spcPct val="107000"/>
              </a:lnSpc>
              <a:spcBef>
                <a:spcPts val="300"/>
              </a:spcBef>
              <a:spcAft>
                <a:spcPts val="300"/>
              </a:spcAft>
              <a:buFont typeface="Wingdings" panose="05000000000000000000" pitchFamily="2" charset="2"/>
              <a:buChar char=""/>
            </a:pPr>
            <a:r>
              <a:rPr lang="en-IN" sz="1600" dirty="0">
                <a:solidFill>
                  <a:srgbClr val="000000"/>
                </a:solidFill>
                <a:latin typeface="Century" panose="02040604050505020304" pitchFamily="18" charset="0"/>
                <a:ea typeface="Times New Roman" panose="02020603050405020304" pitchFamily="18" charset="0"/>
              </a:rPr>
              <a:t>9.Customers with high value of Frequency of main account recharged in last 30 days(fr_ma_rech30) are maximum Non-defaulters(who have paid there loan amount-1) and also the count is high for defaulters </a:t>
            </a:r>
            <a:r>
              <a:rPr lang="en-IN" sz="1600" dirty="0" err="1">
                <a:solidFill>
                  <a:srgbClr val="000000"/>
                </a:solidFill>
                <a:latin typeface="Century" panose="02040604050505020304" pitchFamily="18" charset="0"/>
                <a:ea typeface="Times New Roman" panose="02020603050405020304" pitchFamily="18" charset="0"/>
              </a:rPr>
              <a:t>comparitively</a:t>
            </a:r>
            <a:r>
              <a:rPr lang="en-IN" sz="1600" dirty="0">
                <a:solidFill>
                  <a:srgbClr val="000000"/>
                </a:solidFill>
                <a:latin typeface="Century" panose="02040604050505020304" pitchFamily="18" charset="0"/>
                <a:ea typeface="Times New Roman" panose="02020603050405020304" pitchFamily="18" charset="0"/>
              </a:rPr>
              <a:t> Non-defaulters are more in number.</a:t>
            </a:r>
            <a:endParaRPr lang="en-IN" sz="1600" dirty="0">
              <a:latin typeface="Century" panose="02040604050505020304" pitchFamily="18" charset="0"/>
            </a:endParaRPr>
          </a:p>
        </p:txBody>
      </p:sp>
    </p:spTree>
    <p:extLst>
      <p:ext uri="{BB962C8B-B14F-4D97-AF65-F5344CB8AC3E}">
        <p14:creationId xmlns:p14="http://schemas.microsoft.com/office/powerpoint/2010/main" val="2168507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4C0A3-BAB5-4DD2-BAF8-EEF19DFE7F60}"/>
              </a:ext>
            </a:extLst>
          </p:cNvPr>
          <p:cNvSpPr>
            <a:spLocks noGrp="1"/>
          </p:cNvSpPr>
          <p:nvPr>
            <p:ph type="title"/>
          </p:nvPr>
        </p:nvSpPr>
        <p:spPr>
          <a:xfrm>
            <a:off x="1524002" y="0"/>
            <a:ext cx="9829799" cy="548680"/>
          </a:xfrm>
        </p:spPr>
        <p:txBody>
          <a:bodyPr>
            <a:normAutofit/>
          </a:bodyPr>
          <a:lstStyle/>
          <a:p>
            <a:r>
              <a:rPr lang="en-IN" b="1" dirty="0">
                <a:solidFill>
                  <a:srgbClr val="FF0000"/>
                </a:solidFill>
              </a:rPr>
              <a:t>Observations:</a:t>
            </a:r>
          </a:p>
        </p:txBody>
      </p:sp>
      <p:sp>
        <p:nvSpPr>
          <p:cNvPr id="3" name="Content Placeholder 2">
            <a:extLst>
              <a:ext uri="{FF2B5EF4-FFF2-40B4-BE49-F238E27FC236}">
                <a16:creationId xmlns:a16="http://schemas.microsoft.com/office/drawing/2014/main" id="{39529656-B76D-4F80-A0AE-70635CACF0DD}"/>
              </a:ext>
            </a:extLst>
          </p:cNvPr>
          <p:cNvSpPr>
            <a:spLocks noGrp="1"/>
          </p:cNvSpPr>
          <p:nvPr>
            <p:ph idx="1"/>
          </p:nvPr>
        </p:nvSpPr>
        <p:spPr>
          <a:xfrm>
            <a:off x="1524002" y="404664"/>
            <a:ext cx="9829799" cy="6336704"/>
          </a:xfrm>
        </p:spPr>
        <p:txBody>
          <a:bodyPr>
            <a:noAutofit/>
          </a:bodyPr>
          <a:lstStyle/>
          <a:p>
            <a:pPr marL="342900" indent="-342900">
              <a:lnSpc>
                <a:spcPct val="107000"/>
              </a:lnSpc>
              <a:spcBef>
                <a:spcPts val="300"/>
              </a:spcBef>
              <a:spcAft>
                <a:spcPts val="300"/>
              </a:spcAft>
              <a:buFont typeface="Wingdings" panose="05000000000000000000" pitchFamily="2" charset="2"/>
              <a:buChar char=""/>
            </a:pPr>
            <a:r>
              <a:rPr lang="en-IN" sz="1470" dirty="0">
                <a:solidFill>
                  <a:srgbClr val="000000"/>
                </a:solidFill>
                <a:latin typeface="Century" panose="02040604050505020304" pitchFamily="18" charset="0"/>
                <a:ea typeface="Times New Roman" panose="02020603050405020304" pitchFamily="18" charset="0"/>
                <a:cs typeface="Calibri" panose="020F0502020204030204" pitchFamily="34" charset="0"/>
              </a:rPr>
              <a:t>10.Customers with high value of Total amount of recharge in main account over last 30 days (in Indonesian Rupiah)(sumamnt_ma_rech30) are maximum Non-defaulters(who have paid there loan amount-1).</a:t>
            </a:r>
            <a:endParaRPr lang="en-IN" sz="1470" dirty="0">
              <a:latin typeface="Century" panose="02040604050505020304" pitchFamily="18" charset="0"/>
              <a:ea typeface="Calibri" panose="020F0502020204030204" pitchFamily="34" charset="0"/>
              <a:cs typeface="Times New Roman" panose="02020603050405020304" pitchFamily="18" charset="0"/>
            </a:endParaRPr>
          </a:p>
          <a:p>
            <a:pPr marL="342900" indent="-342900">
              <a:lnSpc>
                <a:spcPct val="107000"/>
              </a:lnSpc>
              <a:spcBef>
                <a:spcPts val="300"/>
              </a:spcBef>
              <a:spcAft>
                <a:spcPts val="300"/>
              </a:spcAft>
              <a:buFont typeface="Wingdings" panose="05000000000000000000" pitchFamily="2" charset="2"/>
              <a:buChar char=""/>
            </a:pPr>
            <a:r>
              <a:rPr lang="en-IN" sz="1470" dirty="0">
                <a:solidFill>
                  <a:srgbClr val="000000"/>
                </a:solidFill>
                <a:latin typeface="Century" panose="02040604050505020304" pitchFamily="18" charset="0"/>
                <a:ea typeface="Times New Roman" panose="02020603050405020304" pitchFamily="18" charset="0"/>
                <a:cs typeface="Calibri" panose="020F0502020204030204" pitchFamily="34" charset="0"/>
              </a:rPr>
              <a:t>11.Customers with high value of Median of amount of recharges done in main account over last 30 days at user level (in Indonesian Rupiah)(medianamnt_ma_rech30) are maximum Non-defaulters(who have paid there loan amount-1).</a:t>
            </a:r>
            <a:endParaRPr lang="en-IN" sz="1470" dirty="0">
              <a:latin typeface="Century" panose="02040604050505020304" pitchFamily="18" charset="0"/>
              <a:ea typeface="Calibri" panose="020F0502020204030204" pitchFamily="34" charset="0"/>
              <a:cs typeface="Times New Roman" panose="02020603050405020304" pitchFamily="18" charset="0"/>
            </a:endParaRPr>
          </a:p>
          <a:p>
            <a:pPr marL="342900" indent="-342900">
              <a:lnSpc>
                <a:spcPct val="107000"/>
              </a:lnSpc>
              <a:spcBef>
                <a:spcPts val="300"/>
              </a:spcBef>
              <a:spcAft>
                <a:spcPts val="300"/>
              </a:spcAft>
              <a:buFont typeface="Wingdings" panose="05000000000000000000" pitchFamily="2" charset="2"/>
              <a:buChar char=""/>
            </a:pPr>
            <a:r>
              <a:rPr lang="en-IN" sz="1470" dirty="0">
                <a:solidFill>
                  <a:srgbClr val="000000"/>
                </a:solidFill>
                <a:latin typeface="Century" panose="02040604050505020304" pitchFamily="18" charset="0"/>
                <a:ea typeface="Times New Roman" panose="02020603050405020304" pitchFamily="18" charset="0"/>
                <a:cs typeface="Calibri" panose="020F0502020204030204" pitchFamily="34" charset="0"/>
              </a:rPr>
              <a:t>12.Customers with high value of Median of main account balance just before recharge in last 30 days at user level (in Indonesian Rupiah)(medianmarechprebal30) are maximum defaulters(who have not paid there loan amount-0).</a:t>
            </a:r>
            <a:endParaRPr lang="en-IN" sz="1470" dirty="0">
              <a:latin typeface="Century" panose="02040604050505020304" pitchFamily="18" charset="0"/>
              <a:ea typeface="Calibri" panose="020F0502020204030204" pitchFamily="34" charset="0"/>
              <a:cs typeface="Times New Roman" panose="02020603050405020304" pitchFamily="18" charset="0"/>
            </a:endParaRPr>
          </a:p>
          <a:p>
            <a:pPr marL="342900" indent="-342900">
              <a:lnSpc>
                <a:spcPct val="107000"/>
              </a:lnSpc>
              <a:spcBef>
                <a:spcPts val="300"/>
              </a:spcBef>
              <a:spcAft>
                <a:spcPts val="300"/>
              </a:spcAft>
              <a:buFont typeface="Wingdings" panose="05000000000000000000" pitchFamily="2" charset="2"/>
              <a:buChar char=""/>
            </a:pPr>
            <a:r>
              <a:rPr lang="en-IN" sz="1470" dirty="0">
                <a:solidFill>
                  <a:srgbClr val="000000"/>
                </a:solidFill>
                <a:latin typeface="Century" panose="02040604050505020304" pitchFamily="18" charset="0"/>
                <a:ea typeface="Times New Roman" panose="02020603050405020304" pitchFamily="18" charset="0"/>
                <a:cs typeface="Calibri" panose="020F0502020204030204" pitchFamily="34" charset="0"/>
              </a:rPr>
              <a:t>13.Customers with high value of Number of times main account got recharged in last 90 days(cnt_ma_rech90) are maximum Non-defaulters(who have paid there loan amount-1).</a:t>
            </a:r>
            <a:endParaRPr lang="en-IN" sz="1470" dirty="0">
              <a:latin typeface="Century" panose="02040604050505020304" pitchFamily="18" charset="0"/>
              <a:ea typeface="Calibri" panose="020F0502020204030204" pitchFamily="34" charset="0"/>
              <a:cs typeface="Times New Roman" panose="02020603050405020304" pitchFamily="18" charset="0"/>
            </a:endParaRPr>
          </a:p>
          <a:p>
            <a:pPr marL="342900" indent="-342900">
              <a:lnSpc>
                <a:spcPct val="107000"/>
              </a:lnSpc>
              <a:spcBef>
                <a:spcPts val="300"/>
              </a:spcBef>
              <a:spcAft>
                <a:spcPts val="300"/>
              </a:spcAft>
              <a:buFont typeface="Wingdings" panose="05000000000000000000" pitchFamily="2" charset="2"/>
              <a:buChar char=""/>
            </a:pPr>
            <a:r>
              <a:rPr lang="en-IN" sz="1470" dirty="0">
                <a:solidFill>
                  <a:srgbClr val="000000"/>
                </a:solidFill>
                <a:latin typeface="Century" panose="02040604050505020304" pitchFamily="18" charset="0"/>
                <a:ea typeface="Times New Roman" panose="02020603050405020304" pitchFamily="18" charset="0"/>
                <a:cs typeface="Calibri" panose="020F0502020204030204" pitchFamily="34" charset="0"/>
              </a:rPr>
              <a:t>14.Customers with high value of Frequency of main account recharged in last 90 days(fr_ma_rech90) are maximum Non-defaulters(who have paid there loan amount-1).</a:t>
            </a:r>
            <a:endParaRPr lang="en-IN" sz="1470" dirty="0">
              <a:latin typeface="Century" panose="02040604050505020304" pitchFamily="18" charset="0"/>
              <a:ea typeface="Calibri" panose="020F0502020204030204" pitchFamily="34" charset="0"/>
              <a:cs typeface="Times New Roman" panose="02020603050405020304" pitchFamily="18" charset="0"/>
            </a:endParaRPr>
          </a:p>
          <a:p>
            <a:pPr marL="342900" indent="-342900">
              <a:lnSpc>
                <a:spcPct val="107000"/>
              </a:lnSpc>
              <a:spcBef>
                <a:spcPts val="300"/>
              </a:spcBef>
              <a:spcAft>
                <a:spcPts val="300"/>
              </a:spcAft>
              <a:buFont typeface="Wingdings" panose="05000000000000000000" pitchFamily="2" charset="2"/>
              <a:buChar char=""/>
            </a:pPr>
            <a:r>
              <a:rPr lang="en-IN" sz="1470" dirty="0">
                <a:solidFill>
                  <a:srgbClr val="000000"/>
                </a:solidFill>
                <a:latin typeface="Century" panose="02040604050505020304" pitchFamily="18" charset="0"/>
                <a:ea typeface="Times New Roman" panose="02020603050405020304" pitchFamily="18" charset="0"/>
                <a:cs typeface="Calibri" panose="020F0502020204030204" pitchFamily="34" charset="0"/>
              </a:rPr>
              <a:t>15.Customers with high value of Total amount of recharge in main account over last 90 days (in </a:t>
            </a:r>
            <a:r>
              <a:rPr lang="en-IN" sz="1470"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Indonasian</a:t>
            </a:r>
            <a:r>
              <a:rPr lang="en-IN" sz="1470" dirty="0">
                <a:solidFill>
                  <a:srgbClr val="000000"/>
                </a:solidFill>
                <a:latin typeface="Century" panose="02040604050505020304" pitchFamily="18" charset="0"/>
                <a:ea typeface="Times New Roman" panose="02020603050405020304" pitchFamily="18" charset="0"/>
                <a:cs typeface="Calibri" panose="020F0502020204030204" pitchFamily="34" charset="0"/>
              </a:rPr>
              <a:t> Rupiah)(sumamnt_ma_rech90) are maximum Non-defaulters(who have paid there loan amount-1).</a:t>
            </a:r>
            <a:endParaRPr lang="en-IN" sz="1470" dirty="0">
              <a:latin typeface="Century" panose="02040604050505020304" pitchFamily="18" charset="0"/>
              <a:ea typeface="Calibri" panose="020F0502020204030204" pitchFamily="34" charset="0"/>
              <a:cs typeface="Times New Roman" panose="02020603050405020304" pitchFamily="18" charset="0"/>
            </a:endParaRPr>
          </a:p>
          <a:p>
            <a:pPr marL="342900" indent="-342900">
              <a:lnSpc>
                <a:spcPct val="107000"/>
              </a:lnSpc>
              <a:spcBef>
                <a:spcPts val="300"/>
              </a:spcBef>
              <a:spcAft>
                <a:spcPts val="300"/>
              </a:spcAft>
              <a:buFont typeface="Wingdings" panose="05000000000000000000" pitchFamily="2" charset="2"/>
              <a:buChar char=""/>
            </a:pPr>
            <a:r>
              <a:rPr lang="en-IN" sz="1470" dirty="0">
                <a:solidFill>
                  <a:srgbClr val="000000"/>
                </a:solidFill>
                <a:latin typeface="Century" panose="02040604050505020304" pitchFamily="18" charset="0"/>
                <a:ea typeface="Times New Roman" panose="02020603050405020304" pitchFamily="18" charset="0"/>
                <a:cs typeface="Calibri" panose="020F0502020204030204" pitchFamily="34" charset="0"/>
              </a:rPr>
              <a:t>16.Customers with high value of Median of amount of recharges done in main account over last 90 days at user level (in </a:t>
            </a:r>
            <a:r>
              <a:rPr lang="en-IN" sz="1470"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Indonasian</a:t>
            </a:r>
            <a:r>
              <a:rPr lang="en-IN" sz="1470" dirty="0">
                <a:solidFill>
                  <a:srgbClr val="000000"/>
                </a:solidFill>
                <a:latin typeface="Century" panose="02040604050505020304" pitchFamily="18" charset="0"/>
                <a:ea typeface="Times New Roman" panose="02020603050405020304" pitchFamily="18" charset="0"/>
                <a:cs typeface="Calibri" panose="020F0502020204030204" pitchFamily="34" charset="0"/>
              </a:rPr>
              <a:t> Rupiah)(medianamnt_ma_rech90) are maximum Non-defaulters(who have paid there loan amount-1).</a:t>
            </a:r>
            <a:endParaRPr lang="en-IN" sz="1470" dirty="0">
              <a:latin typeface="Century" panose="02040604050505020304" pitchFamily="18" charset="0"/>
              <a:ea typeface="Calibri" panose="020F0502020204030204" pitchFamily="34" charset="0"/>
              <a:cs typeface="Times New Roman" panose="02020603050405020304" pitchFamily="18" charset="0"/>
            </a:endParaRPr>
          </a:p>
          <a:p>
            <a:pPr marL="342900" indent="-342900">
              <a:lnSpc>
                <a:spcPct val="107000"/>
              </a:lnSpc>
              <a:spcBef>
                <a:spcPts val="300"/>
              </a:spcBef>
              <a:spcAft>
                <a:spcPts val="300"/>
              </a:spcAft>
              <a:buFont typeface="Wingdings" panose="05000000000000000000" pitchFamily="2" charset="2"/>
              <a:buChar char=""/>
            </a:pPr>
            <a:r>
              <a:rPr lang="en-IN" sz="1470" dirty="0">
                <a:solidFill>
                  <a:srgbClr val="000000"/>
                </a:solidFill>
                <a:latin typeface="Century" panose="02040604050505020304" pitchFamily="18" charset="0"/>
                <a:ea typeface="Times New Roman" panose="02020603050405020304" pitchFamily="18" charset="0"/>
                <a:cs typeface="Calibri" panose="020F0502020204030204" pitchFamily="34" charset="0"/>
              </a:rPr>
              <a:t>17.Customers with high value of Median of main account balance just before recharge in last 90 days at user level (in </a:t>
            </a:r>
            <a:r>
              <a:rPr lang="en-IN" sz="1470"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Indonasian</a:t>
            </a:r>
            <a:r>
              <a:rPr lang="en-IN" sz="1470" dirty="0">
                <a:solidFill>
                  <a:srgbClr val="000000"/>
                </a:solidFill>
                <a:latin typeface="Century" panose="02040604050505020304" pitchFamily="18" charset="0"/>
                <a:ea typeface="Times New Roman" panose="02020603050405020304" pitchFamily="18" charset="0"/>
                <a:cs typeface="Calibri" panose="020F0502020204030204" pitchFamily="34" charset="0"/>
              </a:rPr>
              <a:t> Rupiah)(medianmarechprebal90) are maximum Non-defaulters(who have paid there loan amount-1).</a:t>
            </a:r>
            <a:endParaRPr lang="en-IN" sz="1470" dirty="0">
              <a:latin typeface="Century" panose="02040604050505020304" pitchFamily="18" charset="0"/>
              <a:ea typeface="Times New Roman" panose="02020603050405020304" pitchFamily="18" charset="0"/>
              <a:cs typeface="Times New Roman" panose="02020603050405020304" pitchFamily="18" charset="0"/>
            </a:endParaRPr>
          </a:p>
          <a:p>
            <a:pPr marL="342900" indent="-342900">
              <a:lnSpc>
                <a:spcPct val="107000"/>
              </a:lnSpc>
              <a:spcBef>
                <a:spcPts val="300"/>
              </a:spcBef>
              <a:spcAft>
                <a:spcPts val="300"/>
              </a:spcAft>
              <a:buFont typeface="Wingdings" panose="05000000000000000000" pitchFamily="2" charset="2"/>
              <a:buChar char=""/>
            </a:pPr>
            <a:r>
              <a:rPr lang="en-IN" sz="1470" dirty="0">
                <a:solidFill>
                  <a:srgbClr val="000000"/>
                </a:solidFill>
                <a:latin typeface="Century" panose="02040604050505020304" pitchFamily="18" charset="0"/>
                <a:ea typeface="Times New Roman" panose="02020603050405020304" pitchFamily="18" charset="0"/>
              </a:rPr>
              <a:t>18.Customers with high value of Number of loans taken by user in last 30 days(cnt_loans30) are maximum Non-defaulters(who have paid there loan amount-1).</a:t>
            </a:r>
            <a:endParaRPr lang="en-IN" sz="1470" dirty="0">
              <a:latin typeface="Century" panose="02040604050505020304" pitchFamily="18" charset="0"/>
            </a:endParaRPr>
          </a:p>
        </p:txBody>
      </p:sp>
    </p:spTree>
    <p:extLst>
      <p:ext uri="{BB962C8B-B14F-4D97-AF65-F5344CB8AC3E}">
        <p14:creationId xmlns:p14="http://schemas.microsoft.com/office/powerpoint/2010/main" val="172442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D4CD8-0485-4A19-8CF1-1C698440F340}"/>
              </a:ext>
            </a:extLst>
          </p:cNvPr>
          <p:cNvSpPr>
            <a:spLocks noGrp="1"/>
          </p:cNvSpPr>
          <p:nvPr>
            <p:ph type="title"/>
          </p:nvPr>
        </p:nvSpPr>
        <p:spPr>
          <a:xfrm>
            <a:off x="624610" y="0"/>
            <a:ext cx="10729192" cy="548680"/>
          </a:xfrm>
        </p:spPr>
        <p:txBody>
          <a:bodyPr>
            <a:normAutofit/>
          </a:bodyPr>
          <a:lstStyle/>
          <a:p>
            <a:r>
              <a:rPr lang="en-IN" b="1" dirty="0">
                <a:solidFill>
                  <a:srgbClr val="FF0000"/>
                </a:solidFill>
              </a:rPr>
              <a:t>Observations:</a:t>
            </a:r>
          </a:p>
        </p:txBody>
      </p:sp>
      <p:sp>
        <p:nvSpPr>
          <p:cNvPr id="3" name="Content Placeholder 2">
            <a:extLst>
              <a:ext uri="{FF2B5EF4-FFF2-40B4-BE49-F238E27FC236}">
                <a16:creationId xmlns:a16="http://schemas.microsoft.com/office/drawing/2014/main" id="{A21E2693-E00F-40F3-83EA-635F34C69079}"/>
              </a:ext>
            </a:extLst>
          </p:cNvPr>
          <p:cNvSpPr>
            <a:spLocks noGrp="1"/>
          </p:cNvSpPr>
          <p:nvPr>
            <p:ph idx="1"/>
          </p:nvPr>
        </p:nvSpPr>
        <p:spPr>
          <a:xfrm>
            <a:off x="444083" y="608787"/>
            <a:ext cx="10729192" cy="6336704"/>
          </a:xfrm>
        </p:spPr>
        <p:txBody>
          <a:bodyPr>
            <a:noAutofit/>
          </a:bodyPr>
          <a:lstStyle/>
          <a:p>
            <a:pPr marL="342900" indent="-342900">
              <a:lnSpc>
                <a:spcPct val="107000"/>
              </a:lnSpc>
              <a:spcBef>
                <a:spcPts val="300"/>
              </a:spcBef>
              <a:spcAft>
                <a:spcPts val="300"/>
              </a:spcAft>
              <a:buFont typeface="Wingdings" panose="05000000000000000000" pitchFamily="2" charset="2"/>
              <a:buChar char=""/>
            </a:pPr>
            <a:r>
              <a:rPr lang="en-IN" sz="1800" dirty="0">
                <a:solidFill>
                  <a:srgbClr val="000000"/>
                </a:solidFill>
                <a:latin typeface="Century" panose="02040604050505020304" pitchFamily="18" charset="0"/>
                <a:ea typeface="Times New Roman" panose="02020603050405020304" pitchFamily="18" charset="0"/>
                <a:cs typeface="Calibri" panose="020F0502020204030204" pitchFamily="34" charset="0"/>
              </a:rPr>
              <a:t>19. Customers with a high value of Total amount of loans taken by the user in the last 30 days(amnt_loans30) are maximum Non-defaulters(who have paid there loan amount-1).</a:t>
            </a:r>
            <a:endParaRPr lang="en-IN" sz="1800" dirty="0">
              <a:latin typeface="Century" panose="02040604050505020304" pitchFamily="18" charset="0"/>
              <a:ea typeface="Calibri" panose="020F0502020204030204" pitchFamily="34" charset="0"/>
              <a:cs typeface="Times New Roman" panose="02020603050405020304" pitchFamily="18" charset="0"/>
            </a:endParaRPr>
          </a:p>
          <a:p>
            <a:pPr marL="342900" indent="-342900">
              <a:lnSpc>
                <a:spcPct val="107000"/>
              </a:lnSpc>
              <a:spcBef>
                <a:spcPts val="300"/>
              </a:spcBef>
              <a:spcAft>
                <a:spcPts val="300"/>
              </a:spcAft>
              <a:buFont typeface="Wingdings" panose="05000000000000000000" pitchFamily="2" charset="2"/>
              <a:buChar char=""/>
            </a:pPr>
            <a:r>
              <a:rPr lang="en-IN" sz="1800" dirty="0">
                <a:solidFill>
                  <a:srgbClr val="000000"/>
                </a:solidFill>
                <a:latin typeface="Century" panose="02040604050505020304" pitchFamily="18" charset="0"/>
                <a:ea typeface="Times New Roman" panose="02020603050405020304" pitchFamily="18" charset="0"/>
                <a:cs typeface="Calibri" panose="020F0502020204030204" pitchFamily="34" charset="0"/>
              </a:rPr>
              <a:t>20.Customers with high value of maximum amount of loan taken by the user in last 30 days(maxamnt_loans30) are maximum Non-defaulters(who have paid there loan amount-1).</a:t>
            </a:r>
            <a:endParaRPr lang="en-IN" sz="1800" dirty="0">
              <a:latin typeface="Century" panose="02040604050505020304" pitchFamily="18" charset="0"/>
              <a:ea typeface="Calibri" panose="020F0502020204030204" pitchFamily="34" charset="0"/>
              <a:cs typeface="Times New Roman" panose="02020603050405020304" pitchFamily="18" charset="0"/>
            </a:endParaRPr>
          </a:p>
          <a:p>
            <a:pPr marL="342900" indent="-342900">
              <a:lnSpc>
                <a:spcPct val="107000"/>
              </a:lnSpc>
              <a:spcBef>
                <a:spcPts val="300"/>
              </a:spcBef>
              <a:spcAft>
                <a:spcPts val="300"/>
              </a:spcAft>
              <a:buFont typeface="Wingdings" panose="05000000000000000000" pitchFamily="2" charset="2"/>
              <a:buChar char=""/>
            </a:pPr>
            <a:r>
              <a:rPr lang="en-IN" sz="1800" dirty="0">
                <a:solidFill>
                  <a:srgbClr val="000000"/>
                </a:solidFill>
                <a:latin typeface="Century" panose="02040604050505020304" pitchFamily="18" charset="0"/>
                <a:ea typeface="Times New Roman" panose="02020603050405020304" pitchFamily="18" charset="0"/>
                <a:cs typeface="Calibri" panose="020F0502020204030204" pitchFamily="34" charset="0"/>
              </a:rPr>
              <a:t>21.Customers with high value of Number of loans taken by user in last 90 days(cnt_loans90) are maximum Non-defaulters(who have paid there loan amount-1).</a:t>
            </a:r>
            <a:endParaRPr lang="en-IN" sz="1800" dirty="0">
              <a:latin typeface="Century" panose="02040604050505020304" pitchFamily="18" charset="0"/>
              <a:ea typeface="Calibri" panose="020F0502020204030204" pitchFamily="34" charset="0"/>
              <a:cs typeface="Times New Roman" panose="02020603050405020304" pitchFamily="18" charset="0"/>
            </a:endParaRPr>
          </a:p>
          <a:p>
            <a:pPr marL="342900" indent="-342900">
              <a:lnSpc>
                <a:spcPct val="107000"/>
              </a:lnSpc>
              <a:spcBef>
                <a:spcPts val="300"/>
              </a:spcBef>
              <a:spcAft>
                <a:spcPts val="300"/>
              </a:spcAft>
              <a:buFont typeface="Wingdings" panose="05000000000000000000" pitchFamily="2" charset="2"/>
              <a:buChar char=""/>
            </a:pPr>
            <a:r>
              <a:rPr lang="en-IN" sz="1800" dirty="0">
                <a:solidFill>
                  <a:srgbClr val="000000"/>
                </a:solidFill>
                <a:latin typeface="Century" panose="02040604050505020304" pitchFamily="18" charset="0"/>
                <a:ea typeface="Times New Roman" panose="02020603050405020304" pitchFamily="18" charset="0"/>
                <a:cs typeface="Calibri" panose="020F0502020204030204" pitchFamily="34" charset="0"/>
              </a:rPr>
              <a:t>22.Customers with high value of Total amount of loans taken by user in last 90 days(amnt_loans90) are maximum Non-defaulters(who have paid there loan amount-1).</a:t>
            </a:r>
            <a:endParaRPr lang="en-IN" sz="1800" dirty="0">
              <a:latin typeface="Century" panose="02040604050505020304" pitchFamily="18" charset="0"/>
              <a:ea typeface="Calibri" panose="020F0502020204030204" pitchFamily="34" charset="0"/>
              <a:cs typeface="Times New Roman" panose="02020603050405020304" pitchFamily="18" charset="0"/>
            </a:endParaRPr>
          </a:p>
          <a:p>
            <a:pPr marL="342900" indent="-342900">
              <a:lnSpc>
                <a:spcPct val="107000"/>
              </a:lnSpc>
              <a:spcBef>
                <a:spcPts val="300"/>
              </a:spcBef>
              <a:spcAft>
                <a:spcPts val="300"/>
              </a:spcAft>
              <a:buFont typeface="Wingdings" panose="05000000000000000000" pitchFamily="2" charset="2"/>
              <a:buChar char=""/>
            </a:pPr>
            <a:r>
              <a:rPr lang="en-IN" sz="1800" dirty="0">
                <a:solidFill>
                  <a:srgbClr val="000000"/>
                </a:solidFill>
                <a:latin typeface="Century" panose="02040604050505020304" pitchFamily="18" charset="0"/>
                <a:ea typeface="Times New Roman" panose="02020603050405020304" pitchFamily="18" charset="0"/>
                <a:cs typeface="Calibri" panose="020F0502020204030204" pitchFamily="34" charset="0"/>
              </a:rPr>
              <a:t>23.Customers with high value of maximum amount of loan taken by the user in last 90 days(maxamnt_loans90) are maximum Non-defaulters(who have paid there loan amount-1).</a:t>
            </a:r>
            <a:endParaRPr lang="en-IN" sz="1800" dirty="0">
              <a:latin typeface="Century" panose="02040604050505020304" pitchFamily="18" charset="0"/>
              <a:ea typeface="Calibri" panose="020F0502020204030204" pitchFamily="34" charset="0"/>
              <a:cs typeface="Times New Roman" panose="02020603050405020304" pitchFamily="18" charset="0"/>
            </a:endParaRPr>
          </a:p>
          <a:p>
            <a:pPr marL="342900" indent="-342900">
              <a:lnSpc>
                <a:spcPct val="107000"/>
              </a:lnSpc>
              <a:spcBef>
                <a:spcPts val="300"/>
              </a:spcBef>
              <a:spcAft>
                <a:spcPts val="300"/>
              </a:spcAft>
              <a:buFont typeface="Wingdings" panose="05000000000000000000" pitchFamily="2" charset="2"/>
              <a:buChar char=""/>
            </a:pPr>
            <a:r>
              <a:rPr lang="en-IN" sz="1800" dirty="0">
                <a:solidFill>
                  <a:srgbClr val="000000"/>
                </a:solidFill>
                <a:latin typeface="Century" panose="02040604050505020304" pitchFamily="18" charset="0"/>
                <a:ea typeface="Times New Roman" panose="02020603050405020304" pitchFamily="18" charset="0"/>
                <a:cs typeface="Calibri" panose="020F0502020204030204" pitchFamily="34" charset="0"/>
              </a:rPr>
              <a:t>24.Customers with high value of Average payback time in days over last 30 days(payback30) are maximum Non-defaulters(who have paid there loan amount-1).</a:t>
            </a:r>
            <a:endParaRPr lang="en-IN" sz="1800" dirty="0">
              <a:latin typeface="Century" panose="02040604050505020304" pitchFamily="18" charset="0"/>
              <a:ea typeface="Calibri" panose="020F0502020204030204" pitchFamily="34" charset="0"/>
              <a:cs typeface="Times New Roman" panose="02020603050405020304" pitchFamily="18" charset="0"/>
            </a:endParaRPr>
          </a:p>
          <a:p>
            <a:pPr marL="342900" indent="-342900">
              <a:lnSpc>
                <a:spcPct val="107000"/>
              </a:lnSpc>
              <a:spcBef>
                <a:spcPts val="300"/>
              </a:spcBef>
              <a:spcAft>
                <a:spcPts val="300"/>
              </a:spcAft>
              <a:buFont typeface="Wingdings" panose="05000000000000000000" pitchFamily="2" charset="2"/>
              <a:buChar char=""/>
            </a:pPr>
            <a:r>
              <a:rPr lang="en-IN" sz="1800" dirty="0">
                <a:solidFill>
                  <a:srgbClr val="000000"/>
                </a:solidFill>
                <a:latin typeface="Century" panose="02040604050505020304" pitchFamily="18" charset="0"/>
                <a:ea typeface="Times New Roman" panose="02020603050405020304" pitchFamily="18" charset="0"/>
                <a:cs typeface="Calibri" panose="020F0502020204030204" pitchFamily="34" charset="0"/>
              </a:rPr>
              <a:t>25.Customers with high value of Average payback time in days over last 90 days(payback90) are maximum Non-defaulters(who have paid there loan amount-1).</a:t>
            </a:r>
            <a:endParaRPr lang="en-IN" sz="1800" dirty="0">
              <a:latin typeface="Century" panose="02040604050505020304" pitchFamily="18" charset="0"/>
              <a:ea typeface="Calibri" panose="020F0502020204030204" pitchFamily="34" charset="0"/>
              <a:cs typeface="Times New Roman" panose="02020603050405020304" pitchFamily="18" charset="0"/>
            </a:endParaRPr>
          </a:p>
          <a:p>
            <a:pPr marL="342900" indent="-342900">
              <a:lnSpc>
                <a:spcPct val="107000"/>
              </a:lnSpc>
              <a:spcBef>
                <a:spcPts val="300"/>
              </a:spcBef>
              <a:spcAft>
                <a:spcPts val="300"/>
              </a:spcAft>
              <a:buFont typeface="Wingdings" panose="05000000000000000000" pitchFamily="2" charset="2"/>
              <a:buChar char=""/>
            </a:pPr>
            <a:r>
              <a:rPr lang="en-IN" sz="1800" dirty="0">
                <a:solidFill>
                  <a:srgbClr val="000000"/>
                </a:solidFill>
                <a:latin typeface="Century" panose="02040604050505020304" pitchFamily="18" charset="0"/>
                <a:ea typeface="Times New Roman" panose="02020603050405020304" pitchFamily="18" charset="0"/>
                <a:cs typeface="Calibri" panose="020F0502020204030204" pitchFamily="34" charset="0"/>
              </a:rPr>
              <a:t>26.In between 6th and 7th month maximum customers both </a:t>
            </a:r>
            <a:r>
              <a:rPr lang="en-IN" sz="1800"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defualters</a:t>
            </a:r>
            <a:r>
              <a:rPr lang="en-IN" sz="1800" dirty="0">
                <a:solidFill>
                  <a:srgbClr val="000000"/>
                </a:solidFill>
                <a:latin typeface="Century" panose="02040604050505020304" pitchFamily="18" charset="0"/>
                <a:ea typeface="Times New Roman" panose="02020603050405020304" pitchFamily="18" charset="0"/>
                <a:cs typeface="Calibri" panose="020F0502020204030204" pitchFamily="34" charset="0"/>
              </a:rPr>
              <a:t> and Non-defaulters have paid there loan amount.</a:t>
            </a:r>
            <a:endParaRPr lang="en-IN" sz="1800" dirty="0">
              <a:latin typeface="Century" panose="02040604050505020304" pitchFamily="18" charset="0"/>
              <a:ea typeface="Times New Roman" panose="02020603050405020304" pitchFamily="18" charset="0"/>
              <a:cs typeface="Times New Roman" panose="02020603050405020304" pitchFamily="18" charset="0"/>
            </a:endParaRPr>
          </a:p>
          <a:p>
            <a:pPr marL="342900" indent="-342900">
              <a:lnSpc>
                <a:spcPct val="107000"/>
              </a:lnSpc>
              <a:spcBef>
                <a:spcPts val="300"/>
              </a:spcBef>
              <a:spcAft>
                <a:spcPts val="300"/>
              </a:spcAft>
              <a:buFont typeface="Wingdings" panose="05000000000000000000" pitchFamily="2" charset="2"/>
              <a:buChar char=""/>
            </a:pPr>
            <a:r>
              <a:rPr lang="en-IN" sz="1800" dirty="0">
                <a:solidFill>
                  <a:srgbClr val="000000"/>
                </a:solidFill>
                <a:latin typeface="Century" panose="02040604050505020304" pitchFamily="18" charset="0"/>
                <a:ea typeface="Times New Roman" panose="02020603050405020304" pitchFamily="18" charset="0"/>
              </a:rPr>
              <a:t>27.Below 14th of each month all the customers have paid there loan amount.</a:t>
            </a:r>
            <a:endParaRPr lang="en-IN" sz="1650" dirty="0">
              <a:latin typeface="Century" panose="02040604050505020304" pitchFamily="18" charset="0"/>
            </a:endParaRPr>
          </a:p>
        </p:txBody>
      </p:sp>
    </p:spTree>
    <p:extLst>
      <p:ext uri="{BB962C8B-B14F-4D97-AF65-F5344CB8AC3E}">
        <p14:creationId xmlns:p14="http://schemas.microsoft.com/office/powerpoint/2010/main" val="2252136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7EECC-136F-400D-9931-ADFE6E3C31DE}"/>
              </a:ext>
            </a:extLst>
          </p:cNvPr>
          <p:cNvSpPr>
            <a:spLocks noGrp="1"/>
          </p:cNvSpPr>
          <p:nvPr>
            <p:ph type="title"/>
          </p:nvPr>
        </p:nvSpPr>
        <p:spPr/>
        <p:txBody>
          <a:bodyPr/>
          <a:lstStyle/>
          <a:p>
            <a:r>
              <a:rPr lang="en-IN" b="1" dirty="0">
                <a:solidFill>
                  <a:srgbClr val="FF0000"/>
                </a:solidFill>
              </a:rPr>
              <a:t>Analysis:</a:t>
            </a:r>
          </a:p>
        </p:txBody>
      </p:sp>
      <p:sp>
        <p:nvSpPr>
          <p:cNvPr id="3" name="Content Placeholder 2">
            <a:extLst>
              <a:ext uri="{FF2B5EF4-FFF2-40B4-BE49-F238E27FC236}">
                <a16:creationId xmlns:a16="http://schemas.microsoft.com/office/drawing/2014/main" id="{E4B3A8C0-A406-4DA4-8E8C-E4E8E163BC22}"/>
              </a:ext>
            </a:extLst>
          </p:cNvPr>
          <p:cNvSpPr>
            <a:spLocks noGrp="1"/>
          </p:cNvSpPr>
          <p:nvPr>
            <p:ph idx="1"/>
          </p:nvPr>
        </p:nvSpPr>
        <p:spPr/>
        <p:txBody>
          <a:bodyPr>
            <a:normAutofit/>
          </a:bodyPr>
          <a:lstStyle/>
          <a:p>
            <a:pPr marL="342900" indent="-342900">
              <a:lnSpc>
                <a:spcPct val="107000"/>
              </a:lnSpc>
              <a:buFont typeface="Wingdings" panose="05000000000000000000" pitchFamily="2" charset="2"/>
              <a:buChar char=""/>
            </a:pPr>
            <a:r>
              <a:rPr lang="en-IN" sz="2000" dirty="0">
                <a:latin typeface="Century" panose="02040604050505020304" pitchFamily="18" charset="0"/>
              </a:rPr>
              <a:t> </a:t>
            </a:r>
            <a:r>
              <a:rPr lang="en-IN" sz="2000" dirty="0">
                <a:latin typeface="Century" panose="02040604050505020304" pitchFamily="18" charset="0"/>
                <a:ea typeface="Calibri" panose="020F0502020204030204" pitchFamily="34" charset="0"/>
                <a:cs typeface="Times New Roman" panose="02020603050405020304" pitchFamily="18" charset="0"/>
              </a:rPr>
              <a:t>I have used </a:t>
            </a:r>
            <a:r>
              <a:rPr lang="en-IN" sz="2000" dirty="0" err="1">
                <a:latin typeface="Century" panose="02040604050505020304" pitchFamily="18" charset="0"/>
                <a:ea typeface="Calibri" panose="020F0502020204030204" pitchFamily="34" charset="0"/>
                <a:cs typeface="Times New Roman" panose="02020603050405020304" pitchFamily="18" charset="0"/>
              </a:rPr>
              <a:t>dist</a:t>
            </a:r>
            <a:r>
              <a:rPr lang="en-IN" sz="2000" dirty="0">
                <a:latin typeface="Century" panose="02040604050505020304" pitchFamily="18" charset="0"/>
                <a:ea typeface="Calibri" panose="020F0502020204030204" pitchFamily="34" charset="0"/>
                <a:cs typeface="Times New Roman" panose="02020603050405020304" pitchFamily="18" charset="0"/>
              </a:rPr>
              <a:t> plot for each univariate numerical features and it says that there is skewness in almost all columns. </a:t>
            </a:r>
          </a:p>
          <a:p>
            <a:pPr marL="342900" indent="-342900">
              <a:lnSpc>
                <a:spcPct val="107000"/>
              </a:lnSpc>
              <a:spcAft>
                <a:spcPts val="800"/>
              </a:spcAft>
              <a:buFont typeface="Wingdings" panose="05000000000000000000" pitchFamily="2" charset="2"/>
              <a:buChar char=""/>
            </a:pPr>
            <a:r>
              <a:rPr lang="en-IN" sz="2000" dirty="0">
                <a:latin typeface="Century" panose="02040604050505020304" pitchFamily="18" charset="0"/>
                <a:ea typeface="Calibri" panose="020F0502020204030204" pitchFamily="34" charset="0"/>
                <a:cs typeface="Times New Roman" panose="02020603050405020304" pitchFamily="18" charset="0"/>
              </a:rPr>
              <a:t>And also for bivariate numerical features I have used bar plot.</a:t>
            </a:r>
          </a:p>
          <a:p>
            <a:pPr marL="342900" indent="-342900">
              <a:lnSpc>
                <a:spcPct val="107000"/>
              </a:lnSpc>
              <a:spcAft>
                <a:spcPts val="800"/>
              </a:spcAft>
              <a:buFont typeface="Wingdings" panose="05000000000000000000" pitchFamily="2" charset="2"/>
              <a:buChar char=""/>
            </a:pPr>
            <a:r>
              <a:rPr lang="en-IN" sz="2000" dirty="0">
                <a:latin typeface="Century" panose="02040604050505020304" pitchFamily="18" charset="0"/>
                <a:ea typeface="Calibri" panose="020F0502020204030204" pitchFamily="34" charset="0"/>
                <a:cs typeface="Times New Roman" panose="02020603050405020304" pitchFamily="18" charset="0"/>
              </a:rPr>
              <a:t>I found that in maximum features the count of non-defaulters is high compared to defaulters so the risk is less </a:t>
            </a:r>
            <a:r>
              <a:rPr lang="en-IN" sz="2000" dirty="0" err="1">
                <a:latin typeface="Century" panose="02040604050505020304" pitchFamily="18" charset="0"/>
                <a:ea typeface="Calibri" panose="020F0502020204030204" pitchFamily="34" charset="0"/>
                <a:cs typeface="Times New Roman" panose="02020603050405020304" pitchFamily="18" charset="0"/>
              </a:rPr>
              <a:t>comparitively</a:t>
            </a:r>
            <a:r>
              <a:rPr lang="en-IN" sz="2000" dirty="0">
                <a:latin typeface="Century" panose="02040604050505020304" pitchFamily="18" charset="0"/>
                <a:ea typeface="Calibri" panose="020F0502020204030204" pitchFamily="34" charset="0"/>
                <a:cs typeface="Times New Roman" panose="02020603050405020304" pitchFamily="18" charset="0"/>
              </a:rPr>
              <a:t>.</a:t>
            </a:r>
            <a:endParaRPr lang="en-IN" sz="2000" dirty="0">
              <a:latin typeface="Century" panose="02040604050505020304" pitchFamily="18" charset="0"/>
            </a:endParaRPr>
          </a:p>
        </p:txBody>
      </p:sp>
    </p:spTree>
    <p:extLst>
      <p:ext uri="{BB962C8B-B14F-4D97-AF65-F5344CB8AC3E}">
        <p14:creationId xmlns:p14="http://schemas.microsoft.com/office/powerpoint/2010/main" val="3272325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B1F20-950A-4A75-839A-C7E9ABB0E8BD}"/>
              </a:ext>
            </a:extLst>
          </p:cNvPr>
          <p:cNvSpPr>
            <a:spLocks noGrp="1"/>
          </p:cNvSpPr>
          <p:nvPr>
            <p:ph type="title"/>
          </p:nvPr>
        </p:nvSpPr>
        <p:spPr/>
        <p:txBody>
          <a:bodyPr/>
          <a:lstStyle/>
          <a:p>
            <a:r>
              <a:rPr lang="en-IN" b="1" dirty="0">
                <a:solidFill>
                  <a:srgbClr val="FF0000"/>
                </a:solidFill>
              </a:rPr>
              <a:t>Data Cleaning Steps:</a:t>
            </a:r>
          </a:p>
        </p:txBody>
      </p:sp>
      <p:sp>
        <p:nvSpPr>
          <p:cNvPr id="3" name="Content Placeholder 2">
            <a:extLst>
              <a:ext uri="{FF2B5EF4-FFF2-40B4-BE49-F238E27FC236}">
                <a16:creationId xmlns:a16="http://schemas.microsoft.com/office/drawing/2014/main" id="{8500CE34-64BF-4AD1-A2E6-80297C41FFE3}"/>
              </a:ext>
            </a:extLst>
          </p:cNvPr>
          <p:cNvSpPr>
            <a:spLocks noGrp="1"/>
          </p:cNvSpPr>
          <p:nvPr>
            <p:ph idx="1"/>
          </p:nvPr>
        </p:nvSpPr>
        <p:spPr/>
        <p:txBody>
          <a:bodyPr>
            <a:normAutofit/>
          </a:bodyPr>
          <a:lstStyle/>
          <a:p>
            <a:pPr>
              <a:buFont typeface="Wingdings" panose="05000000000000000000" pitchFamily="2" charset="2"/>
              <a:buChar char="ü"/>
            </a:pPr>
            <a:r>
              <a:rPr lang="en-IN" sz="2000" dirty="0">
                <a:latin typeface="Century" panose="02040604050505020304" pitchFamily="18" charset="0"/>
              </a:rPr>
              <a:t>In my datasets I did not found null values, but I found outliers and also skewness.</a:t>
            </a:r>
          </a:p>
          <a:p>
            <a:pPr>
              <a:buFont typeface="Wingdings" panose="05000000000000000000" pitchFamily="2" charset="2"/>
              <a:buChar char="ü"/>
            </a:pPr>
            <a:r>
              <a:rPr lang="en-IN" sz="2000" dirty="0">
                <a:latin typeface="Century" panose="02040604050505020304" pitchFamily="18" charset="0"/>
                <a:ea typeface="Calibri" panose="020F0502020204030204" pitchFamily="34" charset="0"/>
                <a:cs typeface="Times New Roman" panose="02020603050405020304" pitchFamily="18" charset="0"/>
              </a:rPr>
              <a:t>To remove outliers I have used percentile method. And to remove skewness I have used yeo-</a:t>
            </a:r>
            <a:r>
              <a:rPr lang="en-IN" sz="2000" dirty="0" err="1">
                <a:latin typeface="Century" panose="02040604050505020304" pitchFamily="18" charset="0"/>
                <a:ea typeface="Calibri" panose="020F0502020204030204" pitchFamily="34" charset="0"/>
                <a:cs typeface="Times New Roman" panose="02020603050405020304" pitchFamily="18" charset="0"/>
              </a:rPr>
              <a:t>johnson</a:t>
            </a:r>
            <a:r>
              <a:rPr lang="en-IN" sz="2000" dirty="0">
                <a:latin typeface="Century" panose="02040604050505020304" pitchFamily="18" charset="0"/>
                <a:ea typeface="Calibri" panose="020F0502020204030204" pitchFamily="34" charset="0"/>
                <a:cs typeface="Times New Roman" panose="02020603050405020304" pitchFamily="18" charset="0"/>
              </a:rPr>
              <a:t> method. </a:t>
            </a:r>
          </a:p>
          <a:p>
            <a:pPr>
              <a:buFont typeface="Wingdings" panose="05000000000000000000" pitchFamily="2" charset="2"/>
              <a:buChar char="ü"/>
            </a:pPr>
            <a:r>
              <a:rPr lang="en-IN" sz="2000" dirty="0">
                <a:latin typeface="Century" panose="02040604050505020304" pitchFamily="18" charset="0"/>
                <a:ea typeface="Calibri" panose="020F0502020204030204" pitchFamily="34" charset="0"/>
                <a:cs typeface="Times New Roman" panose="02020603050405020304" pitchFamily="18" charset="0"/>
              </a:rPr>
              <a:t>Use of Pearson’s correlation coefficient to check the correlation between dependent and independent features. </a:t>
            </a:r>
          </a:p>
          <a:p>
            <a:pPr>
              <a:buFont typeface="Wingdings" panose="05000000000000000000" pitchFamily="2" charset="2"/>
              <a:buChar char="ü"/>
            </a:pPr>
            <a:r>
              <a:rPr lang="en-IN" sz="2000" dirty="0">
                <a:latin typeface="Century" panose="02040604050505020304" pitchFamily="18" charset="0"/>
                <a:ea typeface="Calibri" panose="020F0502020204030204" pitchFamily="34" charset="0"/>
                <a:cs typeface="Times New Roman" panose="02020603050405020304" pitchFamily="18" charset="0"/>
              </a:rPr>
              <a:t>Also I have used Normalization. Then followed by model building with all Classification algorithms.</a:t>
            </a:r>
            <a:endParaRPr lang="en-IN" sz="2000" dirty="0">
              <a:latin typeface="Century" panose="02040604050505020304" pitchFamily="18" charset="0"/>
            </a:endParaRPr>
          </a:p>
        </p:txBody>
      </p:sp>
    </p:spTree>
    <p:extLst>
      <p:ext uri="{BB962C8B-B14F-4D97-AF65-F5344CB8AC3E}">
        <p14:creationId xmlns:p14="http://schemas.microsoft.com/office/powerpoint/2010/main" val="1767448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F7D86-E320-4DA7-A84F-74CFB04949C2}"/>
              </a:ext>
            </a:extLst>
          </p:cNvPr>
          <p:cNvSpPr>
            <a:spLocks noGrp="1"/>
          </p:cNvSpPr>
          <p:nvPr>
            <p:ph type="title"/>
          </p:nvPr>
        </p:nvSpPr>
        <p:spPr>
          <a:xfrm>
            <a:off x="1524002" y="44624"/>
            <a:ext cx="9829799" cy="1656184"/>
          </a:xfrm>
        </p:spPr>
        <p:txBody>
          <a:bodyPr>
            <a:normAutofit/>
          </a:bodyPr>
          <a:lstStyle/>
          <a:p>
            <a:r>
              <a:rPr lang="en-IN" b="1" dirty="0">
                <a:solidFill>
                  <a:srgbClr val="FF0000"/>
                </a:solidFill>
              </a:rPr>
              <a:t>Data Balancing:</a:t>
            </a:r>
          </a:p>
        </p:txBody>
      </p:sp>
      <p:sp>
        <p:nvSpPr>
          <p:cNvPr id="6" name="TextBox 5">
            <a:extLst>
              <a:ext uri="{FF2B5EF4-FFF2-40B4-BE49-F238E27FC236}">
                <a16:creationId xmlns:a16="http://schemas.microsoft.com/office/drawing/2014/main" id="{2C8524B7-EF48-4E93-A9A0-A5D930AD442E}"/>
              </a:ext>
            </a:extLst>
          </p:cNvPr>
          <p:cNvSpPr txBox="1"/>
          <p:nvPr/>
        </p:nvSpPr>
        <p:spPr>
          <a:xfrm>
            <a:off x="7500730" y="2228671"/>
            <a:ext cx="3474389" cy="1200329"/>
          </a:xfrm>
          <a:prstGeom prst="rect">
            <a:avLst/>
          </a:prstGeom>
          <a:noFill/>
        </p:spPr>
        <p:txBody>
          <a:bodyPr wrap="square">
            <a:spAutoFit/>
          </a:bodyPr>
          <a:lstStyle/>
          <a:p>
            <a:pPr marL="285750" indent="-285750">
              <a:buFont typeface="Wingdings" panose="05000000000000000000" pitchFamily="2" charset="2"/>
              <a:buChar char="ü"/>
            </a:pPr>
            <a:r>
              <a:rPr lang="en-IN" dirty="0">
                <a:solidFill>
                  <a:srgbClr val="000000"/>
                </a:solidFill>
                <a:latin typeface="Century" panose="02040604050505020304" pitchFamily="18" charset="0"/>
                <a:ea typeface="Calibri" panose="020F0502020204030204" pitchFamily="34" charset="0"/>
              </a:rPr>
              <a:t>I have used oversampling (SMOTE) to get rid of data imbalancing.</a:t>
            </a:r>
            <a:r>
              <a:rPr lang="en-IN" dirty="0">
                <a:latin typeface="Century" panose="02040604050505020304" pitchFamily="18" charset="0"/>
                <a:ea typeface="Calibri" panose="020F0502020204030204" pitchFamily="34" charset="0"/>
                <a:cs typeface="Times New Roman" panose="02020603050405020304" pitchFamily="18" charset="0"/>
              </a:rPr>
              <a:t> The balanced output looks like this.</a:t>
            </a:r>
            <a:endParaRPr lang="en-IN" dirty="0">
              <a:latin typeface="Century" panose="02040604050505020304" pitchFamily="18" charset="0"/>
            </a:endParaRPr>
          </a:p>
        </p:txBody>
      </p:sp>
      <p:pic>
        <p:nvPicPr>
          <p:cNvPr id="3" name="Picture 2">
            <a:extLst>
              <a:ext uri="{FF2B5EF4-FFF2-40B4-BE49-F238E27FC236}">
                <a16:creationId xmlns:a16="http://schemas.microsoft.com/office/drawing/2014/main" id="{C63D1653-D3A2-4141-A006-4EB720A9C707}"/>
              </a:ext>
            </a:extLst>
          </p:cNvPr>
          <p:cNvPicPr>
            <a:picLocks noChangeAspect="1"/>
          </p:cNvPicPr>
          <p:nvPr/>
        </p:nvPicPr>
        <p:blipFill>
          <a:blip r:embed="rId2"/>
          <a:stretch>
            <a:fillRect/>
          </a:stretch>
        </p:blipFill>
        <p:spPr>
          <a:xfrm>
            <a:off x="1704084" y="1256452"/>
            <a:ext cx="5113498" cy="5377340"/>
          </a:xfrm>
          <a:prstGeom prst="rect">
            <a:avLst/>
          </a:prstGeom>
        </p:spPr>
      </p:pic>
    </p:spTree>
    <p:extLst>
      <p:ext uri="{BB962C8B-B14F-4D97-AF65-F5344CB8AC3E}">
        <p14:creationId xmlns:p14="http://schemas.microsoft.com/office/powerpoint/2010/main" val="3680209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76BEB-2FB6-4A8F-B7F5-430BEC94042C}"/>
              </a:ext>
            </a:extLst>
          </p:cNvPr>
          <p:cNvSpPr>
            <a:spLocks noGrp="1"/>
          </p:cNvSpPr>
          <p:nvPr>
            <p:ph type="title"/>
          </p:nvPr>
        </p:nvSpPr>
        <p:spPr>
          <a:xfrm>
            <a:off x="722711" y="35694"/>
            <a:ext cx="4617916" cy="640167"/>
          </a:xfrm>
        </p:spPr>
        <p:txBody>
          <a:bodyPr/>
          <a:lstStyle/>
          <a:p>
            <a:r>
              <a:rPr lang="en-IN" b="1" dirty="0">
                <a:solidFill>
                  <a:srgbClr val="FF0000"/>
                </a:solidFill>
              </a:rPr>
              <a:t>Agenda:</a:t>
            </a:r>
          </a:p>
        </p:txBody>
      </p:sp>
      <p:sp>
        <p:nvSpPr>
          <p:cNvPr id="3" name="Content Placeholder 2">
            <a:extLst>
              <a:ext uri="{FF2B5EF4-FFF2-40B4-BE49-F238E27FC236}">
                <a16:creationId xmlns:a16="http://schemas.microsoft.com/office/drawing/2014/main" id="{EA411BC3-7B52-4E0A-8AC4-EA2965D262F3}"/>
              </a:ext>
            </a:extLst>
          </p:cNvPr>
          <p:cNvSpPr>
            <a:spLocks noGrp="1"/>
          </p:cNvSpPr>
          <p:nvPr>
            <p:ph idx="1"/>
          </p:nvPr>
        </p:nvSpPr>
        <p:spPr>
          <a:xfrm>
            <a:off x="425727" y="675861"/>
            <a:ext cx="9829799" cy="4968552"/>
          </a:xfrm>
        </p:spPr>
        <p:txBody>
          <a:bodyPr>
            <a:noAutofit/>
          </a:bodyPr>
          <a:lstStyle/>
          <a:p>
            <a:pPr>
              <a:spcBef>
                <a:spcPts val="300"/>
              </a:spcBef>
              <a:spcAft>
                <a:spcPts val="300"/>
              </a:spcAft>
              <a:buFont typeface="Wingdings" panose="05000000000000000000" pitchFamily="2" charset="2"/>
              <a:buChar char="Ø"/>
            </a:pPr>
            <a:r>
              <a:rPr lang="en-US" sz="1700" b="1" dirty="0">
                <a:solidFill>
                  <a:schemeClr val="tx2"/>
                </a:solidFill>
                <a:latin typeface="Century" panose="02040604050505020304" pitchFamily="18" charset="0"/>
              </a:rPr>
              <a:t>Overview.</a:t>
            </a:r>
          </a:p>
          <a:p>
            <a:pPr>
              <a:spcBef>
                <a:spcPts val="300"/>
              </a:spcBef>
              <a:spcAft>
                <a:spcPts val="300"/>
              </a:spcAft>
              <a:buFont typeface="Wingdings" panose="05000000000000000000" pitchFamily="2" charset="2"/>
              <a:buChar char="Ø"/>
            </a:pPr>
            <a:r>
              <a:rPr lang="en-US" sz="1700" b="1" dirty="0">
                <a:solidFill>
                  <a:schemeClr val="tx2"/>
                </a:solidFill>
                <a:latin typeface="Century" panose="02040604050505020304" pitchFamily="18" charset="0"/>
              </a:rPr>
              <a:t>Problem Statement.</a:t>
            </a:r>
          </a:p>
          <a:p>
            <a:pPr>
              <a:spcBef>
                <a:spcPts val="300"/>
              </a:spcBef>
              <a:spcAft>
                <a:spcPts val="300"/>
              </a:spcAft>
              <a:buFont typeface="Wingdings" panose="05000000000000000000" pitchFamily="2" charset="2"/>
              <a:buChar char="Ø"/>
            </a:pPr>
            <a:r>
              <a:rPr lang="en-US" sz="1700" b="1" dirty="0">
                <a:solidFill>
                  <a:schemeClr val="tx2"/>
                </a:solidFill>
                <a:latin typeface="Century" panose="02040604050505020304" pitchFamily="18" charset="0"/>
              </a:rPr>
              <a:t>Problem Understanding.</a:t>
            </a:r>
          </a:p>
          <a:p>
            <a:pPr>
              <a:spcBef>
                <a:spcPts val="300"/>
              </a:spcBef>
              <a:spcAft>
                <a:spcPts val="300"/>
              </a:spcAft>
              <a:buFont typeface="Wingdings" panose="05000000000000000000" pitchFamily="2" charset="2"/>
              <a:buChar char="Ø"/>
            </a:pPr>
            <a:r>
              <a:rPr lang="en-US" sz="1700" b="1" dirty="0">
                <a:solidFill>
                  <a:schemeClr val="tx2"/>
                </a:solidFill>
                <a:latin typeface="Century" panose="02040604050505020304" pitchFamily="18" charset="0"/>
              </a:rPr>
              <a:t>What is Micro Credit?</a:t>
            </a:r>
          </a:p>
          <a:p>
            <a:pPr>
              <a:spcBef>
                <a:spcPts val="300"/>
              </a:spcBef>
              <a:spcAft>
                <a:spcPts val="300"/>
              </a:spcAft>
              <a:buFont typeface="Wingdings" panose="05000000000000000000" pitchFamily="2" charset="2"/>
              <a:buChar char="Ø"/>
            </a:pPr>
            <a:r>
              <a:rPr lang="en-US" sz="1700" b="1" dirty="0">
                <a:solidFill>
                  <a:schemeClr val="tx2"/>
                </a:solidFill>
                <a:latin typeface="Century" panose="02040604050505020304" pitchFamily="18" charset="0"/>
              </a:rPr>
              <a:t>Importance of Micro Credit Defaulter Model.</a:t>
            </a:r>
          </a:p>
          <a:p>
            <a:pPr>
              <a:spcBef>
                <a:spcPts val="300"/>
              </a:spcBef>
              <a:spcAft>
                <a:spcPts val="300"/>
              </a:spcAft>
              <a:buFont typeface="Wingdings" panose="05000000000000000000" pitchFamily="2" charset="2"/>
              <a:buChar char="Ø"/>
            </a:pPr>
            <a:r>
              <a:rPr lang="en-US" sz="1700" b="1" dirty="0">
                <a:solidFill>
                  <a:schemeClr val="tx2"/>
                </a:solidFill>
                <a:latin typeface="Century" panose="02040604050505020304" pitchFamily="18" charset="0"/>
              </a:rPr>
              <a:t>Exploratory data analysis.</a:t>
            </a:r>
          </a:p>
          <a:p>
            <a:pPr>
              <a:spcBef>
                <a:spcPts val="300"/>
              </a:spcBef>
              <a:spcAft>
                <a:spcPts val="300"/>
              </a:spcAft>
              <a:buFont typeface="Wingdings" panose="05000000000000000000" pitchFamily="2" charset="2"/>
              <a:buChar char="Ø"/>
            </a:pPr>
            <a:r>
              <a:rPr lang="en-US" sz="1700" b="1" dirty="0">
                <a:solidFill>
                  <a:schemeClr val="tx2"/>
                </a:solidFill>
                <a:latin typeface="Century" panose="02040604050505020304" pitchFamily="18" charset="0"/>
              </a:rPr>
              <a:t>Visualizations.</a:t>
            </a:r>
          </a:p>
          <a:p>
            <a:pPr>
              <a:spcBef>
                <a:spcPts val="300"/>
              </a:spcBef>
              <a:spcAft>
                <a:spcPts val="300"/>
              </a:spcAft>
              <a:buFont typeface="Wingdings" panose="05000000000000000000" pitchFamily="2" charset="2"/>
              <a:buChar char="Ø"/>
            </a:pPr>
            <a:r>
              <a:rPr lang="en-US" sz="1700" b="1" dirty="0">
                <a:solidFill>
                  <a:schemeClr val="tx2"/>
                </a:solidFill>
                <a:latin typeface="Century" panose="02040604050505020304" pitchFamily="18" charset="0"/>
              </a:rPr>
              <a:t>Analysis.</a:t>
            </a:r>
          </a:p>
          <a:p>
            <a:pPr>
              <a:spcBef>
                <a:spcPts val="300"/>
              </a:spcBef>
              <a:spcAft>
                <a:spcPts val="300"/>
              </a:spcAft>
              <a:buFont typeface="Wingdings" panose="05000000000000000000" pitchFamily="2" charset="2"/>
              <a:buChar char="Ø"/>
            </a:pPr>
            <a:r>
              <a:rPr lang="en-US" sz="1700" b="1" dirty="0">
                <a:solidFill>
                  <a:schemeClr val="tx2"/>
                </a:solidFill>
                <a:latin typeface="Century" panose="02040604050505020304" pitchFamily="18" charset="0"/>
              </a:rPr>
              <a:t>Data cleaning steps.</a:t>
            </a:r>
          </a:p>
          <a:p>
            <a:pPr>
              <a:spcBef>
                <a:spcPts val="300"/>
              </a:spcBef>
              <a:spcAft>
                <a:spcPts val="300"/>
              </a:spcAft>
              <a:buFont typeface="Wingdings" panose="05000000000000000000" pitchFamily="2" charset="2"/>
              <a:buChar char="Ø"/>
            </a:pPr>
            <a:r>
              <a:rPr lang="en-US" sz="1700" b="1" dirty="0">
                <a:solidFill>
                  <a:schemeClr val="tx2"/>
                </a:solidFill>
                <a:latin typeface="Century" panose="02040604050505020304" pitchFamily="18" charset="0"/>
              </a:rPr>
              <a:t>Data Balancing.</a:t>
            </a:r>
          </a:p>
          <a:p>
            <a:pPr>
              <a:spcBef>
                <a:spcPts val="300"/>
              </a:spcBef>
              <a:spcAft>
                <a:spcPts val="300"/>
              </a:spcAft>
              <a:buFont typeface="Wingdings" panose="05000000000000000000" pitchFamily="2" charset="2"/>
              <a:buChar char="Ø"/>
            </a:pPr>
            <a:r>
              <a:rPr lang="en-US" sz="1700" b="1" dirty="0">
                <a:solidFill>
                  <a:schemeClr val="tx2"/>
                </a:solidFill>
                <a:latin typeface="Century" panose="02040604050505020304" pitchFamily="18" charset="0"/>
              </a:rPr>
              <a:t>Model Building.</a:t>
            </a:r>
          </a:p>
          <a:p>
            <a:pPr>
              <a:spcBef>
                <a:spcPts val="300"/>
              </a:spcBef>
              <a:spcAft>
                <a:spcPts val="300"/>
              </a:spcAft>
              <a:buFont typeface="Wingdings" panose="05000000000000000000" pitchFamily="2" charset="2"/>
              <a:buChar char="Ø"/>
            </a:pPr>
            <a:r>
              <a:rPr lang="en-US" sz="1700" b="1" dirty="0">
                <a:solidFill>
                  <a:schemeClr val="tx2"/>
                </a:solidFill>
                <a:latin typeface="Century" panose="02040604050505020304" pitchFamily="18" charset="0"/>
              </a:rPr>
              <a:t>ROC-AUC Curve.</a:t>
            </a:r>
          </a:p>
          <a:p>
            <a:pPr>
              <a:spcBef>
                <a:spcPts val="300"/>
              </a:spcBef>
              <a:spcAft>
                <a:spcPts val="300"/>
              </a:spcAft>
              <a:buFont typeface="Wingdings" panose="05000000000000000000" pitchFamily="2" charset="2"/>
              <a:buChar char="Ø"/>
            </a:pPr>
            <a:r>
              <a:rPr lang="en-US" sz="1700" b="1" dirty="0">
                <a:solidFill>
                  <a:schemeClr val="tx2"/>
                </a:solidFill>
                <a:latin typeface="Century" panose="02040604050505020304" pitchFamily="18" charset="0"/>
              </a:rPr>
              <a:t>Hyper Parameter Tunning.</a:t>
            </a:r>
          </a:p>
          <a:p>
            <a:pPr>
              <a:spcBef>
                <a:spcPts val="300"/>
              </a:spcBef>
              <a:spcAft>
                <a:spcPts val="300"/>
              </a:spcAft>
              <a:buFont typeface="Wingdings" panose="05000000000000000000" pitchFamily="2" charset="2"/>
              <a:buChar char="Ø"/>
            </a:pPr>
            <a:r>
              <a:rPr lang="en-US" sz="1700" b="1" dirty="0">
                <a:solidFill>
                  <a:schemeClr val="tx2"/>
                </a:solidFill>
                <a:latin typeface="Century" panose="02040604050505020304" pitchFamily="18" charset="0"/>
              </a:rPr>
              <a:t>ROC Curve For Final Model.</a:t>
            </a:r>
          </a:p>
          <a:p>
            <a:pPr>
              <a:spcBef>
                <a:spcPts val="300"/>
              </a:spcBef>
              <a:spcAft>
                <a:spcPts val="300"/>
              </a:spcAft>
              <a:buFont typeface="Wingdings" panose="05000000000000000000" pitchFamily="2" charset="2"/>
              <a:buChar char="Ø"/>
            </a:pPr>
            <a:r>
              <a:rPr lang="en-US" sz="1700" b="1" dirty="0">
                <a:solidFill>
                  <a:schemeClr val="tx2"/>
                </a:solidFill>
                <a:latin typeface="Century" panose="02040604050505020304" pitchFamily="18" charset="0"/>
              </a:rPr>
              <a:t>Saving the model and predictions from saved best model.</a:t>
            </a:r>
          </a:p>
          <a:p>
            <a:pPr>
              <a:spcBef>
                <a:spcPts val="300"/>
              </a:spcBef>
              <a:spcAft>
                <a:spcPts val="300"/>
              </a:spcAft>
              <a:buFont typeface="Wingdings" panose="05000000000000000000" pitchFamily="2" charset="2"/>
              <a:buChar char="Ø"/>
            </a:pPr>
            <a:r>
              <a:rPr lang="en-US" sz="1700" b="1" dirty="0">
                <a:solidFill>
                  <a:schemeClr val="tx2"/>
                </a:solidFill>
                <a:latin typeface="Century" panose="02040604050505020304" pitchFamily="18" charset="0"/>
              </a:rPr>
              <a:t>Conclusion.</a:t>
            </a:r>
          </a:p>
          <a:p>
            <a:endParaRPr lang="en-IN" sz="1400" dirty="0"/>
          </a:p>
        </p:txBody>
      </p:sp>
    </p:spTree>
    <p:extLst>
      <p:ext uri="{BB962C8B-B14F-4D97-AF65-F5344CB8AC3E}">
        <p14:creationId xmlns:p14="http://schemas.microsoft.com/office/powerpoint/2010/main" val="335346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B9AE0-EBE0-4E6E-8A56-FA7EBC81F94A}"/>
              </a:ext>
            </a:extLst>
          </p:cNvPr>
          <p:cNvSpPr>
            <a:spLocks noGrp="1"/>
          </p:cNvSpPr>
          <p:nvPr>
            <p:ph type="title"/>
          </p:nvPr>
        </p:nvSpPr>
        <p:spPr/>
        <p:txBody>
          <a:bodyPr/>
          <a:lstStyle/>
          <a:p>
            <a:r>
              <a:rPr lang="en-IN" dirty="0"/>
              <a:t>Model Building:</a:t>
            </a:r>
          </a:p>
        </p:txBody>
      </p:sp>
      <p:sp>
        <p:nvSpPr>
          <p:cNvPr id="3" name="Content Placeholder 2">
            <a:extLst>
              <a:ext uri="{FF2B5EF4-FFF2-40B4-BE49-F238E27FC236}">
                <a16:creationId xmlns:a16="http://schemas.microsoft.com/office/drawing/2014/main" id="{8B9EA6FF-3AAD-4215-BFEA-1493DEB760E7}"/>
              </a:ext>
            </a:extLst>
          </p:cNvPr>
          <p:cNvSpPr>
            <a:spLocks noGrp="1"/>
          </p:cNvSpPr>
          <p:nvPr>
            <p:ph idx="1"/>
          </p:nvPr>
        </p:nvSpPr>
        <p:spPr>
          <a:xfrm>
            <a:off x="1524002" y="1700808"/>
            <a:ext cx="9829799" cy="5112568"/>
          </a:xfrm>
        </p:spPr>
        <p:txBody>
          <a:bodyPr>
            <a:noAutofit/>
          </a:bodyPr>
          <a:lstStyle/>
          <a:p>
            <a:pPr>
              <a:lnSpc>
                <a:spcPct val="107000"/>
              </a:lnSpc>
              <a:spcAft>
                <a:spcPts val="800"/>
              </a:spcAft>
              <a:buFont typeface="Wingdings" panose="05000000000000000000" pitchFamily="2" charset="2"/>
              <a:buChar char="ü"/>
            </a:pPr>
            <a:r>
              <a:rPr lang="en-IN" sz="1900" dirty="0">
                <a:latin typeface="Century" panose="02040604050505020304" pitchFamily="18" charset="0"/>
                <a:ea typeface="Calibri" panose="020F0502020204030204" pitchFamily="34" charset="0"/>
                <a:cs typeface="Times New Roman" panose="02020603050405020304" pitchFamily="18" charset="0"/>
              </a:rPr>
              <a:t>Since Label was my target and it was a Categorical column, so this perticular problem was Classification problem. And I have used all Classification algorithms to build my model. By looking into the difference of accuracy score and cross validation score I found BaggingClassifier as a best model with least difference. Also to get the best model we have to run through multiple models and to avoid the confusion of overfitting we have go through cross validation. Below are the list of Classification algorithms I have used in my project.</a:t>
            </a:r>
          </a:p>
          <a:p>
            <a:pPr marL="342900" indent="-342900">
              <a:lnSpc>
                <a:spcPct val="107000"/>
              </a:lnSpc>
              <a:spcBef>
                <a:spcPts val="300"/>
              </a:spcBef>
              <a:spcAft>
                <a:spcPts val="300"/>
              </a:spcAft>
              <a:buFont typeface="Wingdings" panose="05000000000000000000" pitchFamily="2" charset="2"/>
              <a:buChar char=""/>
            </a:pPr>
            <a:r>
              <a:rPr lang="en-IN" sz="1900" dirty="0">
                <a:latin typeface="Century" panose="02040604050505020304" pitchFamily="18" charset="0"/>
                <a:ea typeface="Calibri" panose="020F0502020204030204" pitchFamily="34" charset="0"/>
                <a:cs typeface="Times New Roman" panose="02020603050405020304" pitchFamily="18" charset="0"/>
              </a:rPr>
              <a:t>Logistic </a:t>
            </a:r>
            <a:r>
              <a:rPr lang="en-IN" sz="1900" dirty="0" err="1">
                <a:latin typeface="Century" panose="02040604050505020304" pitchFamily="18" charset="0"/>
                <a:ea typeface="Calibri" panose="020F0502020204030204" pitchFamily="34" charset="0"/>
                <a:cs typeface="Times New Roman" panose="02020603050405020304" pitchFamily="18" charset="0"/>
              </a:rPr>
              <a:t>Regresson</a:t>
            </a:r>
            <a:endParaRPr lang="en-IN" sz="1900" dirty="0">
              <a:latin typeface="Century" panose="02040604050505020304" pitchFamily="18" charset="0"/>
              <a:ea typeface="Calibri" panose="020F0502020204030204" pitchFamily="34" charset="0"/>
              <a:cs typeface="Times New Roman" panose="02020603050405020304" pitchFamily="18" charset="0"/>
            </a:endParaRPr>
          </a:p>
          <a:p>
            <a:pPr marL="342900" indent="-342900">
              <a:lnSpc>
                <a:spcPct val="107000"/>
              </a:lnSpc>
              <a:spcBef>
                <a:spcPts val="300"/>
              </a:spcBef>
              <a:spcAft>
                <a:spcPts val="300"/>
              </a:spcAft>
              <a:buFont typeface="Wingdings" panose="05000000000000000000" pitchFamily="2" charset="2"/>
              <a:buChar char=""/>
            </a:pPr>
            <a:r>
              <a:rPr lang="en-IN" sz="1900" dirty="0" err="1">
                <a:latin typeface="Century" panose="02040604050505020304" pitchFamily="18" charset="0"/>
                <a:ea typeface="Calibri" panose="020F0502020204030204" pitchFamily="34" charset="0"/>
                <a:cs typeface="Times New Roman" panose="02020603050405020304" pitchFamily="18" charset="0"/>
              </a:rPr>
              <a:t>DecisionTreeClassifier</a:t>
            </a:r>
            <a:endParaRPr lang="en-IN" sz="1900" dirty="0">
              <a:latin typeface="Century" panose="02040604050505020304" pitchFamily="18" charset="0"/>
              <a:ea typeface="Calibri" panose="020F0502020204030204" pitchFamily="34" charset="0"/>
              <a:cs typeface="Times New Roman" panose="02020603050405020304" pitchFamily="18" charset="0"/>
            </a:endParaRPr>
          </a:p>
          <a:p>
            <a:pPr marL="342900" indent="-342900">
              <a:lnSpc>
                <a:spcPct val="107000"/>
              </a:lnSpc>
              <a:spcBef>
                <a:spcPts val="300"/>
              </a:spcBef>
              <a:spcAft>
                <a:spcPts val="300"/>
              </a:spcAft>
              <a:buFont typeface="Wingdings" panose="05000000000000000000" pitchFamily="2" charset="2"/>
              <a:buChar char=""/>
            </a:pPr>
            <a:r>
              <a:rPr lang="en-IN" sz="1900" dirty="0">
                <a:latin typeface="Century" panose="02040604050505020304" pitchFamily="18" charset="0"/>
                <a:ea typeface="Calibri" panose="020F0502020204030204" pitchFamily="34" charset="0"/>
                <a:cs typeface="Times New Roman" panose="02020603050405020304" pitchFamily="18" charset="0"/>
              </a:rPr>
              <a:t>K-Neighbour Classifier</a:t>
            </a:r>
          </a:p>
          <a:p>
            <a:pPr marL="342900" indent="-342900">
              <a:lnSpc>
                <a:spcPct val="107000"/>
              </a:lnSpc>
              <a:spcBef>
                <a:spcPts val="300"/>
              </a:spcBef>
              <a:spcAft>
                <a:spcPts val="300"/>
              </a:spcAft>
              <a:buFont typeface="Wingdings" panose="05000000000000000000" pitchFamily="2" charset="2"/>
              <a:buChar char=""/>
            </a:pPr>
            <a:r>
              <a:rPr lang="en-IN" sz="1900" dirty="0" err="1">
                <a:latin typeface="Century" panose="02040604050505020304" pitchFamily="18" charset="0"/>
                <a:ea typeface="Calibri" panose="020F0502020204030204" pitchFamily="34" charset="0"/>
                <a:cs typeface="Times New Roman" panose="02020603050405020304" pitchFamily="18" charset="0"/>
              </a:rPr>
              <a:t>GuassianNB</a:t>
            </a:r>
            <a:endParaRPr lang="en-IN" sz="1900" dirty="0">
              <a:latin typeface="Century" panose="02040604050505020304" pitchFamily="18" charset="0"/>
              <a:ea typeface="Calibri" panose="020F0502020204030204" pitchFamily="34" charset="0"/>
              <a:cs typeface="Times New Roman" panose="02020603050405020304" pitchFamily="18" charset="0"/>
            </a:endParaRPr>
          </a:p>
          <a:p>
            <a:pPr marL="342900" indent="-342900">
              <a:lnSpc>
                <a:spcPct val="107000"/>
              </a:lnSpc>
              <a:spcBef>
                <a:spcPts val="300"/>
              </a:spcBef>
              <a:spcAft>
                <a:spcPts val="300"/>
              </a:spcAft>
              <a:buFont typeface="Wingdings" panose="05000000000000000000" pitchFamily="2" charset="2"/>
              <a:buChar char=""/>
            </a:pPr>
            <a:r>
              <a:rPr lang="en-IN" sz="1900" dirty="0">
                <a:latin typeface="Century" panose="02040604050505020304" pitchFamily="18" charset="0"/>
                <a:ea typeface="Calibri" panose="020F0502020204030204" pitchFamily="34" charset="0"/>
                <a:cs typeface="Times New Roman" panose="02020603050405020304" pitchFamily="18" charset="0"/>
              </a:rPr>
              <a:t>Random Forest classifier</a:t>
            </a:r>
          </a:p>
          <a:p>
            <a:pPr marL="342900" indent="-342900">
              <a:lnSpc>
                <a:spcPct val="107000"/>
              </a:lnSpc>
              <a:spcBef>
                <a:spcPts val="300"/>
              </a:spcBef>
              <a:spcAft>
                <a:spcPts val="300"/>
              </a:spcAft>
              <a:buFont typeface="Wingdings" panose="05000000000000000000" pitchFamily="2" charset="2"/>
              <a:buChar char=""/>
            </a:pPr>
            <a:r>
              <a:rPr lang="en-IN" sz="1900" dirty="0" err="1">
                <a:latin typeface="Century" panose="02040604050505020304" pitchFamily="18" charset="0"/>
                <a:cs typeface="Times New Roman" panose="02020603050405020304" pitchFamily="18" charset="0"/>
              </a:rPr>
              <a:t>AdaBoostClassifier</a:t>
            </a:r>
            <a:endParaRPr lang="en-IN" sz="1900" dirty="0">
              <a:latin typeface="Century" panose="02040604050505020304" pitchFamily="18" charset="0"/>
            </a:endParaRPr>
          </a:p>
        </p:txBody>
      </p:sp>
    </p:spTree>
    <p:extLst>
      <p:ext uri="{BB962C8B-B14F-4D97-AF65-F5344CB8AC3E}">
        <p14:creationId xmlns:p14="http://schemas.microsoft.com/office/powerpoint/2010/main" val="1489759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13519-D125-4B1E-8C24-E27D6090F064}"/>
              </a:ext>
            </a:extLst>
          </p:cNvPr>
          <p:cNvSpPr>
            <a:spLocks noGrp="1"/>
          </p:cNvSpPr>
          <p:nvPr>
            <p:ph type="title"/>
          </p:nvPr>
        </p:nvSpPr>
        <p:spPr>
          <a:xfrm>
            <a:off x="1524002" y="0"/>
            <a:ext cx="9829799" cy="692696"/>
          </a:xfrm>
        </p:spPr>
        <p:txBody>
          <a:bodyPr>
            <a:normAutofit/>
          </a:bodyPr>
          <a:lstStyle/>
          <a:p>
            <a:r>
              <a:rPr lang="en-IN" sz="3200" b="1" dirty="0" err="1">
                <a:solidFill>
                  <a:srgbClr val="FF0000"/>
                </a:solidFill>
              </a:rPr>
              <a:t>i</a:t>
            </a:r>
            <a:r>
              <a:rPr lang="en-IN" sz="3200" b="1" dirty="0">
                <a:solidFill>
                  <a:srgbClr val="FF0000"/>
                </a:solidFill>
              </a:rPr>
              <a:t>) Logistic </a:t>
            </a:r>
            <a:r>
              <a:rPr lang="en-IN" sz="3200" b="1" dirty="0" err="1">
                <a:solidFill>
                  <a:srgbClr val="FF0000"/>
                </a:solidFill>
              </a:rPr>
              <a:t>regresson</a:t>
            </a:r>
            <a:r>
              <a:rPr lang="en-IN" sz="3200" b="1" dirty="0">
                <a:solidFill>
                  <a:srgbClr val="FF0000"/>
                </a:solidFill>
              </a:rPr>
              <a:t>:</a:t>
            </a:r>
          </a:p>
        </p:txBody>
      </p:sp>
      <p:pic>
        <p:nvPicPr>
          <p:cNvPr id="5" name="Content Placeholder 4">
            <a:extLst>
              <a:ext uri="{FF2B5EF4-FFF2-40B4-BE49-F238E27FC236}">
                <a16:creationId xmlns:a16="http://schemas.microsoft.com/office/drawing/2014/main" id="{BA9C420E-360C-4B24-B0E2-C8D789B93595}"/>
              </a:ext>
            </a:extLst>
          </p:cNvPr>
          <p:cNvPicPr>
            <a:picLocks noGrp="1" noChangeAspect="1"/>
          </p:cNvPicPr>
          <p:nvPr>
            <p:ph idx="1"/>
          </p:nvPr>
        </p:nvPicPr>
        <p:blipFill>
          <a:blip r:embed="rId2"/>
          <a:stretch>
            <a:fillRect/>
          </a:stretch>
        </p:blipFill>
        <p:spPr>
          <a:xfrm>
            <a:off x="714069" y="790207"/>
            <a:ext cx="8535947" cy="3066741"/>
          </a:xfrm>
          <a:prstGeom prst="rect">
            <a:avLst/>
          </a:prstGeom>
        </p:spPr>
      </p:pic>
      <p:sp>
        <p:nvSpPr>
          <p:cNvPr id="6" name="TextBox 5">
            <a:extLst>
              <a:ext uri="{FF2B5EF4-FFF2-40B4-BE49-F238E27FC236}">
                <a16:creationId xmlns:a16="http://schemas.microsoft.com/office/drawing/2014/main" id="{9669B99A-4F2B-4175-824D-3B3CBA6CE483}"/>
              </a:ext>
            </a:extLst>
          </p:cNvPr>
          <p:cNvSpPr txBox="1"/>
          <p:nvPr/>
        </p:nvSpPr>
        <p:spPr>
          <a:xfrm>
            <a:off x="8004312" y="4222118"/>
            <a:ext cx="3844350" cy="1754326"/>
          </a:xfrm>
          <a:prstGeom prst="rect">
            <a:avLst/>
          </a:prstGeom>
          <a:noFill/>
        </p:spPr>
        <p:txBody>
          <a:bodyPr wrap="square">
            <a:spAutoFit/>
          </a:bodyPr>
          <a:lstStyle/>
          <a:p>
            <a:r>
              <a:rPr lang="en-US" dirty="0"/>
              <a:t>The logistic regression model gave us train score of 77.1% and a test score of 76.9% of accuracy and a cross validation score of 77.1 % for the test model which is very near and also the precision, accuracy score are also high.</a:t>
            </a:r>
          </a:p>
        </p:txBody>
      </p:sp>
      <p:pic>
        <p:nvPicPr>
          <p:cNvPr id="9" name="Picture 8">
            <a:extLst>
              <a:ext uri="{FF2B5EF4-FFF2-40B4-BE49-F238E27FC236}">
                <a16:creationId xmlns:a16="http://schemas.microsoft.com/office/drawing/2014/main" id="{10BE5408-D5EB-4767-84BE-9B74A57C6D8A}"/>
              </a:ext>
            </a:extLst>
          </p:cNvPr>
          <p:cNvPicPr/>
          <p:nvPr/>
        </p:nvPicPr>
        <p:blipFill>
          <a:blip r:embed="rId3"/>
          <a:stretch>
            <a:fillRect/>
          </a:stretch>
        </p:blipFill>
        <p:spPr>
          <a:xfrm>
            <a:off x="939356" y="4024676"/>
            <a:ext cx="3486869" cy="2408372"/>
          </a:xfrm>
          <a:prstGeom prst="rect">
            <a:avLst/>
          </a:prstGeom>
        </p:spPr>
      </p:pic>
      <p:pic>
        <p:nvPicPr>
          <p:cNvPr id="10" name="Picture 9">
            <a:extLst>
              <a:ext uri="{FF2B5EF4-FFF2-40B4-BE49-F238E27FC236}">
                <a16:creationId xmlns:a16="http://schemas.microsoft.com/office/drawing/2014/main" id="{5945B48F-DCE0-44BE-8AC7-E37ED62753CE}"/>
              </a:ext>
            </a:extLst>
          </p:cNvPr>
          <p:cNvPicPr/>
          <p:nvPr/>
        </p:nvPicPr>
        <p:blipFill>
          <a:blip r:embed="rId4"/>
          <a:stretch>
            <a:fillRect/>
          </a:stretch>
        </p:blipFill>
        <p:spPr>
          <a:xfrm>
            <a:off x="5077142" y="4153764"/>
            <a:ext cx="2503101" cy="2279283"/>
          </a:xfrm>
          <a:prstGeom prst="rect">
            <a:avLst/>
          </a:prstGeom>
        </p:spPr>
      </p:pic>
    </p:spTree>
    <p:extLst>
      <p:ext uri="{BB962C8B-B14F-4D97-AF65-F5344CB8AC3E}">
        <p14:creationId xmlns:p14="http://schemas.microsoft.com/office/powerpoint/2010/main" val="2699663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6FAB6-445A-4000-8F0A-80CDEAAAC6FB}"/>
              </a:ext>
            </a:extLst>
          </p:cNvPr>
          <p:cNvSpPr>
            <a:spLocks noGrp="1"/>
          </p:cNvSpPr>
          <p:nvPr>
            <p:ph type="title"/>
          </p:nvPr>
        </p:nvSpPr>
        <p:spPr>
          <a:xfrm>
            <a:off x="1524002" y="44624"/>
            <a:ext cx="9829799" cy="648072"/>
          </a:xfrm>
        </p:spPr>
        <p:txBody>
          <a:bodyPr>
            <a:normAutofit/>
          </a:bodyPr>
          <a:lstStyle/>
          <a:p>
            <a:r>
              <a:rPr lang="en-IN" sz="3600" b="1" dirty="0">
                <a:solidFill>
                  <a:srgbClr val="FF0000"/>
                </a:solidFill>
              </a:rPr>
              <a:t>ii) DecisionTreeClassifier:</a:t>
            </a:r>
          </a:p>
        </p:txBody>
      </p:sp>
      <p:pic>
        <p:nvPicPr>
          <p:cNvPr id="5" name="Content Placeholder 4">
            <a:extLst>
              <a:ext uri="{FF2B5EF4-FFF2-40B4-BE49-F238E27FC236}">
                <a16:creationId xmlns:a16="http://schemas.microsoft.com/office/drawing/2014/main" id="{9DC63A4F-710B-4B55-AB45-2EB21A8BE2C7}"/>
              </a:ext>
            </a:extLst>
          </p:cNvPr>
          <p:cNvPicPr>
            <a:picLocks noGrp="1" noChangeAspect="1"/>
          </p:cNvPicPr>
          <p:nvPr>
            <p:ph idx="1"/>
          </p:nvPr>
        </p:nvPicPr>
        <p:blipFill>
          <a:blip r:embed="rId2"/>
          <a:stretch>
            <a:fillRect/>
          </a:stretch>
        </p:blipFill>
        <p:spPr>
          <a:xfrm>
            <a:off x="796503" y="914049"/>
            <a:ext cx="7955044" cy="2849568"/>
          </a:xfrm>
          <a:prstGeom prst="rect">
            <a:avLst/>
          </a:prstGeom>
        </p:spPr>
      </p:pic>
      <p:sp>
        <p:nvSpPr>
          <p:cNvPr id="6" name="TextBox 5">
            <a:extLst>
              <a:ext uri="{FF2B5EF4-FFF2-40B4-BE49-F238E27FC236}">
                <a16:creationId xmlns:a16="http://schemas.microsoft.com/office/drawing/2014/main" id="{9F41BA82-B4C4-49DB-825E-3885A5215110}"/>
              </a:ext>
            </a:extLst>
          </p:cNvPr>
          <p:cNvSpPr txBox="1"/>
          <p:nvPr/>
        </p:nvSpPr>
        <p:spPr>
          <a:xfrm>
            <a:off x="8417671" y="3888338"/>
            <a:ext cx="2820172" cy="2585323"/>
          </a:xfrm>
          <a:prstGeom prst="rect">
            <a:avLst/>
          </a:prstGeom>
          <a:noFill/>
        </p:spPr>
        <p:txBody>
          <a:bodyPr wrap="square">
            <a:spAutoFit/>
          </a:bodyPr>
          <a:lstStyle/>
          <a:p>
            <a:r>
              <a:rPr lang="en-US" dirty="0" err="1"/>
              <a:t>DecisionTreeClassifier</a:t>
            </a:r>
            <a:r>
              <a:rPr lang="en-US" dirty="0"/>
              <a:t> model gave us train score of 99.9% and test score of 89% of accuracy and cross validation score of 87.9 % for the test model. Here the model is overfitting as there is large difference between train score and test score.</a:t>
            </a:r>
          </a:p>
        </p:txBody>
      </p:sp>
      <p:pic>
        <p:nvPicPr>
          <p:cNvPr id="10" name="Picture 9">
            <a:extLst>
              <a:ext uri="{FF2B5EF4-FFF2-40B4-BE49-F238E27FC236}">
                <a16:creationId xmlns:a16="http://schemas.microsoft.com/office/drawing/2014/main" id="{FB59D8B4-23AC-4AC8-87A5-04B5D0DC01D6}"/>
              </a:ext>
            </a:extLst>
          </p:cNvPr>
          <p:cNvPicPr>
            <a:picLocks noChangeAspect="1"/>
          </p:cNvPicPr>
          <p:nvPr/>
        </p:nvPicPr>
        <p:blipFill>
          <a:blip r:embed="rId3"/>
          <a:stretch>
            <a:fillRect/>
          </a:stretch>
        </p:blipFill>
        <p:spPr>
          <a:xfrm>
            <a:off x="641545" y="3984970"/>
            <a:ext cx="3792202" cy="2432949"/>
          </a:xfrm>
          <a:prstGeom prst="rect">
            <a:avLst/>
          </a:prstGeom>
        </p:spPr>
      </p:pic>
      <p:pic>
        <p:nvPicPr>
          <p:cNvPr id="11" name="Picture 10">
            <a:extLst>
              <a:ext uri="{FF2B5EF4-FFF2-40B4-BE49-F238E27FC236}">
                <a16:creationId xmlns:a16="http://schemas.microsoft.com/office/drawing/2014/main" id="{9628E295-ABD6-461F-BCFA-D443088FBDA3}"/>
              </a:ext>
            </a:extLst>
          </p:cNvPr>
          <p:cNvPicPr>
            <a:picLocks noChangeAspect="1"/>
          </p:cNvPicPr>
          <p:nvPr/>
        </p:nvPicPr>
        <p:blipFill>
          <a:blip r:embed="rId4"/>
          <a:stretch>
            <a:fillRect/>
          </a:stretch>
        </p:blipFill>
        <p:spPr>
          <a:xfrm>
            <a:off x="4768210" y="3888337"/>
            <a:ext cx="3314998" cy="2641219"/>
          </a:xfrm>
          <a:prstGeom prst="rect">
            <a:avLst/>
          </a:prstGeom>
        </p:spPr>
      </p:pic>
    </p:spTree>
    <p:extLst>
      <p:ext uri="{BB962C8B-B14F-4D97-AF65-F5344CB8AC3E}">
        <p14:creationId xmlns:p14="http://schemas.microsoft.com/office/powerpoint/2010/main" val="1615794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85DCF-1F74-4789-989D-AE70AC6116D5}"/>
              </a:ext>
            </a:extLst>
          </p:cNvPr>
          <p:cNvSpPr>
            <a:spLocks noGrp="1"/>
          </p:cNvSpPr>
          <p:nvPr>
            <p:ph type="title"/>
          </p:nvPr>
        </p:nvSpPr>
        <p:spPr>
          <a:xfrm>
            <a:off x="1524002" y="0"/>
            <a:ext cx="9829799" cy="620688"/>
          </a:xfrm>
        </p:spPr>
        <p:txBody>
          <a:bodyPr>
            <a:noAutofit/>
          </a:bodyPr>
          <a:lstStyle/>
          <a:p>
            <a:r>
              <a:rPr lang="en-IN" sz="4000" b="1" dirty="0">
                <a:solidFill>
                  <a:srgbClr val="FF0000"/>
                </a:solidFill>
              </a:rPr>
              <a:t>iii) K-Neighbour Regressor:</a:t>
            </a:r>
          </a:p>
        </p:txBody>
      </p:sp>
      <p:pic>
        <p:nvPicPr>
          <p:cNvPr id="9" name="Content Placeholder 8">
            <a:extLst>
              <a:ext uri="{FF2B5EF4-FFF2-40B4-BE49-F238E27FC236}">
                <a16:creationId xmlns:a16="http://schemas.microsoft.com/office/drawing/2014/main" id="{B2FC7371-7DCF-4342-8093-6157A1D9C57D}"/>
              </a:ext>
            </a:extLst>
          </p:cNvPr>
          <p:cNvPicPr>
            <a:picLocks noGrp="1"/>
          </p:cNvPicPr>
          <p:nvPr>
            <p:ph idx="1"/>
          </p:nvPr>
        </p:nvPicPr>
        <p:blipFill>
          <a:blip r:embed="rId2"/>
          <a:stretch>
            <a:fillRect/>
          </a:stretch>
        </p:blipFill>
        <p:spPr>
          <a:xfrm>
            <a:off x="1213544" y="860543"/>
            <a:ext cx="8142491" cy="3022343"/>
          </a:xfrm>
          <a:prstGeom prst="rect">
            <a:avLst/>
          </a:prstGeom>
        </p:spPr>
      </p:pic>
      <p:sp>
        <p:nvSpPr>
          <p:cNvPr id="6" name="TextBox 5">
            <a:extLst>
              <a:ext uri="{FF2B5EF4-FFF2-40B4-BE49-F238E27FC236}">
                <a16:creationId xmlns:a16="http://schemas.microsoft.com/office/drawing/2014/main" id="{ABF90F64-C4BF-4048-8729-76884961F432}"/>
              </a:ext>
            </a:extLst>
          </p:cNvPr>
          <p:cNvSpPr txBox="1"/>
          <p:nvPr/>
        </p:nvSpPr>
        <p:spPr>
          <a:xfrm>
            <a:off x="8050223" y="4122741"/>
            <a:ext cx="3303578" cy="1591974"/>
          </a:xfrm>
          <a:prstGeom prst="rect">
            <a:avLst/>
          </a:prstGeom>
          <a:noFill/>
        </p:spPr>
        <p:txBody>
          <a:bodyPr wrap="square">
            <a:spAutoFit/>
          </a:bodyPr>
          <a:lstStyle/>
          <a:p>
            <a:pPr marL="285750" indent="-285750">
              <a:lnSpc>
                <a:spcPct val="107000"/>
              </a:lnSpc>
              <a:spcAft>
                <a:spcPts val="800"/>
              </a:spcAft>
              <a:buFont typeface="Wingdings" panose="05000000000000000000" pitchFamily="2" charset="2"/>
              <a:buChar char="ü"/>
            </a:pPr>
            <a:r>
              <a:rPr lang="en-US" dirty="0"/>
              <a:t>KNN classifier has given us 91.5% and 88% of accuracy and cv score of 87.5% for the test dataset.</a:t>
            </a:r>
          </a:p>
          <a:p>
            <a:pPr marL="285750" indent="-285750">
              <a:lnSpc>
                <a:spcPct val="107000"/>
              </a:lnSpc>
              <a:spcAft>
                <a:spcPts val="800"/>
              </a:spcAft>
              <a:buFont typeface="Wingdings" panose="05000000000000000000" pitchFamily="2" charset="2"/>
              <a:buChar char="ü"/>
            </a:pPr>
            <a:endParaRPr lang="en-IN" sz="1400" dirty="0">
              <a:latin typeface="Century" panose="02040604050505020304" pitchFamily="18" charset="0"/>
              <a:ea typeface="Calibri" panose="020F0502020204030204" pitchFamily="34" charset="0"/>
              <a:cs typeface="Times New Roman" panose="02020603050405020304" pitchFamily="18" charset="0"/>
            </a:endParaRPr>
          </a:p>
        </p:txBody>
      </p:sp>
      <p:pic>
        <p:nvPicPr>
          <p:cNvPr id="10" name="Picture 9">
            <a:extLst>
              <a:ext uri="{FF2B5EF4-FFF2-40B4-BE49-F238E27FC236}">
                <a16:creationId xmlns:a16="http://schemas.microsoft.com/office/drawing/2014/main" id="{E2861E1C-2255-4AD5-A95B-32AB75F3D45D}"/>
              </a:ext>
            </a:extLst>
          </p:cNvPr>
          <p:cNvPicPr/>
          <p:nvPr/>
        </p:nvPicPr>
        <p:blipFill>
          <a:blip r:embed="rId3"/>
          <a:stretch>
            <a:fillRect/>
          </a:stretch>
        </p:blipFill>
        <p:spPr>
          <a:xfrm>
            <a:off x="1213543" y="4058405"/>
            <a:ext cx="3875291" cy="1939051"/>
          </a:xfrm>
          <a:prstGeom prst="rect">
            <a:avLst/>
          </a:prstGeom>
        </p:spPr>
      </p:pic>
      <p:pic>
        <p:nvPicPr>
          <p:cNvPr id="11" name="Picture 10">
            <a:extLst>
              <a:ext uri="{FF2B5EF4-FFF2-40B4-BE49-F238E27FC236}">
                <a16:creationId xmlns:a16="http://schemas.microsoft.com/office/drawing/2014/main" id="{32B08216-72CD-4567-963D-F451B80251F2}"/>
              </a:ext>
            </a:extLst>
          </p:cNvPr>
          <p:cNvPicPr/>
          <p:nvPr/>
        </p:nvPicPr>
        <p:blipFill>
          <a:blip r:embed="rId4"/>
          <a:stretch>
            <a:fillRect/>
          </a:stretch>
        </p:blipFill>
        <p:spPr>
          <a:xfrm>
            <a:off x="5512904" y="4122741"/>
            <a:ext cx="2406837" cy="1919865"/>
          </a:xfrm>
          <a:prstGeom prst="rect">
            <a:avLst/>
          </a:prstGeom>
        </p:spPr>
      </p:pic>
    </p:spTree>
    <p:extLst>
      <p:ext uri="{BB962C8B-B14F-4D97-AF65-F5344CB8AC3E}">
        <p14:creationId xmlns:p14="http://schemas.microsoft.com/office/powerpoint/2010/main" val="2170862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A9302-59E9-417A-8302-B15076C4ABFD}"/>
              </a:ext>
            </a:extLst>
          </p:cNvPr>
          <p:cNvSpPr>
            <a:spLocks noGrp="1"/>
          </p:cNvSpPr>
          <p:nvPr>
            <p:ph type="title"/>
          </p:nvPr>
        </p:nvSpPr>
        <p:spPr>
          <a:xfrm>
            <a:off x="1524002" y="0"/>
            <a:ext cx="9829799" cy="620688"/>
          </a:xfrm>
        </p:spPr>
        <p:txBody>
          <a:bodyPr>
            <a:normAutofit fontScale="90000"/>
          </a:bodyPr>
          <a:lstStyle/>
          <a:p>
            <a:r>
              <a:rPr lang="en-IN" sz="4000" b="1" dirty="0">
                <a:solidFill>
                  <a:srgbClr val="FF0000"/>
                </a:solidFill>
              </a:rPr>
              <a:t>iv) </a:t>
            </a:r>
            <a:r>
              <a:rPr lang="en-IN" sz="4000" b="1" dirty="0" err="1">
                <a:solidFill>
                  <a:srgbClr val="FF0000"/>
                </a:solidFill>
              </a:rPr>
              <a:t>GaussianNB</a:t>
            </a:r>
            <a:r>
              <a:rPr lang="en-IN" dirty="0"/>
              <a:t>:</a:t>
            </a:r>
          </a:p>
        </p:txBody>
      </p:sp>
      <p:sp>
        <p:nvSpPr>
          <p:cNvPr id="6" name="TextBox 5">
            <a:extLst>
              <a:ext uri="{FF2B5EF4-FFF2-40B4-BE49-F238E27FC236}">
                <a16:creationId xmlns:a16="http://schemas.microsoft.com/office/drawing/2014/main" id="{2E136A79-3D0B-4B0F-A3F8-1AF810E28A64}"/>
              </a:ext>
            </a:extLst>
          </p:cNvPr>
          <p:cNvSpPr txBox="1"/>
          <p:nvPr/>
        </p:nvSpPr>
        <p:spPr>
          <a:xfrm>
            <a:off x="8992141" y="3837026"/>
            <a:ext cx="2984715" cy="2308324"/>
          </a:xfrm>
          <a:prstGeom prst="rect">
            <a:avLst/>
          </a:prstGeom>
          <a:noFill/>
        </p:spPr>
        <p:txBody>
          <a:bodyPr wrap="square">
            <a:spAutoFit/>
          </a:bodyPr>
          <a:lstStyle/>
          <a:p>
            <a:r>
              <a:rPr lang="en-US" dirty="0" err="1"/>
              <a:t>GaussianNB</a:t>
            </a:r>
            <a:r>
              <a:rPr lang="en-US" dirty="0"/>
              <a:t>() model gave us train score of 75.7% and test score of 75.6% of accuracy and cross validation score of 75.7 % for the test model. Here the model accuracy is low as compared to other models..</a:t>
            </a:r>
          </a:p>
        </p:txBody>
      </p:sp>
      <p:pic>
        <p:nvPicPr>
          <p:cNvPr id="9" name="Picture 8">
            <a:extLst>
              <a:ext uri="{FF2B5EF4-FFF2-40B4-BE49-F238E27FC236}">
                <a16:creationId xmlns:a16="http://schemas.microsoft.com/office/drawing/2014/main" id="{0AF2995A-21AE-4CAB-A3CE-5199EC51DB26}"/>
              </a:ext>
            </a:extLst>
          </p:cNvPr>
          <p:cNvPicPr/>
          <p:nvPr/>
        </p:nvPicPr>
        <p:blipFill>
          <a:blip r:embed="rId2"/>
          <a:stretch>
            <a:fillRect/>
          </a:stretch>
        </p:blipFill>
        <p:spPr>
          <a:xfrm>
            <a:off x="1524002" y="760357"/>
            <a:ext cx="7606746" cy="2937000"/>
          </a:xfrm>
          <a:prstGeom prst="rect">
            <a:avLst/>
          </a:prstGeom>
        </p:spPr>
      </p:pic>
      <p:pic>
        <p:nvPicPr>
          <p:cNvPr id="10" name="Picture 9">
            <a:extLst>
              <a:ext uri="{FF2B5EF4-FFF2-40B4-BE49-F238E27FC236}">
                <a16:creationId xmlns:a16="http://schemas.microsoft.com/office/drawing/2014/main" id="{0B70BCEF-DCF5-4033-A288-A92B16B7E787}"/>
              </a:ext>
            </a:extLst>
          </p:cNvPr>
          <p:cNvPicPr/>
          <p:nvPr/>
        </p:nvPicPr>
        <p:blipFill>
          <a:blip r:embed="rId3"/>
          <a:stretch>
            <a:fillRect/>
          </a:stretch>
        </p:blipFill>
        <p:spPr>
          <a:xfrm>
            <a:off x="1707501" y="3944266"/>
            <a:ext cx="3990934" cy="2284256"/>
          </a:xfrm>
          <a:prstGeom prst="rect">
            <a:avLst/>
          </a:prstGeom>
        </p:spPr>
      </p:pic>
      <p:pic>
        <p:nvPicPr>
          <p:cNvPr id="11" name="Picture 10">
            <a:extLst>
              <a:ext uri="{FF2B5EF4-FFF2-40B4-BE49-F238E27FC236}">
                <a16:creationId xmlns:a16="http://schemas.microsoft.com/office/drawing/2014/main" id="{439824B6-155A-4F8A-B552-419784B16F86}"/>
              </a:ext>
            </a:extLst>
          </p:cNvPr>
          <p:cNvPicPr/>
          <p:nvPr/>
        </p:nvPicPr>
        <p:blipFill>
          <a:blip r:embed="rId4"/>
          <a:stretch>
            <a:fillRect/>
          </a:stretch>
        </p:blipFill>
        <p:spPr>
          <a:xfrm>
            <a:off x="6120849" y="3944266"/>
            <a:ext cx="2544416" cy="2153377"/>
          </a:xfrm>
          <a:prstGeom prst="rect">
            <a:avLst/>
          </a:prstGeom>
        </p:spPr>
      </p:pic>
    </p:spTree>
    <p:extLst>
      <p:ext uri="{BB962C8B-B14F-4D97-AF65-F5344CB8AC3E}">
        <p14:creationId xmlns:p14="http://schemas.microsoft.com/office/powerpoint/2010/main" val="3111404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B7DC3-1830-47C1-A4F9-FD860A178D56}"/>
              </a:ext>
            </a:extLst>
          </p:cNvPr>
          <p:cNvSpPr>
            <a:spLocks noGrp="1"/>
          </p:cNvSpPr>
          <p:nvPr>
            <p:ph type="title"/>
          </p:nvPr>
        </p:nvSpPr>
        <p:spPr/>
        <p:txBody>
          <a:bodyPr>
            <a:normAutofit fontScale="90000"/>
          </a:bodyPr>
          <a:lstStyle/>
          <a:p>
            <a:r>
              <a:rPr lang="en-IN" sz="3600" b="1" dirty="0">
                <a:solidFill>
                  <a:srgbClr val="FF0000"/>
                </a:solidFill>
              </a:rPr>
              <a:t>v)Random Forest Classifier:</a:t>
            </a:r>
            <a:br>
              <a:rPr lang="en-US" b="1" dirty="0"/>
            </a:br>
            <a:endParaRPr lang="en-US" sz="3600" b="1" dirty="0">
              <a:solidFill>
                <a:srgbClr val="FF0000"/>
              </a:solidFill>
            </a:endParaRPr>
          </a:p>
        </p:txBody>
      </p:sp>
      <p:pic>
        <p:nvPicPr>
          <p:cNvPr id="4" name="Content Placeholder 3">
            <a:extLst>
              <a:ext uri="{FF2B5EF4-FFF2-40B4-BE49-F238E27FC236}">
                <a16:creationId xmlns:a16="http://schemas.microsoft.com/office/drawing/2014/main" id="{24AA53B7-CA9D-4672-B207-D478E7F9B13D}"/>
              </a:ext>
            </a:extLst>
          </p:cNvPr>
          <p:cNvPicPr>
            <a:picLocks noGrp="1"/>
          </p:cNvPicPr>
          <p:nvPr>
            <p:ph idx="1"/>
          </p:nvPr>
        </p:nvPicPr>
        <p:blipFill>
          <a:blip r:embed="rId2"/>
          <a:stretch>
            <a:fillRect/>
          </a:stretch>
        </p:blipFill>
        <p:spPr>
          <a:xfrm>
            <a:off x="1106025" y="1139650"/>
            <a:ext cx="7621064" cy="3019846"/>
          </a:xfrm>
          <a:prstGeom prst="rect">
            <a:avLst/>
          </a:prstGeom>
        </p:spPr>
      </p:pic>
      <p:pic>
        <p:nvPicPr>
          <p:cNvPr id="5" name="Picture 4">
            <a:extLst>
              <a:ext uri="{FF2B5EF4-FFF2-40B4-BE49-F238E27FC236}">
                <a16:creationId xmlns:a16="http://schemas.microsoft.com/office/drawing/2014/main" id="{D918AD48-B5C6-4188-B53A-DC1EFCA8404B}"/>
              </a:ext>
            </a:extLst>
          </p:cNvPr>
          <p:cNvPicPr/>
          <p:nvPr/>
        </p:nvPicPr>
        <p:blipFill>
          <a:blip r:embed="rId3"/>
          <a:stretch>
            <a:fillRect/>
          </a:stretch>
        </p:blipFill>
        <p:spPr>
          <a:xfrm>
            <a:off x="1201019" y="4359965"/>
            <a:ext cx="3370981" cy="2132910"/>
          </a:xfrm>
          <a:prstGeom prst="rect">
            <a:avLst/>
          </a:prstGeom>
        </p:spPr>
      </p:pic>
      <p:pic>
        <p:nvPicPr>
          <p:cNvPr id="6" name="Picture 5">
            <a:extLst>
              <a:ext uri="{FF2B5EF4-FFF2-40B4-BE49-F238E27FC236}">
                <a16:creationId xmlns:a16="http://schemas.microsoft.com/office/drawing/2014/main" id="{77DF99B3-BDBD-413D-9211-E3C93524B751}"/>
              </a:ext>
            </a:extLst>
          </p:cNvPr>
          <p:cNvPicPr/>
          <p:nvPr/>
        </p:nvPicPr>
        <p:blipFill>
          <a:blip r:embed="rId4"/>
          <a:stretch>
            <a:fillRect/>
          </a:stretch>
        </p:blipFill>
        <p:spPr>
          <a:xfrm>
            <a:off x="4824412" y="4359965"/>
            <a:ext cx="2967866" cy="1999560"/>
          </a:xfrm>
          <a:prstGeom prst="rect">
            <a:avLst/>
          </a:prstGeom>
        </p:spPr>
      </p:pic>
      <p:sp>
        <p:nvSpPr>
          <p:cNvPr id="7" name="TextBox 6">
            <a:extLst>
              <a:ext uri="{FF2B5EF4-FFF2-40B4-BE49-F238E27FC236}">
                <a16:creationId xmlns:a16="http://schemas.microsoft.com/office/drawing/2014/main" id="{2FE8BBCA-E737-4857-AF6B-5132AE5C30C6}"/>
              </a:ext>
            </a:extLst>
          </p:cNvPr>
          <p:cNvSpPr txBox="1"/>
          <p:nvPr/>
        </p:nvSpPr>
        <p:spPr>
          <a:xfrm>
            <a:off x="8269357" y="4359965"/>
            <a:ext cx="3084443" cy="2031325"/>
          </a:xfrm>
          <a:prstGeom prst="rect">
            <a:avLst/>
          </a:prstGeom>
          <a:noFill/>
        </p:spPr>
        <p:txBody>
          <a:bodyPr wrap="square" rtlCol="0">
            <a:spAutoFit/>
          </a:bodyPr>
          <a:lstStyle/>
          <a:p>
            <a:r>
              <a:rPr lang="en-US" dirty="0"/>
              <a:t>Random Forest classifier model gave us train score of 99.9% and test score of 94.1% of accuracy and cross validation score of 93.6% and also metric values are near to 1 which is very good score.</a:t>
            </a:r>
          </a:p>
        </p:txBody>
      </p:sp>
    </p:spTree>
    <p:extLst>
      <p:ext uri="{BB962C8B-B14F-4D97-AF65-F5344CB8AC3E}">
        <p14:creationId xmlns:p14="http://schemas.microsoft.com/office/powerpoint/2010/main" val="19144751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1B8A8-02F2-40B4-94AB-0D2487C4DFA9}"/>
              </a:ext>
            </a:extLst>
          </p:cNvPr>
          <p:cNvSpPr>
            <a:spLocks noGrp="1"/>
          </p:cNvSpPr>
          <p:nvPr>
            <p:ph type="title"/>
          </p:nvPr>
        </p:nvSpPr>
        <p:spPr>
          <a:xfrm>
            <a:off x="838200" y="365126"/>
            <a:ext cx="10515600" cy="1079362"/>
          </a:xfrm>
        </p:spPr>
        <p:txBody>
          <a:bodyPr>
            <a:normAutofit/>
          </a:bodyPr>
          <a:lstStyle/>
          <a:p>
            <a:r>
              <a:rPr lang="en-US" sz="3600" dirty="0">
                <a:solidFill>
                  <a:srgbClr val="FF0000"/>
                </a:solidFill>
              </a:rPr>
              <a:t>vi) </a:t>
            </a:r>
            <a:r>
              <a:rPr lang="en-IN" sz="3600" b="1" u="sng" dirty="0">
                <a:solidFill>
                  <a:srgbClr val="FF0000"/>
                </a:solidFill>
              </a:rPr>
              <a:t>AdaBoost Classifier</a:t>
            </a:r>
            <a:endParaRPr lang="en-US" sz="3600" dirty="0">
              <a:solidFill>
                <a:srgbClr val="FF0000"/>
              </a:solidFill>
            </a:endParaRPr>
          </a:p>
        </p:txBody>
      </p:sp>
      <p:pic>
        <p:nvPicPr>
          <p:cNvPr id="5" name="Content Placeholder 4">
            <a:extLst>
              <a:ext uri="{FF2B5EF4-FFF2-40B4-BE49-F238E27FC236}">
                <a16:creationId xmlns:a16="http://schemas.microsoft.com/office/drawing/2014/main" id="{AC20B2B8-D42D-489C-992B-7A37DC00F4FD}"/>
              </a:ext>
            </a:extLst>
          </p:cNvPr>
          <p:cNvPicPr>
            <a:picLocks noGrp="1"/>
          </p:cNvPicPr>
          <p:nvPr>
            <p:ph idx="1"/>
          </p:nvPr>
        </p:nvPicPr>
        <p:blipFill>
          <a:blip r:embed="rId2"/>
          <a:stretch>
            <a:fillRect/>
          </a:stretch>
        </p:blipFill>
        <p:spPr>
          <a:xfrm>
            <a:off x="864703" y="4182939"/>
            <a:ext cx="3521767" cy="2415953"/>
          </a:xfrm>
          <a:prstGeom prst="rect">
            <a:avLst/>
          </a:prstGeom>
        </p:spPr>
      </p:pic>
      <p:pic>
        <p:nvPicPr>
          <p:cNvPr id="4" name="Picture 3">
            <a:extLst>
              <a:ext uri="{FF2B5EF4-FFF2-40B4-BE49-F238E27FC236}">
                <a16:creationId xmlns:a16="http://schemas.microsoft.com/office/drawing/2014/main" id="{64E7C9F7-8B31-4710-9509-83100A05EE52}"/>
              </a:ext>
            </a:extLst>
          </p:cNvPr>
          <p:cNvPicPr/>
          <p:nvPr/>
        </p:nvPicPr>
        <p:blipFill>
          <a:blip r:embed="rId3"/>
          <a:stretch>
            <a:fillRect/>
          </a:stretch>
        </p:blipFill>
        <p:spPr>
          <a:xfrm>
            <a:off x="864703" y="1174474"/>
            <a:ext cx="6675784" cy="2801178"/>
          </a:xfrm>
          <a:prstGeom prst="rect">
            <a:avLst/>
          </a:prstGeom>
        </p:spPr>
      </p:pic>
      <p:pic>
        <p:nvPicPr>
          <p:cNvPr id="6" name="Picture 5">
            <a:extLst>
              <a:ext uri="{FF2B5EF4-FFF2-40B4-BE49-F238E27FC236}">
                <a16:creationId xmlns:a16="http://schemas.microsoft.com/office/drawing/2014/main" id="{573EBB59-B5ED-4961-A9B7-D5B3C77F3D6F}"/>
              </a:ext>
            </a:extLst>
          </p:cNvPr>
          <p:cNvPicPr/>
          <p:nvPr/>
        </p:nvPicPr>
        <p:blipFill>
          <a:blip r:embed="rId4"/>
          <a:stretch>
            <a:fillRect/>
          </a:stretch>
        </p:blipFill>
        <p:spPr>
          <a:xfrm>
            <a:off x="4890052" y="4182939"/>
            <a:ext cx="2777573" cy="2098563"/>
          </a:xfrm>
          <a:prstGeom prst="rect">
            <a:avLst/>
          </a:prstGeom>
        </p:spPr>
      </p:pic>
      <p:sp>
        <p:nvSpPr>
          <p:cNvPr id="7" name="TextBox 6">
            <a:extLst>
              <a:ext uri="{FF2B5EF4-FFF2-40B4-BE49-F238E27FC236}">
                <a16:creationId xmlns:a16="http://schemas.microsoft.com/office/drawing/2014/main" id="{55ADC04D-9E22-4FA1-BBE3-821CF4232CEE}"/>
              </a:ext>
            </a:extLst>
          </p:cNvPr>
          <p:cNvSpPr txBox="1"/>
          <p:nvPr/>
        </p:nvSpPr>
        <p:spPr>
          <a:xfrm>
            <a:off x="8411819" y="4182939"/>
            <a:ext cx="2941981" cy="2585323"/>
          </a:xfrm>
          <a:prstGeom prst="rect">
            <a:avLst/>
          </a:prstGeom>
          <a:noFill/>
        </p:spPr>
        <p:txBody>
          <a:bodyPr wrap="square" rtlCol="0">
            <a:spAutoFit/>
          </a:bodyPr>
          <a:lstStyle/>
          <a:p>
            <a:r>
              <a:rPr lang="en-US" dirty="0" err="1"/>
              <a:t>AdaBoostClassifier</a:t>
            </a:r>
            <a:r>
              <a:rPr lang="en-US" dirty="0"/>
              <a:t> model gave us train score of 99.9% and test score of 89.3% of accuracy and cross validation score of 93.6% .Here the model is overfitting as there is large difference between train score and test score.</a:t>
            </a:r>
          </a:p>
          <a:p>
            <a:endParaRPr lang="en-US" dirty="0"/>
          </a:p>
        </p:txBody>
      </p:sp>
    </p:spTree>
    <p:extLst>
      <p:ext uri="{BB962C8B-B14F-4D97-AF65-F5344CB8AC3E}">
        <p14:creationId xmlns:p14="http://schemas.microsoft.com/office/powerpoint/2010/main" val="21747092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98C0E-0647-4479-BCE6-48C56E91BEE5}"/>
              </a:ext>
            </a:extLst>
          </p:cNvPr>
          <p:cNvSpPr>
            <a:spLocks noGrp="1"/>
          </p:cNvSpPr>
          <p:nvPr>
            <p:ph type="title"/>
          </p:nvPr>
        </p:nvSpPr>
        <p:spPr>
          <a:xfrm>
            <a:off x="1524002" y="44624"/>
            <a:ext cx="9829799" cy="648072"/>
          </a:xfrm>
        </p:spPr>
        <p:txBody>
          <a:bodyPr>
            <a:normAutofit/>
          </a:bodyPr>
          <a:lstStyle/>
          <a:p>
            <a:r>
              <a:rPr lang="en-IN" b="1" dirty="0">
                <a:solidFill>
                  <a:srgbClr val="FF0000"/>
                </a:solidFill>
              </a:rPr>
              <a:t>Hyper Parameter Tunning:</a:t>
            </a:r>
          </a:p>
        </p:txBody>
      </p:sp>
      <p:pic>
        <p:nvPicPr>
          <p:cNvPr id="3" name="Content Placeholder 2">
            <a:extLst>
              <a:ext uri="{FF2B5EF4-FFF2-40B4-BE49-F238E27FC236}">
                <a16:creationId xmlns:a16="http://schemas.microsoft.com/office/drawing/2014/main" id="{826A3A4F-7FFA-4168-97FD-086F277CB9C1}"/>
              </a:ext>
            </a:extLst>
          </p:cNvPr>
          <p:cNvPicPr>
            <a:picLocks noGrp="1" noChangeAspect="1"/>
          </p:cNvPicPr>
          <p:nvPr>
            <p:ph idx="1"/>
          </p:nvPr>
        </p:nvPicPr>
        <p:blipFill>
          <a:blip r:embed="rId2"/>
          <a:stretch>
            <a:fillRect/>
          </a:stretch>
        </p:blipFill>
        <p:spPr>
          <a:xfrm>
            <a:off x="679173" y="1454633"/>
            <a:ext cx="4918307" cy="2613786"/>
          </a:xfrm>
          <a:prstGeom prst="rect">
            <a:avLst/>
          </a:prstGeom>
        </p:spPr>
      </p:pic>
      <p:sp>
        <p:nvSpPr>
          <p:cNvPr id="7" name="TextBox 6">
            <a:extLst>
              <a:ext uri="{FF2B5EF4-FFF2-40B4-BE49-F238E27FC236}">
                <a16:creationId xmlns:a16="http://schemas.microsoft.com/office/drawing/2014/main" id="{71BE98E7-EAC6-4805-A924-23CD697B3FF0}"/>
              </a:ext>
            </a:extLst>
          </p:cNvPr>
          <p:cNvSpPr txBox="1"/>
          <p:nvPr/>
        </p:nvSpPr>
        <p:spPr>
          <a:xfrm>
            <a:off x="1258957" y="692696"/>
            <a:ext cx="9978886" cy="923330"/>
          </a:xfrm>
          <a:prstGeom prst="rect">
            <a:avLst/>
          </a:prstGeom>
          <a:noFill/>
        </p:spPr>
        <p:txBody>
          <a:bodyPr wrap="square" rtlCol="0">
            <a:spAutoFit/>
          </a:bodyPr>
          <a:lstStyle/>
          <a:p>
            <a:r>
              <a:rPr lang="en-IN" b="1" dirty="0"/>
              <a:t>We are selecting random forest classifier model to increase the accuracy using </a:t>
            </a:r>
            <a:r>
              <a:rPr lang="en-IN" b="1" dirty="0" err="1"/>
              <a:t>Gridsearch</a:t>
            </a:r>
            <a:r>
              <a:rPr lang="en-IN" b="1" dirty="0"/>
              <a:t> CV method as it is giving the highest accuracy with least train and test score difference</a:t>
            </a:r>
            <a:endParaRPr lang="en-US" dirty="0"/>
          </a:p>
          <a:p>
            <a:endParaRPr lang="en-US" dirty="0"/>
          </a:p>
        </p:txBody>
      </p:sp>
      <p:pic>
        <p:nvPicPr>
          <p:cNvPr id="8" name="Picture 7">
            <a:extLst>
              <a:ext uri="{FF2B5EF4-FFF2-40B4-BE49-F238E27FC236}">
                <a16:creationId xmlns:a16="http://schemas.microsoft.com/office/drawing/2014/main" id="{D7AE5330-A3DF-47FB-B414-07D62F6C68B1}"/>
              </a:ext>
            </a:extLst>
          </p:cNvPr>
          <p:cNvPicPr/>
          <p:nvPr/>
        </p:nvPicPr>
        <p:blipFill>
          <a:blip r:embed="rId3"/>
          <a:stretch>
            <a:fillRect/>
          </a:stretch>
        </p:blipFill>
        <p:spPr>
          <a:xfrm>
            <a:off x="5811162" y="1454633"/>
            <a:ext cx="6380838" cy="2255976"/>
          </a:xfrm>
          <a:prstGeom prst="rect">
            <a:avLst/>
          </a:prstGeom>
        </p:spPr>
      </p:pic>
      <p:pic>
        <p:nvPicPr>
          <p:cNvPr id="9" name="Picture 8">
            <a:extLst>
              <a:ext uri="{FF2B5EF4-FFF2-40B4-BE49-F238E27FC236}">
                <a16:creationId xmlns:a16="http://schemas.microsoft.com/office/drawing/2014/main" id="{E119F75A-D787-434F-A234-CF8521BB636C}"/>
              </a:ext>
            </a:extLst>
          </p:cNvPr>
          <p:cNvPicPr/>
          <p:nvPr/>
        </p:nvPicPr>
        <p:blipFill>
          <a:blip r:embed="rId4"/>
          <a:stretch>
            <a:fillRect/>
          </a:stretch>
        </p:blipFill>
        <p:spPr>
          <a:xfrm>
            <a:off x="679173" y="4068419"/>
            <a:ext cx="3790950" cy="390525"/>
          </a:xfrm>
          <a:prstGeom prst="rect">
            <a:avLst/>
          </a:prstGeom>
        </p:spPr>
      </p:pic>
      <p:pic>
        <p:nvPicPr>
          <p:cNvPr id="10" name="Picture 9">
            <a:extLst>
              <a:ext uri="{FF2B5EF4-FFF2-40B4-BE49-F238E27FC236}">
                <a16:creationId xmlns:a16="http://schemas.microsoft.com/office/drawing/2014/main" id="{76F890E7-776D-409E-A238-391404449956}"/>
              </a:ext>
            </a:extLst>
          </p:cNvPr>
          <p:cNvPicPr/>
          <p:nvPr/>
        </p:nvPicPr>
        <p:blipFill>
          <a:blip r:embed="rId5"/>
          <a:stretch>
            <a:fillRect/>
          </a:stretch>
        </p:blipFill>
        <p:spPr>
          <a:xfrm>
            <a:off x="3702005" y="4426229"/>
            <a:ext cx="3790950" cy="2255976"/>
          </a:xfrm>
          <a:prstGeom prst="rect">
            <a:avLst/>
          </a:prstGeom>
        </p:spPr>
      </p:pic>
      <p:pic>
        <p:nvPicPr>
          <p:cNvPr id="11" name="Picture 10">
            <a:extLst>
              <a:ext uri="{FF2B5EF4-FFF2-40B4-BE49-F238E27FC236}">
                <a16:creationId xmlns:a16="http://schemas.microsoft.com/office/drawing/2014/main" id="{F91BEB8D-B452-4AE7-864B-4EBADCC54D95}"/>
              </a:ext>
            </a:extLst>
          </p:cNvPr>
          <p:cNvPicPr/>
          <p:nvPr/>
        </p:nvPicPr>
        <p:blipFill>
          <a:blip r:embed="rId6"/>
          <a:stretch>
            <a:fillRect/>
          </a:stretch>
        </p:blipFill>
        <p:spPr>
          <a:xfrm>
            <a:off x="665564" y="4605017"/>
            <a:ext cx="2286000" cy="1915795"/>
          </a:xfrm>
          <a:prstGeom prst="rect">
            <a:avLst/>
          </a:prstGeom>
        </p:spPr>
      </p:pic>
      <p:sp>
        <p:nvSpPr>
          <p:cNvPr id="12" name="TextBox 11">
            <a:extLst>
              <a:ext uri="{FF2B5EF4-FFF2-40B4-BE49-F238E27FC236}">
                <a16:creationId xmlns:a16="http://schemas.microsoft.com/office/drawing/2014/main" id="{3FBCDBBA-9614-4139-B8FD-2EADB122BD00}"/>
              </a:ext>
            </a:extLst>
          </p:cNvPr>
          <p:cNvSpPr txBox="1"/>
          <p:nvPr/>
        </p:nvSpPr>
        <p:spPr>
          <a:xfrm>
            <a:off x="8097078" y="4526204"/>
            <a:ext cx="3429358" cy="1754326"/>
          </a:xfrm>
          <a:prstGeom prst="rect">
            <a:avLst/>
          </a:prstGeom>
          <a:noFill/>
        </p:spPr>
        <p:txBody>
          <a:bodyPr wrap="square" rtlCol="0">
            <a:spAutoFit/>
          </a:bodyPr>
          <a:lstStyle/>
          <a:p>
            <a:r>
              <a:rPr lang="en-IN" b="1" dirty="0"/>
              <a:t>We see that even after hyperparameter optimization, there is no much changes in the accuracy score, Hence saving the previous model for reference.</a:t>
            </a:r>
            <a:endParaRPr lang="en-US" dirty="0"/>
          </a:p>
          <a:p>
            <a:endParaRPr lang="en-US" dirty="0"/>
          </a:p>
        </p:txBody>
      </p:sp>
    </p:spTree>
    <p:extLst>
      <p:ext uri="{BB962C8B-B14F-4D97-AF65-F5344CB8AC3E}">
        <p14:creationId xmlns:p14="http://schemas.microsoft.com/office/powerpoint/2010/main" val="2943827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8BC05-552A-4599-972C-81F2D5DD7C29}"/>
              </a:ext>
            </a:extLst>
          </p:cNvPr>
          <p:cNvSpPr>
            <a:spLocks noGrp="1"/>
          </p:cNvSpPr>
          <p:nvPr>
            <p:ph type="title"/>
          </p:nvPr>
        </p:nvSpPr>
        <p:spPr/>
        <p:txBody>
          <a:bodyPr>
            <a:normAutofit/>
          </a:bodyPr>
          <a:lstStyle/>
          <a:p>
            <a:r>
              <a:rPr lang="en-US" sz="4000" b="1" dirty="0">
                <a:solidFill>
                  <a:srgbClr val="FF0000"/>
                </a:solidFill>
              </a:rPr>
              <a:t>AUC ROC CURVE</a:t>
            </a:r>
          </a:p>
        </p:txBody>
      </p:sp>
      <p:pic>
        <p:nvPicPr>
          <p:cNvPr id="4" name="Content Placeholder 3">
            <a:extLst>
              <a:ext uri="{FF2B5EF4-FFF2-40B4-BE49-F238E27FC236}">
                <a16:creationId xmlns:a16="http://schemas.microsoft.com/office/drawing/2014/main" id="{12664912-34E9-415D-8E83-75F748FA9CBB}"/>
              </a:ext>
            </a:extLst>
          </p:cNvPr>
          <p:cNvPicPr>
            <a:picLocks noGrp="1" noChangeAspect="1"/>
          </p:cNvPicPr>
          <p:nvPr>
            <p:ph idx="1"/>
          </p:nvPr>
        </p:nvPicPr>
        <p:blipFill>
          <a:blip r:embed="rId2"/>
          <a:stretch>
            <a:fillRect/>
          </a:stretch>
        </p:blipFill>
        <p:spPr>
          <a:xfrm>
            <a:off x="942596" y="1508762"/>
            <a:ext cx="5430008" cy="1247949"/>
          </a:xfrm>
          <a:prstGeom prst="rect">
            <a:avLst/>
          </a:prstGeom>
        </p:spPr>
      </p:pic>
      <p:pic>
        <p:nvPicPr>
          <p:cNvPr id="5" name="Picture 4">
            <a:extLst>
              <a:ext uri="{FF2B5EF4-FFF2-40B4-BE49-F238E27FC236}">
                <a16:creationId xmlns:a16="http://schemas.microsoft.com/office/drawing/2014/main" id="{6B2ABD36-A3C7-4BC0-A16E-A365EDE933B2}"/>
              </a:ext>
            </a:extLst>
          </p:cNvPr>
          <p:cNvPicPr/>
          <p:nvPr/>
        </p:nvPicPr>
        <p:blipFill>
          <a:blip r:embed="rId3"/>
          <a:stretch>
            <a:fillRect/>
          </a:stretch>
        </p:blipFill>
        <p:spPr>
          <a:xfrm>
            <a:off x="410747" y="3150008"/>
            <a:ext cx="5961857" cy="3282492"/>
          </a:xfrm>
          <a:prstGeom prst="rect">
            <a:avLst/>
          </a:prstGeom>
        </p:spPr>
      </p:pic>
      <p:sp>
        <p:nvSpPr>
          <p:cNvPr id="6" name="TextBox 5">
            <a:extLst>
              <a:ext uri="{FF2B5EF4-FFF2-40B4-BE49-F238E27FC236}">
                <a16:creationId xmlns:a16="http://schemas.microsoft.com/office/drawing/2014/main" id="{0354AC8D-6A32-49CE-8680-97DA0269724D}"/>
              </a:ext>
            </a:extLst>
          </p:cNvPr>
          <p:cNvSpPr txBox="1"/>
          <p:nvPr/>
        </p:nvSpPr>
        <p:spPr>
          <a:xfrm>
            <a:off x="7898296" y="1815548"/>
            <a:ext cx="2451652" cy="1754326"/>
          </a:xfrm>
          <a:prstGeom prst="rect">
            <a:avLst/>
          </a:prstGeom>
          <a:noFill/>
        </p:spPr>
        <p:txBody>
          <a:bodyPr wrap="square" rtlCol="0">
            <a:spAutoFit/>
          </a:bodyPr>
          <a:lstStyle/>
          <a:p>
            <a:r>
              <a:rPr lang="en-IN" dirty="0"/>
              <a:t>Here we can see that we are getting Random forest classifier  accuracy score as best score also AUC ROC curve is having value 1</a:t>
            </a:r>
            <a:endParaRPr lang="en-US" dirty="0"/>
          </a:p>
        </p:txBody>
      </p:sp>
    </p:spTree>
    <p:extLst>
      <p:ext uri="{BB962C8B-B14F-4D97-AF65-F5344CB8AC3E}">
        <p14:creationId xmlns:p14="http://schemas.microsoft.com/office/powerpoint/2010/main" val="34055972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1B3CE9-36A2-4693-AB2A-2ED7B6F10261}"/>
              </a:ext>
            </a:extLst>
          </p:cNvPr>
          <p:cNvSpPr>
            <a:spLocks noGrp="1"/>
          </p:cNvSpPr>
          <p:nvPr>
            <p:ph type="title"/>
          </p:nvPr>
        </p:nvSpPr>
        <p:spPr/>
        <p:txBody>
          <a:bodyPr>
            <a:normAutofit/>
          </a:bodyPr>
          <a:lstStyle/>
          <a:p>
            <a:r>
              <a:rPr lang="en-US" sz="4000" b="1" u="sng" dirty="0">
                <a:solidFill>
                  <a:srgbClr val="FF0000"/>
                </a:solidFill>
              </a:rPr>
              <a:t>Saving the Best Model</a:t>
            </a:r>
          </a:p>
        </p:txBody>
      </p:sp>
      <p:sp>
        <p:nvSpPr>
          <p:cNvPr id="5" name="TextBox 4">
            <a:extLst>
              <a:ext uri="{FF2B5EF4-FFF2-40B4-BE49-F238E27FC236}">
                <a16:creationId xmlns:a16="http://schemas.microsoft.com/office/drawing/2014/main" id="{6F6D869D-6A41-4887-8042-D4148DF00365}"/>
              </a:ext>
            </a:extLst>
          </p:cNvPr>
          <p:cNvSpPr txBox="1"/>
          <p:nvPr/>
        </p:nvSpPr>
        <p:spPr>
          <a:xfrm>
            <a:off x="838200" y="1573350"/>
            <a:ext cx="10134600" cy="1846659"/>
          </a:xfrm>
          <a:prstGeom prst="rect">
            <a:avLst/>
          </a:prstGeom>
          <a:noFill/>
        </p:spPr>
        <p:txBody>
          <a:bodyPr wrap="square" rtlCol="0">
            <a:spAutoFit/>
          </a:bodyPr>
          <a:lstStyle/>
          <a:p>
            <a:r>
              <a:rPr lang="en-IN" sz="2400" dirty="0"/>
              <a:t>We see that Random forest classifier model has given the highest AUC in graph, the accuracy score of 97% and CV score of 96% which is highest among all the models tested. also we see that evaluation metrics are high for this model. Hence we will be saving this model.</a:t>
            </a:r>
            <a:endParaRPr lang="en-US" sz="2400" dirty="0"/>
          </a:p>
          <a:p>
            <a:endParaRPr lang="en-US" dirty="0"/>
          </a:p>
        </p:txBody>
      </p:sp>
      <p:pic>
        <p:nvPicPr>
          <p:cNvPr id="8" name="Picture 7">
            <a:extLst>
              <a:ext uri="{FF2B5EF4-FFF2-40B4-BE49-F238E27FC236}">
                <a16:creationId xmlns:a16="http://schemas.microsoft.com/office/drawing/2014/main" id="{39CDBCAE-3089-4AC6-A2D2-ACD4C9E881D9}"/>
              </a:ext>
            </a:extLst>
          </p:cNvPr>
          <p:cNvPicPr/>
          <p:nvPr/>
        </p:nvPicPr>
        <p:blipFill>
          <a:blip r:embed="rId2"/>
          <a:stretch>
            <a:fillRect/>
          </a:stretch>
        </p:blipFill>
        <p:spPr>
          <a:xfrm>
            <a:off x="838200" y="3550409"/>
            <a:ext cx="9047922" cy="1366148"/>
          </a:xfrm>
          <a:prstGeom prst="rect">
            <a:avLst/>
          </a:prstGeom>
        </p:spPr>
      </p:pic>
    </p:spTree>
    <p:extLst>
      <p:ext uri="{BB962C8B-B14F-4D97-AF65-F5344CB8AC3E}">
        <p14:creationId xmlns:p14="http://schemas.microsoft.com/office/powerpoint/2010/main" val="293603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CA6D4-2574-4EE8-A827-017D639C7FC7}"/>
              </a:ext>
            </a:extLst>
          </p:cNvPr>
          <p:cNvSpPr>
            <a:spLocks noGrp="1"/>
          </p:cNvSpPr>
          <p:nvPr>
            <p:ph type="title"/>
          </p:nvPr>
        </p:nvSpPr>
        <p:spPr>
          <a:xfrm>
            <a:off x="665922" y="365125"/>
            <a:ext cx="10515600" cy="1325563"/>
          </a:xfrm>
        </p:spPr>
        <p:txBody>
          <a:bodyPr/>
          <a:lstStyle/>
          <a:p>
            <a:r>
              <a:rPr lang="en-IN" b="1" dirty="0">
                <a:solidFill>
                  <a:srgbClr val="FF0000"/>
                </a:solidFill>
              </a:rPr>
              <a:t>Overview:</a:t>
            </a:r>
          </a:p>
        </p:txBody>
      </p:sp>
      <p:sp>
        <p:nvSpPr>
          <p:cNvPr id="3" name="Content Placeholder 2">
            <a:extLst>
              <a:ext uri="{FF2B5EF4-FFF2-40B4-BE49-F238E27FC236}">
                <a16:creationId xmlns:a16="http://schemas.microsoft.com/office/drawing/2014/main" id="{8A9EA786-E6B5-4CB5-9D6D-FE86AD033231}"/>
              </a:ext>
            </a:extLst>
          </p:cNvPr>
          <p:cNvSpPr>
            <a:spLocks noGrp="1"/>
          </p:cNvSpPr>
          <p:nvPr>
            <p:ph idx="1"/>
          </p:nvPr>
        </p:nvSpPr>
        <p:spPr/>
        <p:txBody>
          <a:bodyPr/>
          <a:lstStyle/>
          <a:p>
            <a:pPr>
              <a:buFont typeface="Wingdings" panose="05000000000000000000" pitchFamily="2" charset="2"/>
              <a:buChar char="ü"/>
            </a:pPr>
            <a:r>
              <a:rPr lang="en-US" sz="2400" dirty="0">
                <a:solidFill>
                  <a:schemeClr val="tx2"/>
                </a:solidFill>
                <a:latin typeface="Century" panose="02040604050505020304" pitchFamily="18" charset="0"/>
              </a:rPr>
              <a:t>In this particular presentation we will be looking on:</a:t>
            </a:r>
          </a:p>
          <a:p>
            <a:pPr lvl="1"/>
            <a:r>
              <a:rPr lang="en-US" dirty="0">
                <a:solidFill>
                  <a:schemeClr val="tx2"/>
                </a:solidFill>
                <a:latin typeface="Century" panose="02040604050505020304" pitchFamily="18" charset="0"/>
              </a:rPr>
              <a:t>How to analyze the dataset of Micro Credit Defaulters.</a:t>
            </a:r>
          </a:p>
          <a:p>
            <a:pPr lvl="1"/>
            <a:r>
              <a:rPr lang="en-US" dirty="0">
                <a:solidFill>
                  <a:schemeClr val="tx2"/>
                </a:solidFill>
                <a:latin typeface="Century" panose="02040604050505020304" pitchFamily="18" charset="0"/>
              </a:rPr>
              <a:t>What are the EDA steps in cleaning the dataset.</a:t>
            </a:r>
          </a:p>
          <a:p>
            <a:pPr lvl="1"/>
            <a:r>
              <a:rPr lang="en-US" dirty="0">
                <a:solidFill>
                  <a:schemeClr val="tx2"/>
                </a:solidFill>
                <a:latin typeface="Century" panose="02040604050505020304" pitchFamily="18" charset="0"/>
              </a:rPr>
              <a:t>Overall analysis on the problem.</a:t>
            </a:r>
          </a:p>
          <a:p>
            <a:pPr lvl="1"/>
            <a:r>
              <a:rPr lang="en-US" dirty="0">
                <a:solidFill>
                  <a:schemeClr val="tx2"/>
                </a:solidFill>
                <a:latin typeface="Century" panose="02040604050505020304" pitchFamily="18" charset="0"/>
              </a:rPr>
              <a:t>Model building from the cleaned dataset.</a:t>
            </a:r>
          </a:p>
          <a:p>
            <a:pPr lvl="1"/>
            <a:r>
              <a:rPr lang="en-US" dirty="0">
                <a:solidFill>
                  <a:schemeClr val="tx2"/>
                </a:solidFill>
                <a:latin typeface="Century" panose="02040604050505020304" pitchFamily="18" charset="0"/>
              </a:rPr>
              <a:t>Predicting defaulters for saved model.</a:t>
            </a:r>
          </a:p>
          <a:p>
            <a:endParaRPr lang="en-IN" dirty="0"/>
          </a:p>
        </p:txBody>
      </p:sp>
    </p:spTree>
    <p:extLst>
      <p:ext uri="{BB962C8B-B14F-4D97-AF65-F5344CB8AC3E}">
        <p14:creationId xmlns:p14="http://schemas.microsoft.com/office/powerpoint/2010/main" val="315421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AFB10-4610-4E90-B036-2E46D20B25E5}"/>
              </a:ext>
            </a:extLst>
          </p:cNvPr>
          <p:cNvSpPr>
            <a:spLocks noGrp="1"/>
          </p:cNvSpPr>
          <p:nvPr>
            <p:ph type="title"/>
          </p:nvPr>
        </p:nvSpPr>
        <p:spPr>
          <a:xfrm>
            <a:off x="1524002" y="116632"/>
            <a:ext cx="9829799" cy="576064"/>
          </a:xfrm>
        </p:spPr>
        <p:txBody>
          <a:bodyPr>
            <a:normAutofit/>
          </a:bodyPr>
          <a:lstStyle/>
          <a:p>
            <a:r>
              <a:rPr lang="en-IN" dirty="0"/>
              <a:t>Conclusion:</a:t>
            </a:r>
          </a:p>
        </p:txBody>
      </p:sp>
      <p:sp>
        <p:nvSpPr>
          <p:cNvPr id="3" name="Content Placeholder 2">
            <a:extLst>
              <a:ext uri="{FF2B5EF4-FFF2-40B4-BE49-F238E27FC236}">
                <a16:creationId xmlns:a16="http://schemas.microsoft.com/office/drawing/2014/main" id="{BEF0F46B-4525-402B-8B70-52F18F4FC22F}"/>
              </a:ext>
            </a:extLst>
          </p:cNvPr>
          <p:cNvSpPr>
            <a:spLocks noGrp="1"/>
          </p:cNvSpPr>
          <p:nvPr>
            <p:ph idx="1"/>
          </p:nvPr>
        </p:nvSpPr>
        <p:spPr>
          <a:xfrm>
            <a:off x="172278" y="692696"/>
            <a:ext cx="12125739" cy="5904656"/>
          </a:xfrm>
        </p:spPr>
        <p:txBody>
          <a:bodyPr>
            <a:noAutofit/>
          </a:bodyPr>
          <a:lstStyle/>
          <a:p>
            <a:pPr lvl="0">
              <a:buFont typeface="Wingdings" panose="05000000000000000000" pitchFamily="2" charset="2"/>
              <a:buChar char="Ø"/>
            </a:pPr>
            <a:r>
              <a:rPr lang="en-IN" sz="1600" dirty="0">
                <a:latin typeface="Bahnschrift SemiBold SemiConden" panose="020B0502040204020203" pitchFamily="34" charset="0"/>
                <a:cs typeface="Arial" panose="020B0604020202020204" pitchFamily="34" charset="0"/>
              </a:rPr>
              <a:t>The dataset was very challenging to handle it had 37 features with 30days and 90days information of customers.</a:t>
            </a:r>
            <a:endParaRPr lang="en-US" sz="1600" dirty="0">
              <a:latin typeface="Bahnschrift SemiBold SemiConden" panose="020B0502040204020203" pitchFamily="34" charset="0"/>
              <a:cs typeface="Arial" panose="020B0604020202020204" pitchFamily="34" charset="0"/>
            </a:endParaRPr>
          </a:p>
          <a:p>
            <a:pPr lvl="0">
              <a:buFont typeface="Wingdings" panose="05000000000000000000" pitchFamily="2" charset="2"/>
              <a:buChar char="Ø"/>
            </a:pPr>
            <a:r>
              <a:rPr lang="en-IN" sz="1600" dirty="0">
                <a:latin typeface="Bahnschrift SemiBold SemiConden" panose="020B0502040204020203" pitchFamily="34" charset="0"/>
                <a:cs typeface="Arial" panose="020B0604020202020204" pitchFamily="34" charset="0"/>
              </a:rPr>
              <a:t>Firstly, the datasets were not having any null values.</a:t>
            </a:r>
            <a:endParaRPr lang="en-US" sz="1600" dirty="0">
              <a:latin typeface="Bahnschrift SemiBold SemiConden" panose="020B0502040204020203" pitchFamily="34" charset="0"/>
              <a:cs typeface="Arial" panose="020B0604020202020204" pitchFamily="34" charset="0"/>
            </a:endParaRPr>
          </a:p>
          <a:p>
            <a:pPr lvl="0">
              <a:buFont typeface="Wingdings" panose="05000000000000000000" pitchFamily="2" charset="2"/>
              <a:buChar char="Ø"/>
            </a:pPr>
            <a:r>
              <a:rPr lang="en-IN" sz="1600" dirty="0">
                <a:latin typeface="Bahnschrift SemiBold SemiConden" panose="020B0502040204020203" pitchFamily="34" charset="0"/>
                <a:cs typeface="Arial" panose="020B0604020202020204" pitchFamily="34" charset="0"/>
              </a:rPr>
              <a:t>But there was huge number of zero entries in maximum columns so we have to be careful while going through the statistical analysis of the datasets.</a:t>
            </a:r>
            <a:endParaRPr lang="en-US" sz="1600" dirty="0">
              <a:latin typeface="Bahnschrift SemiBold SemiConden" panose="020B0502040204020203" pitchFamily="34" charset="0"/>
              <a:cs typeface="Arial" panose="020B0604020202020204" pitchFamily="34" charset="0"/>
            </a:endParaRPr>
          </a:p>
          <a:p>
            <a:pPr lvl="0">
              <a:buFont typeface="Wingdings" panose="05000000000000000000" pitchFamily="2" charset="2"/>
              <a:buChar char="Ø"/>
            </a:pPr>
            <a:r>
              <a:rPr lang="en-IN" sz="1600" dirty="0">
                <a:latin typeface="Bahnschrift SemiBold SemiConden" panose="020B0502040204020203" pitchFamily="34" charset="0"/>
                <a:cs typeface="Arial" panose="020B0604020202020204" pitchFamily="34" charset="0"/>
              </a:rPr>
              <a:t>And proper </a:t>
            </a:r>
            <a:r>
              <a:rPr lang="en-IN" sz="1600" dirty="0" err="1">
                <a:latin typeface="Bahnschrift SemiBold SemiConden" panose="020B0502040204020203" pitchFamily="34" charset="0"/>
                <a:cs typeface="Arial" panose="020B0604020202020204" pitchFamily="34" charset="0"/>
              </a:rPr>
              <a:t>ploting</a:t>
            </a:r>
            <a:r>
              <a:rPr lang="en-IN" sz="1600" dirty="0">
                <a:latin typeface="Bahnschrift SemiBold SemiConden" panose="020B0502040204020203" pitchFamily="34" charset="0"/>
                <a:cs typeface="Arial" panose="020B0604020202020204" pitchFamily="34" charset="0"/>
              </a:rPr>
              <a:t> for proper type of features will help us to get better insight on the data. I found maximum numerical columns in the dataset so I have </a:t>
            </a:r>
            <a:r>
              <a:rPr lang="en-IN" sz="1600" dirty="0" err="1">
                <a:latin typeface="Bahnschrift SemiBold SemiConden" panose="020B0502040204020203" pitchFamily="34" charset="0"/>
                <a:cs typeface="Arial" panose="020B0604020202020204" pitchFamily="34" charset="0"/>
              </a:rPr>
              <a:t>choosen</a:t>
            </a:r>
            <a:r>
              <a:rPr lang="en-IN" sz="1600" dirty="0">
                <a:latin typeface="Bahnschrift SemiBold SemiConden" panose="020B0502040204020203" pitchFamily="34" charset="0"/>
                <a:cs typeface="Arial" panose="020B0604020202020204" pitchFamily="34" charset="0"/>
              </a:rPr>
              <a:t> bar plot to see the relation between target and features.</a:t>
            </a:r>
            <a:endParaRPr lang="en-US" sz="1600" dirty="0">
              <a:latin typeface="Bahnschrift SemiBold SemiConden" panose="020B0502040204020203" pitchFamily="34" charset="0"/>
              <a:cs typeface="Arial" panose="020B0604020202020204" pitchFamily="34" charset="0"/>
            </a:endParaRPr>
          </a:p>
          <a:p>
            <a:pPr lvl="0">
              <a:buFont typeface="Wingdings" panose="05000000000000000000" pitchFamily="2" charset="2"/>
              <a:buChar char="Ø"/>
            </a:pPr>
            <a:r>
              <a:rPr lang="en-IN" sz="1600" dirty="0">
                <a:latin typeface="Bahnschrift SemiBold SemiConden" panose="020B0502040204020203" pitchFamily="34" charset="0"/>
                <a:cs typeface="Arial" panose="020B0604020202020204" pitchFamily="34" charset="0"/>
              </a:rPr>
              <a:t>I notice a huge amount of outliers and skewness in the data so we have chosen proper methods to deal with the outliers and skewness. If we ignore these outliers and skewness we may end up with a bad model which has less accuracy. So I used the percentile method to remove outliers.</a:t>
            </a:r>
            <a:endParaRPr lang="en-US" sz="1600" dirty="0">
              <a:latin typeface="Bahnschrift SemiBold SemiConden" panose="020B0502040204020203" pitchFamily="34" charset="0"/>
              <a:cs typeface="Arial" panose="020B0604020202020204" pitchFamily="34" charset="0"/>
            </a:endParaRPr>
          </a:p>
          <a:p>
            <a:pPr lvl="0">
              <a:buFont typeface="Wingdings" panose="05000000000000000000" pitchFamily="2" charset="2"/>
              <a:buChar char="Ø"/>
            </a:pPr>
            <a:r>
              <a:rPr lang="en-IN" sz="1600" dirty="0">
                <a:latin typeface="Bahnschrift SemiBold SemiConden" panose="020B0502040204020203" pitchFamily="34" charset="0"/>
                <a:cs typeface="Arial" panose="020B0604020202020204" pitchFamily="34" charset="0"/>
              </a:rPr>
              <a:t>Then scaling dataset has a good impact like it will help the model not to get </a:t>
            </a:r>
            <a:r>
              <a:rPr lang="en-IN" sz="1600" dirty="0" err="1">
                <a:latin typeface="Bahnschrift SemiBold SemiConden" panose="020B0502040204020203" pitchFamily="34" charset="0"/>
                <a:cs typeface="Arial" panose="020B0604020202020204" pitchFamily="34" charset="0"/>
              </a:rPr>
              <a:t>baised</a:t>
            </a:r>
            <a:r>
              <a:rPr lang="en-IN" sz="1600" dirty="0">
                <a:latin typeface="Bahnschrift SemiBold SemiConden" panose="020B0502040204020203" pitchFamily="34" charset="0"/>
                <a:cs typeface="Arial" panose="020B0604020202020204" pitchFamily="34" charset="0"/>
              </a:rPr>
              <a:t>. Since we have not removed outliers and skewness completely from the dataset so we have to choose Normalization.</a:t>
            </a:r>
            <a:endParaRPr lang="en-US" sz="1600" dirty="0">
              <a:latin typeface="Bahnschrift SemiBold SemiConden" panose="020B0502040204020203" pitchFamily="34" charset="0"/>
              <a:cs typeface="Arial" panose="020B0604020202020204" pitchFamily="34" charset="0"/>
            </a:endParaRPr>
          </a:p>
          <a:p>
            <a:pPr lvl="0">
              <a:buFont typeface="Wingdings" panose="05000000000000000000" pitchFamily="2" charset="2"/>
              <a:buChar char="Ø"/>
            </a:pPr>
            <a:r>
              <a:rPr lang="en-IN" sz="1600" dirty="0">
                <a:latin typeface="Bahnschrift SemiBold SemiConden" panose="020B0502040204020203" pitchFamily="34" charset="0"/>
                <a:cs typeface="Arial" panose="020B0604020202020204" pitchFamily="34" charset="0"/>
              </a:rPr>
              <a:t>We have to use multiple models while building model using dataset as to get the best model out of it.</a:t>
            </a:r>
            <a:endParaRPr lang="en-US" sz="1600" dirty="0">
              <a:latin typeface="Bahnschrift SemiBold SemiConden" panose="020B0502040204020203" pitchFamily="34" charset="0"/>
              <a:cs typeface="Arial" panose="020B0604020202020204" pitchFamily="34" charset="0"/>
            </a:endParaRPr>
          </a:p>
          <a:p>
            <a:pPr lvl="0">
              <a:buFont typeface="Wingdings" panose="05000000000000000000" pitchFamily="2" charset="2"/>
              <a:buChar char="Ø"/>
            </a:pPr>
            <a:r>
              <a:rPr lang="en-IN" sz="1600" dirty="0">
                <a:latin typeface="Bahnschrift SemiBold SemiConden" panose="020B0502040204020203" pitchFamily="34" charset="0"/>
                <a:cs typeface="Arial" panose="020B0604020202020204" pitchFamily="34" charset="0"/>
              </a:rPr>
              <a:t>And we have to use multiple metrics like F1_score, precision, recall and </a:t>
            </a:r>
            <a:r>
              <a:rPr lang="en-IN" sz="1600" dirty="0" err="1">
                <a:latin typeface="Bahnschrift SemiBold SemiConden" panose="020B0502040204020203" pitchFamily="34" charset="0"/>
                <a:cs typeface="Arial" panose="020B0604020202020204" pitchFamily="34" charset="0"/>
              </a:rPr>
              <a:t>accuracy_score</a:t>
            </a:r>
            <a:r>
              <a:rPr lang="en-IN" sz="1600" dirty="0">
                <a:latin typeface="Bahnschrift SemiBold SemiConden" panose="020B0502040204020203" pitchFamily="34" charset="0"/>
                <a:cs typeface="Arial" panose="020B0604020202020204" pitchFamily="34" charset="0"/>
              </a:rPr>
              <a:t> which will help us to decide the best model.</a:t>
            </a:r>
            <a:endParaRPr lang="en-US" sz="1600" dirty="0">
              <a:latin typeface="Bahnschrift SemiBold SemiConden" panose="020B0502040204020203" pitchFamily="34" charset="0"/>
              <a:cs typeface="Arial" panose="020B0604020202020204" pitchFamily="34" charset="0"/>
            </a:endParaRPr>
          </a:p>
          <a:p>
            <a:pPr lvl="0">
              <a:buFont typeface="Wingdings" panose="05000000000000000000" pitchFamily="2" charset="2"/>
              <a:buChar char="Ø"/>
            </a:pPr>
            <a:r>
              <a:rPr lang="en-IN" sz="1600" dirty="0">
                <a:latin typeface="Bahnschrift SemiBold SemiConden" panose="020B0502040204020203" pitchFamily="34" charset="0"/>
                <a:cs typeface="Arial" panose="020B0604020202020204" pitchFamily="34" charset="0"/>
              </a:rPr>
              <a:t>I found Random Forest Classifier as the best model with 94.1% </a:t>
            </a:r>
            <a:r>
              <a:rPr lang="en-IN" sz="1600" dirty="0" err="1">
                <a:latin typeface="Bahnschrift SemiBold SemiConden" panose="020B0502040204020203" pitchFamily="34" charset="0"/>
                <a:cs typeface="Arial" panose="020B0604020202020204" pitchFamily="34" charset="0"/>
              </a:rPr>
              <a:t>accuracy_score</a:t>
            </a:r>
            <a:r>
              <a:rPr lang="en-IN" sz="1600" dirty="0">
                <a:latin typeface="Bahnschrift SemiBold SemiConden" panose="020B0502040204020203" pitchFamily="34" charset="0"/>
                <a:cs typeface="Arial" panose="020B0604020202020204" pitchFamily="34" charset="0"/>
              </a:rPr>
              <a:t>. Also I have improved the accuracy of the best model by running hyperparameter </a:t>
            </a:r>
            <a:r>
              <a:rPr lang="en-IN" sz="1600" dirty="0" err="1">
                <a:latin typeface="Bahnschrift SemiBold SemiConden" panose="020B0502040204020203" pitchFamily="34" charset="0"/>
                <a:cs typeface="Arial" panose="020B0604020202020204" pitchFamily="34" charset="0"/>
              </a:rPr>
              <a:t>tunning</a:t>
            </a:r>
            <a:r>
              <a:rPr lang="en-IN" sz="1600" dirty="0">
                <a:latin typeface="Bahnschrift SemiBold SemiConden" panose="020B0502040204020203" pitchFamily="34" charset="0"/>
                <a:cs typeface="Arial" panose="020B0604020202020204" pitchFamily="34" charset="0"/>
              </a:rPr>
              <a:t>.</a:t>
            </a:r>
            <a:endParaRPr lang="en-US" sz="1600" dirty="0">
              <a:latin typeface="Bahnschrift SemiBold SemiConden" panose="020B0502040204020203" pitchFamily="34" charset="0"/>
              <a:cs typeface="Arial" panose="020B0604020202020204" pitchFamily="34" charset="0"/>
            </a:endParaRPr>
          </a:p>
          <a:p>
            <a:pPr lvl="0">
              <a:buFont typeface="Wingdings" panose="05000000000000000000" pitchFamily="2" charset="2"/>
              <a:buChar char="Ø"/>
            </a:pPr>
            <a:r>
              <a:rPr lang="en-IN" sz="1600" dirty="0">
                <a:latin typeface="Bahnschrift SemiBold SemiConden" panose="020B0502040204020203" pitchFamily="34" charset="0"/>
                <a:cs typeface="Arial" panose="020B0604020202020204" pitchFamily="34" charset="0"/>
              </a:rPr>
              <a:t>At last I have predicted whether the loan is paid back or not using a saved model. It was good!! that I was able to get the predictions near to actual values.</a:t>
            </a:r>
            <a:endParaRPr lang="en-US" sz="1600" dirty="0">
              <a:latin typeface="Bahnschrift SemiBold SemiConden" panose="020B0502040204020203" pitchFamily="34" charset="0"/>
              <a:cs typeface="Arial" panose="020B0604020202020204" pitchFamily="34" charset="0"/>
            </a:endParaRPr>
          </a:p>
          <a:p>
            <a:pPr>
              <a:lnSpc>
                <a:spcPct val="107000"/>
              </a:lnSpc>
              <a:spcAft>
                <a:spcPts val="800"/>
              </a:spcAft>
            </a:pPr>
            <a:endParaRPr lang="en-IN" sz="165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650" dirty="0"/>
          </a:p>
        </p:txBody>
      </p:sp>
    </p:spTree>
    <p:extLst>
      <p:ext uri="{BB962C8B-B14F-4D97-AF65-F5344CB8AC3E}">
        <p14:creationId xmlns:p14="http://schemas.microsoft.com/office/powerpoint/2010/main" val="2810652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Content Placeholder 18">
            <a:extLst>
              <a:ext uri="{FF2B5EF4-FFF2-40B4-BE49-F238E27FC236}">
                <a16:creationId xmlns:a16="http://schemas.microsoft.com/office/drawing/2014/main" id="{834050DB-14F7-4211-BAC1-DC7125BEBCD4}"/>
              </a:ext>
            </a:extLst>
          </p:cNvPr>
          <p:cNvSpPr>
            <a:spLocks noGrp="1"/>
          </p:cNvSpPr>
          <p:nvPr>
            <p:ph idx="1"/>
          </p:nvPr>
        </p:nvSpPr>
        <p:spPr/>
        <p:txBody>
          <a:bodyPr/>
          <a:lstStyle/>
          <a:p>
            <a:endParaRPr lang="en-IN"/>
          </a:p>
        </p:txBody>
      </p:sp>
      <p:pic>
        <p:nvPicPr>
          <p:cNvPr id="20" name="Content Placeholder 16">
            <a:extLst>
              <a:ext uri="{FF2B5EF4-FFF2-40B4-BE49-F238E27FC236}">
                <a16:creationId xmlns:a16="http://schemas.microsoft.com/office/drawing/2014/main" id="{32D8E361-45C9-4F3D-9600-2D52A2C3F433}"/>
              </a:ext>
            </a:extLst>
          </p:cNvPr>
          <p:cNvPicPr>
            <a:picLocks noChangeAspect="1"/>
          </p:cNvPicPr>
          <p:nvPr/>
        </p:nvPicPr>
        <p:blipFill rotWithShape="1">
          <a:blip r:embed="rId2">
            <a:extLst>
              <a:ext uri="{28A0092B-C50C-407E-A947-70E740481C1C}">
                <a14:useLocalDpi xmlns:a14="http://schemas.microsoft.com/office/drawing/2010/main" val="0"/>
              </a:ext>
            </a:extLst>
          </a:blip>
          <a:srcRect b="11267"/>
          <a:stretch/>
        </p:blipFill>
        <p:spPr>
          <a:xfrm>
            <a:off x="1055440" y="0"/>
            <a:ext cx="11134973" cy="6858000"/>
          </a:xfrm>
          <a:prstGeom prst="rect">
            <a:avLst/>
          </a:prstGeom>
        </p:spPr>
      </p:pic>
    </p:spTree>
    <p:extLst>
      <p:ext uri="{BB962C8B-B14F-4D97-AF65-F5344CB8AC3E}">
        <p14:creationId xmlns:p14="http://schemas.microsoft.com/office/powerpoint/2010/main" val="636227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96A01-906C-4F39-89D2-6A73C0000004}"/>
              </a:ext>
            </a:extLst>
          </p:cNvPr>
          <p:cNvSpPr>
            <a:spLocks noGrp="1"/>
          </p:cNvSpPr>
          <p:nvPr>
            <p:ph type="title"/>
          </p:nvPr>
        </p:nvSpPr>
        <p:spPr>
          <a:xfrm>
            <a:off x="838200" y="365125"/>
            <a:ext cx="10515600" cy="827571"/>
          </a:xfrm>
        </p:spPr>
        <p:txBody>
          <a:bodyPr/>
          <a:lstStyle/>
          <a:p>
            <a:r>
              <a:rPr lang="en-IN" b="1" dirty="0">
                <a:solidFill>
                  <a:srgbClr val="FF0000"/>
                </a:solidFill>
              </a:rPr>
              <a:t>Problem Statement:</a:t>
            </a:r>
          </a:p>
        </p:txBody>
      </p:sp>
      <p:sp>
        <p:nvSpPr>
          <p:cNvPr id="3" name="Content Placeholder 2">
            <a:extLst>
              <a:ext uri="{FF2B5EF4-FFF2-40B4-BE49-F238E27FC236}">
                <a16:creationId xmlns:a16="http://schemas.microsoft.com/office/drawing/2014/main" id="{E09D721E-6BEE-479A-9984-32A1EC00F53D}"/>
              </a:ext>
            </a:extLst>
          </p:cNvPr>
          <p:cNvSpPr>
            <a:spLocks noGrp="1"/>
          </p:cNvSpPr>
          <p:nvPr>
            <p:ph idx="1"/>
          </p:nvPr>
        </p:nvSpPr>
        <p:spPr>
          <a:xfrm>
            <a:off x="838200" y="953467"/>
            <a:ext cx="10316818" cy="5512904"/>
          </a:xfrm>
        </p:spPr>
        <p:txBody>
          <a:bodyPr>
            <a:noAutofit/>
          </a:bodyPr>
          <a:lstStyle/>
          <a:p>
            <a:pPr marL="0" indent="0">
              <a:lnSpc>
                <a:spcPct val="107000"/>
              </a:lnSpc>
              <a:spcAft>
                <a:spcPts val="800"/>
              </a:spcAft>
              <a:buNone/>
            </a:pPr>
            <a:r>
              <a:rPr lang="en-IN" sz="2000" dirty="0">
                <a:latin typeface="Arial" panose="020B0604020202020204" pitchFamily="34" charset="0"/>
                <a:cs typeface="Arial" panose="020B0604020202020204" pitchFamily="34" charset="0"/>
              </a:rPr>
              <a:t> </a:t>
            </a:r>
            <a:r>
              <a:rPr lang="en-IN" sz="1800" dirty="0">
                <a:latin typeface="Arial" panose="020B0604020202020204" pitchFamily="34" charset="0"/>
                <a:ea typeface="Calibri" panose="020F0502020204030204" pitchFamily="34" charset="0"/>
                <a:cs typeface="Arial" panose="020B0604020202020204" pitchFamily="34" charset="0"/>
              </a:rPr>
              <a:t>A Microfinance Institution (MFI) is an organization that offers financial services to low income populations. MFS becomes very useful when targeting especially the unbanked poor families living in remote areas with not much sources of income. The Microfinance services (MFS) provided by MFI are Group Loans, Agricultural Loans, Individual Business Loans and so on. </a:t>
            </a:r>
          </a:p>
          <a:p>
            <a:pPr marL="0" indent="0">
              <a:lnSpc>
                <a:spcPct val="107000"/>
              </a:lnSpc>
              <a:spcAft>
                <a:spcPts val="800"/>
              </a:spcAft>
              <a:buNone/>
            </a:pPr>
            <a:r>
              <a:rPr lang="en-IN" sz="1800" dirty="0">
                <a:latin typeface="Arial" panose="020B0604020202020204" pitchFamily="34" charset="0"/>
                <a:ea typeface="Calibri" panose="020F0502020204030204" pitchFamily="34" charset="0"/>
                <a:cs typeface="Arial" panose="020B0604020202020204" pitchFamily="34" charset="0"/>
              </a:rPr>
              <a:t>Many microfinance institutions (MFI), experts, and donors are supporting the idea of using mobile financial services (MFS) which they feel are more convenient and efficient and cost-saving, than the traditional high-touch model used for long for the purpose of delivering microfinance services. Though the MFI industry is primarily focusing on low-income families and is very useful in such areas, the implementation of MFS has been uneven with both significant challenges and successes. Today, microfinance is widely accepted as a poverty-reduction tool, representing $70 billion in outstanding loans and a global outreach of 200 million clients. </a:t>
            </a:r>
          </a:p>
          <a:p>
            <a:pPr marL="0" indent="0">
              <a:lnSpc>
                <a:spcPct val="107000"/>
              </a:lnSpc>
              <a:spcAft>
                <a:spcPts val="800"/>
              </a:spcAft>
              <a:buNone/>
            </a:pPr>
            <a:r>
              <a:rPr lang="en-IN" sz="1800" dirty="0">
                <a:latin typeface="Arial" panose="020B0604020202020204" pitchFamily="34" charset="0"/>
                <a:ea typeface="Calibri" panose="020F0502020204030204" pitchFamily="34" charset="0"/>
                <a:cs typeface="Arial" panose="020B0604020202020204" pitchFamily="34" charset="0"/>
              </a:rPr>
              <a:t>We are working with one such client that is in Telecom Industry. They are a fixed wireless telecommunications network provider. They have launched various products and have developed its business and organization based on the budget operator model, offering better products at Lower Prices to all value-conscious customers through a strategy of disruptive innovation that focuses on the subscriber.  </a:t>
            </a:r>
          </a:p>
        </p:txBody>
      </p:sp>
    </p:spTree>
    <p:extLst>
      <p:ext uri="{BB962C8B-B14F-4D97-AF65-F5344CB8AC3E}">
        <p14:creationId xmlns:p14="http://schemas.microsoft.com/office/powerpoint/2010/main" val="133279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EE7FC-150C-494B-AD00-461839A281EE}"/>
              </a:ext>
            </a:extLst>
          </p:cNvPr>
          <p:cNvSpPr>
            <a:spLocks noGrp="1"/>
          </p:cNvSpPr>
          <p:nvPr>
            <p:ph type="title"/>
          </p:nvPr>
        </p:nvSpPr>
        <p:spPr/>
        <p:txBody>
          <a:bodyPr/>
          <a:lstStyle/>
          <a:p>
            <a:r>
              <a:rPr lang="en-IN" b="1" dirty="0">
                <a:solidFill>
                  <a:srgbClr val="FF0000"/>
                </a:solidFill>
              </a:rPr>
              <a:t>Problem Understanding:</a:t>
            </a:r>
          </a:p>
        </p:txBody>
      </p:sp>
      <p:sp>
        <p:nvSpPr>
          <p:cNvPr id="3" name="Content Placeholder 2">
            <a:extLst>
              <a:ext uri="{FF2B5EF4-FFF2-40B4-BE49-F238E27FC236}">
                <a16:creationId xmlns:a16="http://schemas.microsoft.com/office/drawing/2014/main" id="{0A8206DD-0782-4390-A86F-20EA444B06AC}"/>
              </a:ext>
            </a:extLst>
          </p:cNvPr>
          <p:cNvSpPr>
            <a:spLocks noGrp="1"/>
          </p:cNvSpPr>
          <p:nvPr>
            <p:ph idx="1"/>
          </p:nvPr>
        </p:nvSpPr>
        <p:spPr>
          <a:xfrm>
            <a:off x="1451579" y="1329136"/>
            <a:ext cx="9829799" cy="5112568"/>
          </a:xfrm>
        </p:spPr>
        <p:txBody>
          <a:bodyPr>
            <a:noAutofit/>
          </a:bodyPr>
          <a:lstStyle/>
          <a:p>
            <a:pPr marL="0" indent="0">
              <a:lnSpc>
                <a:spcPct val="107000"/>
              </a:lnSpc>
              <a:spcAft>
                <a:spcPts val="800"/>
              </a:spcAft>
              <a:buNone/>
            </a:pPr>
            <a:r>
              <a:rPr lang="en-IN" sz="1800" dirty="0">
                <a:latin typeface="Century" panose="02040604050505020304" pitchFamily="18" charset="0"/>
                <a:ea typeface="Calibri" panose="020F0502020204030204" pitchFamily="34" charset="0"/>
                <a:cs typeface="Times New Roman" panose="02020603050405020304" pitchFamily="18" charset="0"/>
              </a:rPr>
              <a:t>Telecom Industries understand the importance of communication and how it affects a person’s life, thus, focusing on providing their services and products to low income families and poor customers that can help them in the need of hour. They are collaborating with an MFI to provide micro-credit on mobile balances to be paid back in 5 days. The Consumer is believed to be defaulter if he deviates from the path of paying back the loaned amount within the time duration of 5 days. For the loan amount of 5 (in Indonesian Rupiah), payback amount should be 6 (in Indonesian Rupiah), while, for the loan amount of 10 (in Indonesian Rupiah), the payback amount should be 12 (in Indonesian Rupiah). </a:t>
            </a:r>
          </a:p>
          <a:p>
            <a:pPr marL="0" indent="0">
              <a:lnSpc>
                <a:spcPct val="107000"/>
              </a:lnSpc>
              <a:spcAft>
                <a:spcPts val="800"/>
              </a:spcAft>
              <a:buNone/>
            </a:pPr>
            <a:r>
              <a:rPr lang="en-IN" sz="1800" dirty="0">
                <a:latin typeface="Century" panose="02040604050505020304" pitchFamily="18" charset="0"/>
                <a:ea typeface="Calibri" panose="020F0502020204030204" pitchFamily="34" charset="0"/>
                <a:cs typeface="Times New Roman" panose="02020603050405020304" pitchFamily="18" charset="0"/>
              </a:rPr>
              <a:t>The sample data is provided to us from our client database. It is hereby given to you for this exercise. In order to improve the selection of customers for the credit, the client wants some predictions that could help them in further investment and improvement in selection of customers. We have to build a model which can be used to predict in terms of a probability for each loan transaction, whether the customer will be paying back the loaned amount within 5 days of insurance of loan. In this case, Label ‘1’ indicates that the loan has been </a:t>
            </a:r>
            <a:r>
              <a:rPr lang="en-IN" sz="1800" dirty="0" err="1">
                <a:latin typeface="Century" panose="02040604050505020304" pitchFamily="18" charset="0"/>
                <a:ea typeface="Calibri" panose="020F0502020204030204" pitchFamily="34" charset="0"/>
                <a:cs typeface="Times New Roman" panose="02020603050405020304" pitchFamily="18" charset="0"/>
              </a:rPr>
              <a:t>payed</a:t>
            </a:r>
            <a:r>
              <a:rPr lang="en-IN" sz="1800" dirty="0">
                <a:latin typeface="Century" panose="02040604050505020304" pitchFamily="18" charset="0"/>
                <a:ea typeface="Calibri" panose="020F0502020204030204" pitchFamily="34" charset="0"/>
                <a:cs typeface="Times New Roman" panose="02020603050405020304" pitchFamily="18" charset="0"/>
              </a:rPr>
              <a:t> i.e. Non- defaulter, while, Label ‘0’ indicates that the loan has not been </a:t>
            </a:r>
            <a:r>
              <a:rPr lang="en-IN" sz="1800" dirty="0" err="1">
                <a:latin typeface="Century" panose="02040604050505020304" pitchFamily="18" charset="0"/>
                <a:ea typeface="Calibri" panose="020F0502020204030204" pitchFamily="34" charset="0"/>
                <a:cs typeface="Times New Roman" panose="02020603050405020304" pitchFamily="18" charset="0"/>
              </a:rPr>
              <a:t>payed</a:t>
            </a:r>
            <a:r>
              <a:rPr lang="en-IN" sz="1800" dirty="0">
                <a:latin typeface="Century" panose="02040604050505020304" pitchFamily="18" charset="0"/>
                <a:ea typeface="Calibri" panose="020F0502020204030204" pitchFamily="34" charset="0"/>
                <a:cs typeface="Times New Roman" panose="02020603050405020304" pitchFamily="18" charset="0"/>
              </a:rPr>
              <a:t> i.e. defaulter.  </a:t>
            </a:r>
          </a:p>
        </p:txBody>
      </p:sp>
    </p:spTree>
    <p:extLst>
      <p:ext uri="{BB962C8B-B14F-4D97-AF65-F5344CB8AC3E}">
        <p14:creationId xmlns:p14="http://schemas.microsoft.com/office/powerpoint/2010/main" val="2424275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16372-B5D6-450C-9D30-0ED2779B89D7}"/>
              </a:ext>
            </a:extLst>
          </p:cNvPr>
          <p:cNvSpPr>
            <a:spLocks noGrp="1"/>
          </p:cNvSpPr>
          <p:nvPr>
            <p:ph type="title"/>
          </p:nvPr>
        </p:nvSpPr>
        <p:spPr>
          <a:xfrm>
            <a:off x="874647" y="135091"/>
            <a:ext cx="9829798" cy="1296144"/>
          </a:xfrm>
        </p:spPr>
        <p:txBody>
          <a:bodyPr/>
          <a:lstStyle/>
          <a:p>
            <a:r>
              <a:rPr lang="en-IN" b="1" dirty="0">
                <a:solidFill>
                  <a:srgbClr val="FF0000"/>
                </a:solidFill>
              </a:rPr>
              <a:t>What is Micro Credit?</a:t>
            </a:r>
          </a:p>
        </p:txBody>
      </p:sp>
      <p:sp>
        <p:nvSpPr>
          <p:cNvPr id="3" name="Content Placeholder 2">
            <a:extLst>
              <a:ext uri="{FF2B5EF4-FFF2-40B4-BE49-F238E27FC236}">
                <a16:creationId xmlns:a16="http://schemas.microsoft.com/office/drawing/2014/main" id="{ED5FB2BD-30CF-4FFB-A9EF-5F58929C1DFC}"/>
              </a:ext>
            </a:extLst>
          </p:cNvPr>
          <p:cNvSpPr>
            <a:spLocks noGrp="1"/>
          </p:cNvSpPr>
          <p:nvPr>
            <p:ph sz="half" idx="1"/>
          </p:nvPr>
        </p:nvSpPr>
        <p:spPr>
          <a:xfrm>
            <a:off x="649357" y="1179443"/>
            <a:ext cx="6814795" cy="5088835"/>
          </a:xfrm>
        </p:spPr>
        <p:txBody>
          <a:bodyPr>
            <a:normAutofit fontScale="92500" lnSpcReduction="20000"/>
          </a:bodyPr>
          <a:lstStyle/>
          <a:p>
            <a:pPr>
              <a:buFont typeface="Wingdings" panose="05000000000000000000" pitchFamily="2" charset="2"/>
              <a:buChar char="ü"/>
            </a:pPr>
            <a:r>
              <a:rPr lang="en-IN" sz="2000" dirty="0">
                <a:latin typeface="Arial" panose="020B0604020202020204" pitchFamily="34" charset="0"/>
                <a:cs typeface="Arial" panose="020B0604020202020204" pitchFamily="34" charset="0"/>
              </a:rPr>
              <a:t> </a:t>
            </a:r>
            <a:r>
              <a:rPr lang="en-US" sz="2000" dirty="0">
                <a:solidFill>
                  <a:srgbClr val="202124"/>
                </a:solidFill>
                <a:latin typeface="Arial" panose="020B0604020202020204" pitchFamily="34" charset="0"/>
                <a:cs typeface="Arial" panose="020B0604020202020204" pitchFamily="34" charset="0"/>
              </a:rPr>
              <a:t>Microcredit is an </a:t>
            </a:r>
            <a:r>
              <a:rPr lang="en-US" sz="2000" b="1" dirty="0">
                <a:solidFill>
                  <a:srgbClr val="202124"/>
                </a:solidFill>
                <a:latin typeface="Arial" panose="020B0604020202020204" pitchFamily="34" charset="0"/>
                <a:cs typeface="Arial" panose="020B0604020202020204" pitchFamily="34" charset="0"/>
              </a:rPr>
              <a:t>extremely small loan given to those who lack a steady source of income</a:t>
            </a:r>
            <a:r>
              <a:rPr lang="en-US" sz="2000" dirty="0">
                <a:solidFill>
                  <a:srgbClr val="202124"/>
                </a:solidFill>
                <a:latin typeface="Arial" panose="020B0604020202020204" pitchFamily="34" charset="0"/>
                <a:cs typeface="Arial" panose="020B0604020202020204" pitchFamily="34" charset="0"/>
              </a:rPr>
              <a:t>, or collateral. It is used as a way to obtain a loan, acting as a protection against potential loss for the lender should the borrower default in his payments., or any credit history.</a:t>
            </a:r>
            <a:r>
              <a:rPr lang="en-IN" sz="2000" dirty="0">
                <a:latin typeface="Arial" panose="020B0604020202020204" pitchFamily="34" charset="0"/>
                <a:cs typeface="Arial" panose="020B0604020202020204" pitchFamily="34" charset="0"/>
              </a:rPr>
              <a:t> </a:t>
            </a:r>
          </a:p>
          <a:p>
            <a:pPr>
              <a:buFont typeface="Wingdings" panose="05000000000000000000" pitchFamily="2" charset="2"/>
              <a:buChar char="ü"/>
            </a:pPr>
            <a:r>
              <a:rPr lang="en-IN" sz="2000" dirty="0">
                <a:latin typeface="Arial" panose="020B0604020202020204" pitchFamily="34" charset="0"/>
                <a:cs typeface="Arial" panose="020B0604020202020204" pitchFamily="34" charset="0"/>
              </a:rPr>
              <a:t>It provides very small loans, or micro-loans, to poor people, mostly women, to start or expand very small, self-sufficient businesses. Through their own ingenuity and drive, and with the support of the lending microfinance institution (MFI), poor people are able start their journey out of poverty.</a:t>
            </a:r>
          </a:p>
          <a:p>
            <a:pPr>
              <a:buFont typeface="Wingdings" panose="05000000000000000000" pitchFamily="2" charset="2"/>
              <a:buChar char="ü"/>
            </a:pPr>
            <a:r>
              <a:rPr lang="en-IN" sz="2000" dirty="0">
                <a:latin typeface="Arial" panose="020B0604020202020204" pitchFamily="34" charset="0"/>
                <a:cs typeface="Arial" panose="020B0604020202020204" pitchFamily="34" charset="0"/>
              </a:rPr>
              <a:t>, Unlike commercial loans, no collateral is required for a micro-loan and it is usually repaid within six months to a year. Those funds are then recycled as other loans, keeping money working and in the hands of borrowers.</a:t>
            </a:r>
            <a:endParaRPr lang="en-US" sz="2000" dirty="0">
              <a:latin typeface="Arial" panose="020B0604020202020204" pitchFamily="34" charset="0"/>
              <a:cs typeface="Arial" panose="020B0604020202020204" pitchFamily="34" charset="0"/>
            </a:endParaRPr>
          </a:p>
          <a:p>
            <a:pPr>
              <a:buFont typeface="Wingdings" panose="05000000000000000000" pitchFamily="2" charset="2"/>
              <a:buChar char="ü"/>
            </a:pPr>
            <a:endParaRPr lang="en-US" sz="2000" dirty="0">
              <a:latin typeface="Arial" panose="020B0604020202020204" pitchFamily="34" charset="0"/>
              <a:cs typeface="Arial" panose="020B0604020202020204" pitchFamily="34" charset="0"/>
            </a:endParaRPr>
          </a:p>
          <a:p>
            <a:pPr>
              <a:buFont typeface="Wingdings" panose="05000000000000000000" pitchFamily="2" charset="2"/>
              <a:buChar char="ü"/>
            </a:pPr>
            <a:endParaRPr lang="en-IN" sz="2000" dirty="0">
              <a:latin typeface="Century" panose="02040604050505020304" pitchFamily="18" charset="0"/>
            </a:endParaRPr>
          </a:p>
        </p:txBody>
      </p:sp>
      <p:pic>
        <p:nvPicPr>
          <p:cNvPr id="8" name="Content Placeholder 7">
            <a:extLst>
              <a:ext uri="{FF2B5EF4-FFF2-40B4-BE49-F238E27FC236}">
                <a16:creationId xmlns:a16="http://schemas.microsoft.com/office/drawing/2014/main" id="{FCF08DB0-637B-421A-A7CC-21F2035683DF}"/>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460996" y="1860437"/>
            <a:ext cx="4420720" cy="2988518"/>
          </a:xfrm>
        </p:spPr>
      </p:pic>
    </p:spTree>
    <p:extLst>
      <p:ext uri="{BB962C8B-B14F-4D97-AF65-F5344CB8AC3E}">
        <p14:creationId xmlns:p14="http://schemas.microsoft.com/office/powerpoint/2010/main" val="3638388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D798F-E19B-48AC-B134-262B990D5F66}"/>
              </a:ext>
            </a:extLst>
          </p:cNvPr>
          <p:cNvSpPr>
            <a:spLocks noGrp="1"/>
          </p:cNvSpPr>
          <p:nvPr>
            <p:ph type="title"/>
          </p:nvPr>
        </p:nvSpPr>
        <p:spPr/>
        <p:txBody>
          <a:bodyPr/>
          <a:lstStyle/>
          <a:p>
            <a:r>
              <a:rPr lang="en-IN" dirty="0"/>
              <a:t>Importance of Micro Credit Defaulters Model.</a:t>
            </a:r>
          </a:p>
        </p:txBody>
      </p:sp>
      <p:sp>
        <p:nvSpPr>
          <p:cNvPr id="3" name="Content Placeholder 2">
            <a:extLst>
              <a:ext uri="{FF2B5EF4-FFF2-40B4-BE49-F238E27FC236}">
                <a16:creationId xmlns:a16="http://schemas.microsoft.com/office/drawing/2014/main" id="{C22A4B34-FEA9-4437-9DD0-30A876103DF4}"/>
              </a:ext>
            </a:extLst>
          </p:cNvPr>
          <p:cNvSpPr>
            <a:spLocks noGrp="1"/>
          </p:cNvSpPr>
          <p:nvPr>
            <p:ph sz="half" idx="1"/>
          </p:nvPr>
        </p:nvSpPr>
        <p:spPr>
          <a:xfrm>
            <a:off x="1489756" y="1984248"/>
            <a:ext cx="6262428" cy="4187952"/>
          </a:xfrm>
        </p:spPr>
        <p:txBody>
          <a:bodyPr>
            <a:normAutofit/>
          </a:bodyPr>
          <a:lstStyle/>
          <a:p>
            <a:pPr>
              <a:buFont typeface="Wingdings" panose="05000000000000000000" pitchFamily="2" charset="2"/>
              <a:buChar char="ü"/>
            </a:pPr>
            <a:r>
              <a:rPr lang="en-IN" sz="2200" dirty="0">
                <a:latin typeface="Century" panose="02040604050505020304" pitchFamily="18" charset="0"/>
              </a:rPr>
              <a:t> </a:t>
            </a:r>
            <a:r>
              <a:rPr lang="en-US" sz="1800" dirty="0">
                <a:latin typeface="Century" panose="02040604050505020304" pitchFamily="18" charset="0"/>
              </a:rPr>
              <a:t>Poverty alleviation programs provide material, funds, information and project services for people with no income or work opportunities. Because of the credit risks and relatively high costs associated with small loans, the traditional banking system is generally not willing to implement a microcredit system. The borrowers have no collateral to put up against loans and often are refused the needed capital because of the high risk of default. If they resort to underground sources, they are often charged exorbitant interest. This quick fix solution does not address the main structural problem: a lack of proper funding channels.</a:t>
            </a:r>
            <a:endParaRPr lang="en-IN" sz="1800" dirty="0">
              <a:latin typeface="Century" panose="02040604050505020304" pitchFamily="18" charset="0"/>
            </a:endParaRPr>
          </a:p>
        </p:txBody>
      </p:sp>
      <p:pic>
        <p:nvPicPr>
          <p:cNvPr id="8" name="Content Placeholder 7">
            <a:extLst>
              <a:ext uri="{FF2B5EF4-FFF2-40B4-BE49-F238E27FC236}">
                <a16:creationId xmlns:a16="http://schemas.microsoft.com/office/drawing/2014/main" id="{4C3281EA-BDA4-4EE6-A559-9CCFA18D4326}"/>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752184" y="2168860"/>
            <a:ext cx="3456384" cy="2520280"/>
          </a:xfrm>
        </p:spPr>
      </p:pic>
    </p:spTree>
    <p:extLst>
      <p:ext uri="{BB962C8B-B14F-4D97-AF65-F5344CB8AC3E}">
        <p14:creationId xmlns:p14="http://schemas.microsoft.com/office/powerpoint/2010/main" val="3563598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40425-56F5-4ED4-BC84-D0D948728B53}"/>
              </a:ext>
            </a:extLst>
          </p:cNvPr>
          <p:cNvSpPr>
            <a:spLocks noGrp="1"/>
          </p:cNvSpPr>
          <p:nvPr>
            <p:ph type="title"/>
          </p:nvPr>
        </p:nvSpPr>
        <p:spPr/>
        <p:txBody>
          <a:bodyPr/>
          <a:lstStyle/>
          <a:p>
            <a:r>
              <a:rPr lang="en-IN" dirty="0"/>
              <a:t>Exploratory Data Analysis:</a:t>
            </a:r>
          </a:p>
        </p:txBody>
      </p:sp>
      <p:sp>
        <p:nvSpPr>
          <p:cNvPr id="3" name="Content Placeholder 2">
            <a:extLst>
              <a:ext uri="{FF2B5EF4-FFF2-40B4-BE49-F238E27FC236}">
                <a16:creationId xmlns:a16="http://schemas.microsoft.com/office/drawing/2014/main" id="{F0E5FD44-C34C-44B0-9780-EB76B2438FED}"/>
              </a:ext>
            </a:extLst>
          </p:cNvPr>
          <p:cNvSpPr>
            <a:spLocks noGrp="1"/>
          </p:cNvSpPr>
          <p:nvPr>
            <p:ph idx="1"/>
          </p:nvPr>
        </p:nvSpPr>
        <p:spPr/>
        <p:txBody>
          <a:bodyPr>
            <a:normAutofit fontScale="92500" lnSpcReduction="20000"/>
          </a:bodyPr>
          <a:lstStyle/>
          <a:p>
            <a:pPr marL="342900" indent="-342900">
              <a:lnSpc>
                <a:spcPct val="107000"/>
              </a:lnSpc>
              <a:buFont typeface="Wingdings" panose="05000000000000000000" pitchFamily="2" charset="2"/>
              <a:buChar char=""/>
            </a:pPr>
            <a:r>
              <a:rPr lang="en-IN" sz="2200" dirty="0">
                <a:latin typeface="Century" panose="02040604050505020304" pitchFamily="18" charset="0"/>
                <a:cs typeface="Calibri" panose="020F0502020204030204" pitchFamily="34" charset="0"/>
              </a:rPr>
              <a:t> </a:t>
            </a:r>
            <a:r>
              <a:rPr lang="en-IN" sz="2200" dirty="0">
                <a:latin typeface="Century" panose="02040604050505020304" pitchFamily="18" charset="0"/>
                <a:ea typeface="Calibri" panose="020F0502020204030204" pitchFamily="34" charset="0"/>
                <a:cs typeface="Times New Roman" panose="02020603050405020304" pitchFamily="18" charset="0"/>
              </a:rPr>
              <a:t>As a first step I have imported the required libraries and I have imported the dataset which was in CSV format. </a:t>
            </a:r>
          </a:p>
          <a:p>
            <a:pPr marL="342900" indent="-342900">
              <a:lnSpc>
                <a:spcPct val="107000"/>
              </a:lnSpc>
              <a:buFont typeface="Wingdings" panose="05000000000000000000" pitchFamily="2" charset="2"/>
              <a:buChar char=""/>
            </a:pPr>
            <a:r>
              <a:rPr lang="en-IN" sz="2200" dirty="0">
                <a:latin typeface="Century" panose="02040604050505020304" pitchFamily="18" charset="0"/>
                <a:ea typeface="Calibri" panose="020F0502020204030204" pitchFamily="34" charset="0"/>
                <a:cs typeface="Times New Roman" panose="02020603050405020304" pitchFamily="18" charset="0"/>
              </a:rPr>
              <a:t>Then I did all th</a:t>
            </a:r>
            <a:r>
              <a:rPr lang="en-IN" sz="2200" dirty="0">
                <a:latin typeface="Century" panose="02040604050505020304" pitchFamily="18" charset="0"/>
                <a:ea typeface="Calibri" panose="020F0502020204030204" pitchFamily="34" charset="0"/>
                <a:cs typeface="Calibri" panose="020F0502020204030204" pitchFamily="34" charset="0"/>
              </a:rPr>
              <a:t>e statistical analysis like checking shape, </a:t>
            </a:r>
            <a:r>
              <a:rPr lang="en-IN" sz="2200" dirty="0" err="1">
                <a:latin typeface="Century" panose="02040604050505020304" pitchFamily="18" charset="0"/>
                <a:ea typeface="Calibri" panose="020F0502020204030204" pitchFamily="34" charset="0"/>
                <a:cs typeface="Calibri" panose="020F0502020204030204" pitchFamily="34" charset="0"/>
              </a:rPr>
              <a:t>nunique</a:t>
            </a:r>
            <a:r>
              <a:rPr lang="en-IN" sz="2200" dirty="0">
                <a:latin typeface="Century" panose="02040604050505020304" pitchFamily="18" charset="0"/>
                <a:ea typeface="Calibri" panose="020F0502020204030204" pitchFamily="34" charset="0"/>
                <a:cs typeface="Calibri" panose="020F0502020204030204" pitchFamily="34" charset="0"/>
              </a:rPr>
              <a:t>, value counts, info, etc….. </a:t>
            </a:r>
            <a:endParaRPr lang="en-IN" sz="2200" dirty="0">
              <a:latin typeface="Century" panose="02040604050505020304" pitchFamily="18" charset="0"/>
              <a:ea typeface="Calibri" panose="020F0502020204030204" pitchFamily="34" charset="0"/>
              <a:cs typeface="Times New Roman" panose="02020603050405020304" pitchFamily="18" charset="0"/>
            </a:endParaRPr>
          </a:p>
          <a:p>
            <a:pPr marL="342900" indent="-342900">
              <a:lnSpc>
                <a:spcPct val="107000"/>
              </a:lnSpc>
              <a:buFont typeface="Wingdings" panose="05000000000000000000" pitchFamily="2" charset="2"/>
              <a:buChar char=""/>
            </a:pPr>
            <a:r>
              <a:rPr lang="en-IN" sz="2200" dirty="0">
                <a:latin typeface="Century" panose="02040604050505020304" pitchFamily="18" charset="0"/>
                <a:ea typeface="Calibri" panose="020F0502020204030204" pitchFamily="34" charset="0"/>
                <a:cs typeface="Calibri" panose="020F0502020204030204" pitchFamily="34" charset="0"/>
              </a:rPr>
              <a:t>While checking the value counts of the datasets I found some columns with more than 90% zero values, so these columns will create skewness in the datasets so I decided to drop those columns.</a:t>
            </a:r>
          </a:p>
          <a:p>
            <a:pPr marL="342900" indent="-342900">
              <a:lnSpc>
                <a:spcPct val="107000"/>
              </a:lnSpc>
              <a:buFont typeface="Wingdings" panose="05000000000000000000" pitchFamily="2" charset="2"/>
              <a:buChar char=""/>
            </a:pPr>
            <a:r>
              <a:rPr lang="en-IN" sz="2400" dirty="0">
                <a:latin typeface="Century" panose="02040604050505020304" pitchFamily="18" charset="0"/>
                <a:ea typeface="Calibri" panose="020F0502020204030204" pitchFamily="34" charset="0"/>
                <a:cs typeface="Times New Roman" panose="02020603050405020304" pitchFamily="18" charset="0"/>
              </a:rPr>
              <a:t>While Checking the null values I found there is no null values in the dataset.</a:t>
            </a:r>
            <a:endParaRPr lang="en-IN" sz="2200" dirty="0">
              <a:latin typeface="Century" panose="02040604050505020304" pitchFamily="18" charset="0"/>
              <a:ea typeface="Calibri" panose="020F0502020204030204" pitchFamily="34" charset="0"/>
              <a:cs typeface="Times New Roman" panose="02020603050405020304" pitchFamily="18" charset="0"/>
            </a:endParaRPr>
          </a:p>
          <a:p>
            <a:pPr marL="342900" indent="-342900">
              <a:lnSpc>
                <a:spcPct val="107000"/>
              </a:lnSpc>
              <a:buFont typeface="Wingdings" panose="05000000000000000000" pitchFamily="2" charset="2"/>
              <a:buChar char=""/>
            </a:pPr>
            <a:r>
              <a:rPr lang="en-IN" sz="2200" dirty="0">
                <a:latin typeface="Century" panose="02040604050505020304" pitchFamily="18" charset="0"/>
                <a:ea typeface="Calibri" panose="020F0502020204030204" pitchFamily="34" charset="0"/>
                <a:cs typeface="Calibri" panose="020F0502020204030204" pitchFamily="34" charset="0"/>
              </a:rPr>
              <a:t>I have dropped the ‘</a:t>
            </a:r>
            <a:r>
              <a:rPr lang="en-IN" sz="2200" dirty="0" err="1">
                <a:latin typeface="Century" panose="02040604050505020304" pitchFamily="18" charset="0"/>
                <a:ea typeface="Calibri" panose="020F0502020204030204" pitchFamily="34" charset="0"/>
                <a:cs typeface="Calibri" panose="020F0502020204030204" pitchFamily="34" charset="0"/>
              </a:rPr>
              <a:t>pcircle</a:t>
            </a:r>
            <a:r>
              <a:rPr lang="en-IN" sz="2200" dirty="0">
                <a:latin typeface="Century" panose="02040604050505020304" pitchFamily="18" charset="0"/>
                <a:ea typeface="Calibri" panose="020F0502020204030204" pitchFamily="34" charset="0"/>
                <a:cs typeface="Calibri" panose="020F0502020204030204" pitchFamily="34" charset="0"/>
              </a:rPr>
              <a:t>’,’</a:t>
            </a:r>
            <a:r>
              <a:rPr lang="en-IN" sz="2200" dirty="0" err="1">
                <a:latin typeface="Century" panose="02040604050505020304" pitchFamily="18" charset="0"/>
                <a:ea typeface="Calibri" panose="020F0502020204030204" pitchFamily="34" charset="0"/>
                <a:cs typeface="Calibri" panose="020F0502020204030204" pitchFamily="34" charset="0"/>
              </a:rPr>
              <a:t>msisdn</a:t>
            </a:r>
            <a:r>
              <a:rPr lang="en-IN" sz="2200" dirty="0">
                <a:latin typeface="Century" panose="02040604050505020304" pitchFamily="18" charset="0"/>
                <a:ea typeface="Calibri" panose="020F0502020204030204" pitchFamily="34" charset="0"/>
                <a:cs typeface="Calibri" panose="020F0502020204030204" pitchFamily="34" charset="0"/>
              </a:rPr>
              <a:t>’, and '</a:t>
            </a:r>
            <a:r>
              <a:rPr lang="en-IN" sz="2200" dirty="0" err="1">
                <a:latin typeface="Century" panose="02040604050505020304" pitchFamily="18" charset="0"/>
                <a:ea typeface="Calibri" panose="020F0502020204030204" pitchFamily="34" charset="0"/>
                <a:cs typeface="Calibri" panose="020F0502020204030204" pitchFamily="34" charset="0"/>
              </a:rPr>
              <a:t>pdate</a:t>
            </a:r>
            <a:r>
              <a:rPr lang="en-IN" sz="2200" dirty="0">
                <a:latin typeface="Century" panose="02040604050505020304" pitchFamily="18" charset="0"/>
                <a:ea typeface="Calibri" panose="020F0502020204030204" pitchFamily="34" charset="0"/>
                <a:cs typeface="Calibri" panose="020F0502020204030204" pitchFamily="34" charset="0"/>
              </a:rPr>
              <a:t>’ columns.</a:t>
            </a:r>
          </a:p>
        </p:txBody>
      </p:sp>
    </p:spTree>
    <p:extLst>
      <p:ext uri="{BB962C8B-B14F-4D97-AF65-F5344CB8AC3E}">
        <p14:creationId xmlns:p14="http://schemas.microsoft.com/office/powerpoint/2010/main" val="1575689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AA67E-7C9F-4E66-93A5-3B34B52D1366}"/>
              </a:ext>
            </a:extLst>
          </p:cNvPr>
          <p:cNvSpPr>
            <a:spLocks noGrp="1"/>
          </p:cNvSpPr>
          <p:nvPr>
            <p:ph type="title"/>
          </p:nvPr>
        </p:nvSpPr>
        <p:spPr>
          <a:xfrm>
            <a:off x="1524002" y="116632"/>
            <a:ext cx="9829799" cy="648072"/>
          </a:xfrm>
        </p:spPr>
        <p:txBody>
          <a:bodyPr>
            <a:normAutofit/>
          </a:bodyPr>
          <a:lstStyle/>
          <a:p>
            <a:r>
              <a:rPr lang="en-IN" b="1" dirty="0">
                <a:solidFill>
                  <a:srgbClr val="FF0000"/>
                </a:solidFill>
              </a:rPr>
              <a:t>Visualization[Univariate]:</a:t>
            </a:r>
          </a:p>
        </p:txBody>
      </p:sp>
      <p:pic>
        <p:nvPicPr>
          <p:cNvPr id="3" name="Picture 2">
            <a:extLst>
              <a:ext uri="{FF2B5EF4-FFF2-40B4-BE49-F238E27FC236}">
                <a16:creationId xmlns:a16="http://schemas.microsoft.com/office/drawing/2014/main" id="{7DF5FB87-ADC0-41F6-A2F1-8F809EDFC27A}"/>
              </a:ext>
            </a:extLst>
          </p:cNvPr>
          <p:cNvPicPr>
            <a:picLocks noChangeAspect="1"/>
          </p:cNvPicPr>
          <p:nvPr/>
        </p:nvPicPr>
        <p:blipFill>
          <a:blip r:embed="rId2"/>
          <a:stretch>
            <a:fillRect/>
          </a:stretch>
        </p:blipFill>
        <p:spPr>
          <a:xfrm>
            <a:off x="306787" y="868958"/>
            <a:ext cx="5577031" cy="3384990"/>
          </a:xfrm>
          <a:prstGeom prst="rect">
            <a:avLst/>
          </a:prstGeom>
        </p:spPr>
      </p:pic>
      <p:pic>
        <p:nvPicPr>
          <p:cNvPr id="4" name="Picture 3">
            <a:extLst>
              <a:ext uri="{FF2B5EF4-FFF2-40B4-BE49-F238E27FC236}">
                <a16:creationId xmlns:a16="http://schemas.microsoft.com/office/drawing/2014/main" id="{D7F5D0B9-CE4C-485C-898C-3263F7B07A27}"/>
              </a:ext>
            </a:extLst>
          </p:cNvPr>
          <p:cNvPicPr>
            <a:picLocks noChangeAspect="1"/>
          </p:cNvPicPr>
          <p:nvPr/>
        </p:nvPicPr>
        <p:blipFill>
          <a:blip r:embed="rId3"/>
          <a:stretch>
            <a:fillRect/>
          </a:stretch>
        </p:blipFill>
        <p:spPr>
          <a:xfrm>
            <a:off x="6308184" y="868958"/>
            <a:ext cx="5507148" cy="3384990"/>
          </a:xfrm>
          <a:prstGeom prst="rect">
            <a:avLst/>
          </a:prstGeom>
        </p:spPr>
      </p:pic>
      <p:pic>
        <p:nvPicPr>
          <p:cNvPr id="7" name="Picture 6">
            <a:extLst>
              <a:ext uri="{FF2B5EF4-FFF2-40B4-BE49-F238E27FC236}">
                <a16:creationId xmlns:a16="http://schemas.microsoft.com/office/drawing/2014/main" id="{13DCEF67-1929-4092-A070-6352734910FF}"/>
              </a:ext>
            </a:extLst>
          </p:cNvPr>
          <p:cNvPicPr>
            <a:picLocks noChangeAspect="1"/>
          </p:cNvPicPr>
          <p:nvPr/>
        </p:nvPicPr>
        <p:blipFill>
          <a:blip r:embed="rId4"/>
          <a:stretch>
            <a:fillRect/>
          </a:stretch>
        </p:blipFill>
        <p:spPr>
          <a:xfrm>
            <a:off x="497737" y="4465983"/>
            <a:ext cx="5233634" cy="2168117"/>
          </a:xfrm>
          <a:prstGeom prst="rect">
            <a:avLst/>
          </a:prstGeom>
        </p:spPr>
      </p:pic>
      <p:pic>
        <p:nvPicPr>
          <p:cNvPr id="8" name="Picture 7">
            <a:extLst>
              <a:ext uri="{FF2B5EF4-FFF2-40B4-BE49-F238E27FC236}">
                <a16:creationId xmlns:a16="http://schemas.microsoft.com/office/drawing/2014/main" id="{75E578E4-C26D-4472-BD83-4DB7AE381ECC}"/>
              </a:ext>
            </a:extLst>
          </p:cNvPr>
          <p:cNvPicPr>
            <a:picLocks noChangeAspect="1"/>
          </p:cNvPicPr>
          <p:nvPr/>
        </p:nvPicPr>
        <p:blipFill>
          <a:blip r:embed="rId5"/>
          <a:stretch>
            <a:fillRect/>
          </a:stretch>
        </p:blipFill>
        <p:spPr>
          <a:xfrm>
            <a:off x="6572293" y="4845092"/>
            <a:ext cx="2333951" cy="1409897"/>
          </a:xfrm>
          <a:prstGeom prst="rect">
            <a:avLst/>
          </a:prstGeom>
        </p:spPr>
      </p:pic>
    </p:spTree>
    <p:extLst>
      <p:ext uri="{BB962C8B-B14F-4D97-AF65-F5344CB8AC3E}">
        <p14:creationId xmlns:p14="http://schemas.microsoft.com/office/powerpoint/2010/main" val="3620510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77</TotalTime>
  <Words>2847</Words>
  <Application>Microsoft Office PowerPoint</Application>
  <PresentationFormat>Widescreen</PresentationFormat>
  <Paragraphs>137</Paragraphs>
  <Slides>31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Arial</vt:lpstr>
      <vt:lpstr>Bahnschrift SemiBold SemiConden</vt:lpstr>
      <vt:lpstr>Calibri</vt:lpstr>
      <vt:lpstr>Century</vt:lpstr>
      <vt:lpstr>Gill Sans MT</vt:lpstr>
      <vt:lpstr>Wingdings</vt:lpstr>
      <vt:lpstr>Gallery</vt:lpstr>
      <vt:lpstr>Project Report On  Micro Credit Defaulter</vt:lpstr>
      <vt:lpstr>Agenda:</vt:lpstr>
      <vt:lpstr>Overview:</vt:lpstr>
      <vt:lpstr>Problem Statement:</vt:lpstr>
      <vt:lpstr>Problem Understanding:</vt:lpstr>
      <vt:lpstr>What is Micro Credit?</vt:lpstr>
      <vt:lpstr>Importance of Micro Credit Defaulters Model.</vt:lpstr>
      <vt:lpstr>Exploratory Data Analysis:</vt:lpstr>
      <vt:lpstr>Visualization[Univariate]:</vt:lpstr>
      <vt:lpstr>Vizualization[Univariate-Target]:</vt:lpstr>
      <vt:lpstr>Vizualization[Bivariate]:</vt:lpstr>
      <vt:lpstr>Visualization of numerical columns:</vt:lpstr>
      <vt:lpstr>Vizualization</vt:lpstr>
      <vt:lpstr>Observations:</vt:lpstr>
      <vt:lpstr>Observations:</vt:lpstr>
      <vt:lpstr>Observations:</vt:lpstr>
      <vt:lpstr>Analysis:</vt:lpstr>
      <vt:lpstr>Data Cleaning Steps:</vt:lpstr>
      <vt:lpstr>Data Balancing:</vt:lpstr>
      <vt:lpstr>Model Building:</vt:lpstr>
      <vt:lpstr>i) Logistic regresson:</vt:lpstr>
      <vt:lpstr>ii) DecisionTreeClassifier:</vt:lpstr>
      <vt:lpstr>iii) K-Neighbour Regressor:</vt:lpstr>
      <vt:lpstr>iv) GaussianNB:</vt:lpstr>
      <vt:lpstr>v)Random Forest Classifier: </vt:lpstr>
      <vt:lpstr>vi) AdaBoost Classifier</vt:lpstr>
      <vt:lpstr>Hyper Parameter Tunning:</vt:lpstr>
      <vt:lpstr>AUC ROC CURVE</vt:lpstr>
      <vt:lpstr>Saving the Best Model</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Swati Kumari</dc:creator>
  <cp:lastModifiedBy>Swati Kumari</cp:lastModifiedBy>
  <cp:revision>18</cp:revision>
  <dcterms:created xsi:type="dcterms:W3CDTF">2022-08-29T10:07:47Z</dcterms:created>
  <dcterms:modified xsi:type="dcterms:W3CDTF">2022-08-29T11:32:57Z</dcterms:modified>
</cp:coreProperties>
</file>