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97381-CA83-0BEE-2551-9AEB7C2EC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6F4824-ED11-71DC-D808-7D0DF6EE67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385BD7-929D-C30F-B59F-4FD5BC526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3EB-3035-4074-8C9B-BC69E9B448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A9A1C-6CB3-E07E-C3C1-0489548921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A74E48-1A87-BA4C-EEC6-CF7B07AED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A7D5-E86A-4C12-B9C0-E40CC22D1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8853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6F848-54B1-A851-8321-328595036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7BD35A-F406-E991-12CF-1641165958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FA0EC1-34FE-18A8-1300-F9953C9F0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3EB-3035-4074-8C9B-BC69E9B448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D8817-0C97-68B8-99A3-9FAFB9E2D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946552-3B75-157F-AADE-60DBD2571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A7D5-E86A-4C12-B9C0-E40CC22D1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48074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4B3631-56A6-1885-C22B-8A207A0589B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BC71C0-B537-888C-8BCC-EFBBBDCA99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15E8DE-57A9-AF76-B809-8EA5DA1E4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3EB-3035-4074-8C9B-BC69E9B448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12AF6-6236-E7EE-EAD3-702A96A6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11B82-D0DD-E006-3CA2-0795B22D5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A7D5-E86A-4C12-B9C0-E40CC22D1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5486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C53C4-4C53-5017-126B-118192101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D81FEF-EBEE-75FB-B2FA-8C7EC410B6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E43B32-9BF8-53DC-3B0C-B457E1C20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3EB-3035-4074-8C9B-BC69E9B448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0975E-ED12-3037-3404-960EA2204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20196-DB10-A1EB-81F4-C32BCB2EA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A7D5-E86A-4C12-B9C0-E40CC22D1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537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F365-12A3-AB84-8EF2-50858B2AD9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31C479-0D33-D924-C31D-E73874EAE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8D463E-C6D5-B577-9852-2ACDD6D20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3EB-3035-4074-8C9B-BC69E9B448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D4534-1B18-956D-20C9-FE8E7B8A6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EC12A1-5BA2-B650-89B6-BE2EAD0F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A7D5-E86A-4C12-B9C0-E40CC22D1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9056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0A6D5-76F5-C5F8-AE13-88DD59570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D39B2-E8D4-BED0-B147-F8EC304433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6B75A-3A42-CA0D-5D5F-67038F8096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9637CE-DE9C-310B-51D0-5D652C629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3EB-3035-4074-8C9B-BC69E9B448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C72C97-59AF-4785-A802-5F67612EA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3155F5-2284-A317-55B7-A4F21F1453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A7D5-E86A-4C12-B9C0-E40CC22D1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1859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D1399-FC63-A22D-9D11-C306BB13C7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F6ED6E-E43B-43C1-214A-6D03E3B16C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7A7A2E-601C-9608-797D-F53445774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C4767B3-80F0-EEEC-EE32-25DB5D1AF3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24DA26-95C7-CB16-9A3E-EB6CC64C8B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83BD21-B38D-8D81-EF49-709BE2AEE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3EB-3035-4074-8C9B-BC69E9B448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912B60-F524-7846-9D48-CFA56F60B5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B704A7-077F-EC9D-98E2-6E5B83C5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A7D5-E86A-4C12-B9C0-E40CC22D1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3727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002F-176E-4FFB-9775-24E515ED2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01C93D-9293-0A45-91AA-471FAEB00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3EB-3035-4074-8C9B-BC69E9B448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79F6FE-8E01-1F7A-B0FA-81DD28EEB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6973C7-7ADE-D028-DE30-FA38D02A5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A7D5-E86A-4C12-B9C0-E40CC22D1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87888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BE0E3A-FE78-B476-8967-AE6ADBEB3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3EB-3035-4074-8C9B-BC69E9B448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827BBD-54DB-E4FB-1148-E75433EBE3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D34F9-A6F2-6294-01EF-CBABA4D7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A7D5-E86A-4C12-B9C0-E40CC22D1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63267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6E9F7-2662-D8C7-5DCC-CEC84CB4B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92326-CDEE-2FE4-7E35-EEAFFCFA9F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549534-29A9-C9D9-192C-387B67C254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86A3A-4BD0-C7A7-2F59-FFFCDD65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3EB-3035-4074-8C9B-BC69E9B448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8DABA8-CE90-4435-786B-6DD1E42E6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867FD8-D740-8017-6B94-B08B1613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A7D5-E86A-4C12-B9C0-E40CC22D1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1475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6140A-F30F-434B-6E29-7E1457F26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3B8898-BF41-3F13-F2DE-2C6E06E190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59DF09-FBF5-4CD1-9E53-CC4811A1A6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A35CC5-A3D8-AB9E-DA6D-7E7C7FFCD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6D3EB-3035-4074-8C9B-BC69E9B448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5FC020-3DCC-5A42-C8E3-5820434FE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F91340-A31B-2522-358E-6ECE16018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CA7D5-E86A-4C12-B9C0-E40CC22D1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2447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6368F-1727-ABA0-3403-B69097CE0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58FC81-54B2-C416-BDCD-6D03A4D217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8C650-76BD-5E77-08A8-A3535965EA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56D3EB-3035-4074-8C9B-BC69E9B448D1}" type="datetimeFigureOut">
              <a:rPr lang="en-IN" smtClean="0"/>
              <a:t>12-06-2024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9CB6E-C07E-6C2A-2906-C4CE281E98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00040-990F-328A-0ED2-8211381801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2CA7D5-E86A-4C12-B9C0-E40CC22D14A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60965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" name="Rectangle 80">
            <a:extLst>
              <a:ext uri="{FF2B5EF4-FFF2-40B4-BE49-F238E27FC236}">
                <a16:creationId xmlns:a16="http://schemas.microsoft.com/office/drawing/2014/main" id="{9B7AD9F6-8CE7-4299-8FC6-328F4DCD3F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580325A-8E30-1FFF-73C5-D5C425372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0338" y="640080"/>
            <a:ext cx="3734014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000"/>
              <a:t>Cricket Performance Analysis Application: CPAA</a:t>
            </a:r>
          </a:p>
        </p:txBody>
      </p:sp>
      <p:sp>
        <p:nvSpPr>
          <p:cNvPr id="83" name="sketchy line">
            <a:extLst>
              <a:ext uri="{FF2B5EF4-FFF2-40B4-BE49-F238E27FC236}">
                <a16:creationId xmlns:a16="http://schemas.microsoft.com/office/drawing/2014/main" id="{F49775AF-8896-43EE-92C6-83497D6DC5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0338" y="4409267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7" name="Content Placeholder 36" descr="Cricket equipment">
            <a:extLst>
              <a:ext uri="{FF2B5EF4-FFF2-40B4-BE49-F238E27FC236}">
                <a16:creationId xmlns:a16="http://schemas.microsoft.com/office/drawing/2014/main" id="{F5752639-2F31-CBED-69B3-98D33BC15A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21" r="19526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63592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6" name="Rectangle 55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cricket bat and ball on a field&#10;&#10;Description automatically generated">
            <a:extLst>
              <a:ext uri="{FF2B5EF4-FFF2-40B4-BE49-F238E27FC236}">
                <a16:creationId xmlns:a16="http://schemas.microsoft.com/office/drawing/2014/main" id="{9DA6DB3E-ECCB-DF29-4D86-D4FBA2E06A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051" y="965199"/>
            <a:ext cx="2768843" cy="4927602"/>
          </a:xfrm>
          <a:prstGeom prst="rect">
            <a:avLst/>
          </a:prstGeom>
        </p:spPr>
      </p:pic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77637E4-7765-46D6-FE51-9A0C4E83B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2061" y="762538"/>
            <a:ext cx="5649349" cy="319986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 </a:t>
            </a:r>
          </a:p>
        </p:txBody>
      </p:sp>
      <p:sp>
        <p:nvSpPr>
          <p:cNvPr id="60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99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BBFCFB-70F5-349A-F320-E6F0D7431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IN" sz="5400"/>
              <a:t>What is Cricket?</a:t>
            </a:r>
          </a:p>
        </p:txBody>
      </p:sp>
      <p:sp>
        <p:nvSpPr>
          <p:cNvPr id="22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15D0EF-2E74-BA79-BA89-6259A1C02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r>
              <a:rPr lang="en-US" sz="2200" dirty="0"/>
              <a:t>Cricket is a bat-and-ball game played between two teams of eleven players on a field with a 22-yard (20-meter) pitch at its center. The objective of the game is to score runs when at bat and to dismiss the opposing batsmen when in the field.</a:t>
            </a:r>
          </a:p>
          <a:p>
            <a:endParaRPr lang="en-IN" sz="2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230564-F39A-63CD-3E1C-DDFC0B2721E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194" r="13083" b="1"/>
          <a:stretch/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384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8F616D9-B0AE-B96C-EE9B-756D27E3D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044" y="431908"/>
            <a:ext cx="3600860" cy="5431536"/>
          </a:xfrm>
        </p:spPr>
        <p:txBody>
          <a:bodyPr>
            <a:normAutofit/>
          </a:bodyPr>
          <a:lstStyle/>
          <a:p>
            <a:r>
              <a:rPr lang="en-IN" sz="5400" dirty="0"/>
              <a:t>Key Elements of Cricket</a:t>
            </a:r>
          </a:p>
        </p:txBody>
      </p:sp>
      <p:sp>
        <p:nvSpPr>
          <p:cNvPr id="24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EEEC1C-F290-61D7-1586-12C31D936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6573" y="252920"/>
            <a:ext cx="7232379" cy="6443602"/>
          </a:xfrm>
        </p:spPr>
        <p:txBody>
          <a:bodyPr anchor="ctr">
            <a:normAutofit lnSpcReduction="10000"/>
          </a:bodyPr>
          <a:lstStyle/>
          <a:p>
            <a:pPr marL="0" indent="0">
              <a:buNone/>
            </a:pPr>
            <a:r>
              <a:rPr lang="en-US" sz="1400" b="1" dirty="0"/>
              <a:t>1. Players and Teams</a:t>
            </a:r>
          </a:p>
          <a:p>
            <a:r>
              <a:rPr lang="en-US" sz="1400" dirty="0"/>
              <a:t>Each team consists of eleven players.</a:t>
            </a:r>
          </a:p>
          <a:p>
            <a:r>
              <a:rPr lang="en-US" sz="1400" dirty="0"/>
              <a:t>Roles include batsmen, bowlers, fielders, and a wicketkeeper.</a:t>
            </a:r>
          </a:p>
          <a:p>
            <a:pPr marL="0" indent="0">
              <a:buNone/>
            </a:pPr>
            <a:r>
              <a:rPr lang="en-US" sz="1400" b="1" dirty="0"/>
              <a:t> 2. The Pitch</a:t>
            </a:r>
          </a:p>
          <a:p>
            <a:r>
              <a:rPr lang="en-US" sz="1400" dirty="0"/>
              <a:t>A rectangular 22-yard long pitch is at the center of the field.</a:t>
            </a:r>
          </a:p>
          <a:p>
            <a:r>
              <a:rPr lang="en-US" sz="1400" dirty="0"/>
              <a:t>At each end of the pitch are the wickets, each consisting of three stumps topped by two bails.</a:t>
            </a:r>
          </a:p>
          <a:p>
            <a:pPr marL="0" indent="0">
              <a:buNone/>
            </a:pPr>
            <a:r>
              <a:rPr lang="en-US" sz="1400" b="1" dirty="0"/>
              <a:t> 3. Innings</a:t>
            </a:r>
          </a:p>
          <a:p>
            <a:r>
              <a:rPr lang="en-US" sz="1400" dirty="0"/>
              <a:t>An innings consists of one team batting while the other team bowls and fields.</a:t>
            </a:r>
          </a:p>
          <a:p>
            <a:r>
              <a:rPr lang="en-US" sz="1400" dirty="0"/>
              <a:t>Teams switch roles after all batsmen are dismissed or a predetermined number of overs are bowled.</a:t>
            </a:r>
          </a:p>
          <a:p>
            <a:pPr marL="0" indent="0">
              <a:buNone/>
            </a:pPr>
            <a:r>
              <a:rPr lang="en-US" sz="1400" b="1" dirty="0"/>
              <a:t> 4. Overs</a:t>
            </a:r>
          </a:p>
          <a:p>
            <a:r>
              <a:rPr lang="en-US" sz="1400" dirty="0"/>
              <a:t>An over consists of six legal deliveries bowled by a bowler.</a:t>
            </a:r>
          </a:p>
          <a:p>
            <a:r>
              <a:rPr lang="en-US" sz="1400" dirty="0"/>
              <a:t> After an over is completed, another bowler bowls from the opposite end of the pitch.</a:t>
            </a:r>
          </a:p>
          <a:p>
            <a:pPr marL="0" indent="0">
              <a:buNone/>
            </a:pPr>
            <a:r>
              <a:rPr lang="en-US" sz="1400" b="1" dirty="0"/>
              <a:t> 5. Batting</a:t>
            </a:r>
          </a:p>
          <a:p>
            <a:r>
              <a:rPr lang="en-US" sz="1400" dirty="0"/>
              <a:t>The batting team aims to score runs by hitting the ball bowled at them and running between the wickets.</a:t>
            </a:r>
          </a:p>
          <a:p>
            <a:r>
              <a:rPr lang="en-US" sz="1400" dirty="0"/>
              <a:t>Runs can also be scored by hitting the ball to the boundary.</a:t>
            </a:r>
          </a:p>
          <a:p>
            <a:pPr marL="0" indent="0">
              <a:buNone/>
            </a:pPr>
            <a:r>
              <a:rPr lang="en-US" sz="1400" b="1" dirty="0"/>
              <a:t> 6. Bowling and Fielding</a:t>
            </a:r>
          </a:p>
          <a:p>
            <a:r>
              <a:rPr lang="en-US" sz="1400" dirty="0"/>
              <a:t>The bowling team aims to dismiss the batsmen by hitting the wickets with the ball, catching the ball  off a batsman’s shot, or other methods.</a:t>
            </a:r>
          </a:p>
          <a:p>
            <a:r>
              <a:rPr lang="en-US" sz="1400" dirty="0"/>
              <a:t>Fielders support the bowlers by catching the ball, stopping runs, and attempting run-outs.</a:t>
            </a:r>
          </a:p>
          <a:p>
            <a:endParaRPr lang="en-IN" sz="1050" dirty="0"/>
          </a:p>
        </p:txBody>
      </p:sp>
    </p:spTree>
    <p:extLst>
      <p:ext uri="{BB962C8B-B14F-4D97-AF65-F5344CB8AC3E}">
        <p14:creationId xmlns:p14="http://schemas.microsoft.com/office/powerpoint/2010/main" val="2300861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BF4AE-89FD-413F-D929-605912AF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Terminologies used in CPAA</a:t>
            </a:r>
            <a:endParaRPr lang="en-IN" sz="4100">
              <a:solidFill>
                <a:srgbClr val="FFFFFF"/>
              </a:solidFill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1C7EF77-2C56-B020-E0AC-C50664E53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313432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b="1" u="sng" dirty="0"/>
              <a:t>Types of Matches:</a:t>
            </a:r>
          </a:p>
          <a:p>
            <a:pPr marL="0" indent="0">
              <a:buNone/>
            </a:pPr>
            <a:endParaRPr lang="en-US" sz="3600" b="1" u="sng" dirty="0"/>
          </a:p>
          <a:p>
            <a:pPr>
              <a:buFont typeface="+mj-lt"/>
              <a:buAutoNum type="arabicPeriod"/>
            </a:pPr>
            <a:r>
              <a:rPr lang="en-US" b="1" dirty="0"/>
              <a:t> One Day Internationals (ODIs)</a:t>
            </a:r>
            <a:endParaRPr lang="en-US" dirty="0"/>
          </a:p>
          <a:p>
            <a:pPr lvl="1"/>
            <a:r>
              <a:rPr lang="en-US" dirty="0"/>
              <a:t>Each team faces a fixed number of overs, that is 50.</a:t>
            </a:r>
          </a:p>
          <a:p>
            <a:pPr lvl="1"/>
            <a:r>
              <a:rPr lang="en-US" dirty="0"/>
              <a:t>The game typically lasts around eight hours.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 Twenty20 (T20)</a:t>
            </a:r>
            <a:endParaRPr lang="en-US" dirty="0"/>
          </a:p>
          <a:p>
            <a:pPr lvl="1"/>
            <a:r>
              <a:rPr lang="en-US" dirty="0"/>
              <a:t>Each team faces 20 overs.</a:t>
            </a:r>
          </a:p>
          <a:p>
            <a:pPr lvl="1"/>
            <a:r>
              <a:rPr lang="en-US" dirty="0"/>
              <a:t>A fast-paced format designed to be completed in about three hours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245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BF4AE-89FD-413F-D929-605912AF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Terminologies used in CPAA</a:t>
            </a:r>
            <a:endParaRPr lang="en-IN" sz="4100">
              <a:solidFill>
                <a:srgbClr val="FFFFFF"/>
              </a:solidFill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1C7EF77-2C56-B020-E0AC-C50664E53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313432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600" b="1" u="sng" dirty="0"/>
              <a:t>Scoring: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 Runs</a:t>
            </a:r>
            <a:endParaRPr lang="en-US" dirty="0"/>
          </a:p>
          <a:p>
            <a:pPr lvl="1"/>
            <a:r>
              <a:rPr lang="en-US" dirty="0"/>
              <a:t>Runs are scored by batsmen running between the wickets or by hitting the ball to the boundary.</a:t>
            </a:r>
          </a:p>
          <a:p>
            <a:pPr lvl="1"/>
            <a:r>
              <a:rPr lang="en-US" dirty="0"/>
              <a:t>A boundary scores four runs if the ball hits the ground before crossing the boundary or six runs if it crosses without touching the ground.</a:t>
            </a:r>
          </a:p>
          <a:p>
            <a:pPr marL="457200" lvl="1" indent="0">
              <a:buNone/>
            </a:pPr>
            <a:endParaRPr lang="en-US" dirty="0"/>
          </a:p>
          <a:p>
            <a:pPr>
              <a:buFont typeface="+mj-lt"/>
              <a:buAutoNum type="arabicPeriod"/>
            </a:pPr>
            <a:r>
              <a:rPr lang="en-US" b="1" dirty="0"/>
              <a:t> Extras</a:t>
            </a:r>
            <a:endParaRPr lang="en-US" dirty="0"/>
          </a:p>
          <a:p>
            <a:pPr lvl="1"/>
            <a:r>
              <a:rPr lang="en-US" dirty="0"/>
              <a:t>Runs awarded for errors by the fielding side, such as no-balls, </a:t>
            </a:r>
            <a:r>
              <a:rPr lang="en-US" dirty="0" err="1"/>
              <a:t>wides</a:t>
            </a:r>
            <a:r>
              <a:rPr lang="en-US" dirty="0"/>
              <a:t>, byes, and leg-byes.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29382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BF4AE-89FD-413F-D929-605912AF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Terminologies used in CPAA</a:t>
            </a:r>
            <a:endParaRPr lang="en-IN" sz="4100">
              <a:solidFill>
                <a:srgbClr val="FFFFFF"/>
              </a:solidFill>
            </a:endParaRPr>
          </a:p>
        </p:txBody>
      </p:sp>
      <p:sp>
        <p:nvSpPr>
          <p:cNvPr id="40" name="Arc 39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1C7EF77-2C56-B020-E0AC-C50664E53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7313432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3200" b="1" u="sng" dirty="0"/>
              <a:t>Dismissals/ Out</a:t>
            </a:r>
          </a:p>
          <a:p>
            <a:pPr marL="0" indent="0">
              <a:buNone/>
            </a:pPr>
            <a:endParaRPr lang="en-US" sz="3200" b="1" u="sng" dirty="0"/>
          </a:p>
          <a:p>
            <a:pPr marL="514350" indent="-514350">
              <a:buAutoNum type="arabicPeriod"/>
            </a:pPr>
            <a:r>
              <a:rPr lang="en-US" sz="2400" b="1" dirty="0"/>
              <a:t>Catch out</a:t>
            </a:r>
          </a:p>
          <a:p>
            <a:pPr marL="514350" indent="-514350">
              <a:buAutoNum type="arabicPeriod"/>
            </a:pPr>
            <a:r>
              <a:rPr lang="en-US" sz="2400" b="1" dirty="0"/>
              <a:t>Bowled</a:t>
            </a:r>
          </a:p>
          <a:p>
            <a:pPr marL="514350" indent="-514350">
              <a:buAutoNum type="arabicPeriod"/>
            </a:pPr>
            <a:r>
              <a:rPr lang="en-US" sz="2400" b="1" dirty="0"/>
              <a:t>Stumped</a:t>
            </a:r>
          </a:p>
          <a:p>
            <a:pPr marL="514350" indent="-514350">
              <a:buAutoNum type="arabicPeriod"/>
            </a:pPr>
            <a:r>
              <a:rPr lang="en-US" sz="2400" b="1" dirty="0"/>
              <a:t>Leg Before Wicket (LBW)</a:t>
            </a:r>
          </a:p>
          <a:p>
            <a:pPr marL="514350" indent="-514350">
              <a:buAutoNum type="arabicPeriod"/>
            </a:pPr>
            <a:r>
              <a:rPr lang="en-US" sz="2400" b="1" dirty="0"/>
              <a:t>Run Out</a:t>
            </a:r>
          </a:p>
          <a:p>
            <a:pPr marL="514350" indent="-514350">
              <a:buAutoNum type="arabicPeriod"/>
            </a:pPr>
            <a:r>
              <a:rPr lang="en-US" sz="2400" b="1" dirty="0"/>
              <a:t>Hit Wicket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8763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BF4AE-89FD-413F-D929-605912AF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Statistics used in CPAA</a:t>
            </a:r>
            <a:endParaRPr lang="en-IN" sz="5400" dirty="0">
              <a:solidFill>
                <a:srgbClr val="FFFFFF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1C7EF77-2C56-B020-E0AC-C50664E53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0266" y="7281"/>
            <a:ext cx="6228420" cy="674065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/>
              <a:t>Batsman Analysis</a:t>
            </a:r>
          </a:p>
          <a:p>
            <a:pPr marL="514350" indent="-514350">
              <a:buAutoNum type="arabicPeriod"/>
            </a:pPr>
            <a:r>
              <a:rPr lang="en-US" sz="1600" b="1" dirty="0"/>
              <a:t>No. of Fours : </a:t>
            </a:r>
            <a:r>
              <a:rPr lang="en-US" sz="1600" dirty="0"/>
              <a:t>This stats shows runs scored vs No. of fours, that is how many fours a player has hit to score ‘n’ number of runs in different matches.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600" b="1" dirty="0"/>
              <a:t>No. of Sixes : </a:t>
            </a:r>
            <a:r>
              <a:rPr lang="en-US" sz="1600" dirty="0"/>
              <a:t>This stats shows runs scored vs No. of sixes, that is how many sixes a player has hit to score ‘n’ number of runs in different matches.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600" b="1" dirty="0"/>
              <a:t>Percentage of Runs: </a:t>
            </a:r>
            <a:r>
              <a:rPr lang="en-US" sz="1600" dirty="0"/>
              <a:t>This metric represents the percentage of total runs a batsman scored in a particular way (e.g., through boundaries, singles).</a:t>
            </a:r>
          </a:p>
          <a:p>
            <a:pPr marL="514350" indent="-514350">
              <a:buAutoNum type="arabicPeriod"/>
            </a:pPr>
            <a:r>
              <a:rPr lang="en-US" sz="1600" b="1" dirty="0"/>
              <a:t>Dismissal of Batsman: </a:t>
            </a:r>
            <a:r>
              <a:rPr lang="en-US" sz="1600" dirty="0"/>
              <a:t>This metric details how a batsman got out, such as being bowled, caught, run out, LBW (Leg Before Wicket), stumped, etc.</a:t>
            </a:r>
          </a:p>
          <a:p>
            <a:pPr marL="514350" indent="-514350">
              <a:buAutoNum type="arabicPeriod"/>
            </a:pPr>
            <a:r>
              <a:rPr lang="en-US" sz="1600" b="1" dirty="0"/>
              <a:t>Strike Rate: </a:t>
            </a:r>
            <a:r>
              <a:rPr lang="en-US" sz="1600" dirty="0"/>
              <a:t>The number of runs scored per no of balls faced by the batsman.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600" b="1" dirty="0"/>
              <a:t>Run-Freq:  </a:t>
            </a:r>
            <a:r>
              <a:rPr lang="en-US" sz="1600" dirty="0"/>
              <a:t>It shows frequency of runs scored by the batsman.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600" b="1" dirty="0"/>
              <a:t>Run-Ranges: </a:t>
            </a:r>
            <a:r>
              <a:rPr lang="en-US" sz="1600" dirty="0"/>
              <a:t>It shows percentage of runs scored by the batsman between different ranges.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600" b="1" dirty="0"/>
              <a:t>Ground Average: </a:t>
            </a:r>
            <a:r>
              <a:rPr lang="en-US" sz="1600" dirty="0"/>
              <a:t>Average numbers of runs scored by a batsman at a specific ground.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600" b="1" dirty="0"/>
              <a:t>Avg Runs Scored vs. Opposition </a:t>
            </a:r>
            <a:r>
              <a:rPr lang="en-US" sz="1600" dirty="0"/>
              <a:t>: Average runs scored vs different opposition teams.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600" b="1" dirty="0"/>
              <a:t>Moving Average : </a:t>
            </a:r>
            <a:r>
              <a:rPr lang="en-US" sz="1600" dirty="0"/>
              <a:t>Average runs scored by a batsman over a series of timeframe.</a:t>
            </a:r>
            <a:endParaRPr lang="en-US" sz="1600" b="1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1600" dirty="0"/>
          </a:p>
          <a:p>
            <a:pPr marL="514350" indent="-514350">
              <a:buAutoNum type="arabicPeriod"/>
            </a:pPr>
            <a:endParaRPr lang="en-US" sz="1600" b="1" dirty="0"/>
          </a:p>
          <a:p>
            <a:pPr marL="514350" indent="-514350"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200571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BF4AE-89FD-413F-D929-605912AF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Statistics used in CPAA</a:t>
            </a:r>
            <a:endParaRPr lang="en-IN" sz="5400" dirty="0">
              <a:solidFill>
                <a:srgbClr val="FFFFFF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1C7EF77-2C56-B020-E0AC-C50664E53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50465" y="127000"/>
            <a:ext cx="6180667" cy="574886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b="1" u="sng" dirty="0"/>
              <a:t>Bowler Analysis</a:t>
            </a:r>
          </a:p>
          <a:p>
            <a:pPr marL="514350" indent="-514350">
              <a:buAutoNum type="arabicPeriod"/>
            </a:pPr>
            <a:r>
              <a:rPr lang="en-US" sz="1600" b="1" dirty="0"/>
              <a:t>Wickets-Runs Plot: </a:t>
            </a:r>
            <a:r>
              <a:rPr lang="en-US" sz="1600" dirty="0"/>
              <a:t>This plot shows the relationship between the number of wickets a bowler took and the runs they conceded in various matches.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600" b="1" dirty="0"/>
              <a:t>Wickets Frequency Percent: </a:t>
            </a:r>
            <a:r>
              <a:rPr lang="en-US" sz="1600" dirty="0"/>
              <a:t>This plot shows percentage of frequency of wickets taken in different matches.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600" b="1" dirty="0"/>
              <a:t>Average Wickets at Ground: </a:t>
            </a:r>
            <a:r>
              <a:rPr lang="en-US" sz="1600" dirty="0"/>
              <a:t>The average number of wickets a bowler took at a specific ground.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600" b="1" dirty="0"/>
              <a:t>Average Wicket Against Opposition: </a:t>
            </a:r>
            <a:r>
              <a:rPr lang="en-US" sz="1600" dirty="0"/>
              <a:t>The average number of wickets a bowler took against different opposing teams..</a:t>
            </a:r>
          </a:p>
          <a:p>
            <a:pPr marL="514350" indent="-514350">
              <a:buAutoNum type="arabicPeriod"/>
            </a:pPr>
            <a:r>
              <a:rPr lang="en-US" sz="1600" b="1" dirty="0"/>
              <a:t>Economy Rate: </a:t>
            </a:r>
            <a:r>
              <a:rPr lang="en-US" sz="1600" dirty="0"/>
              <a:t>The average number of runs conceded per over bowled by a bowler.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600" b="1" dirty="0"/>
              <a:t>Moving Average : </a:t>
            </a:r>
            <a:r>
              <a:rPr lang="en-US" sz="1600" dirty="0"/>
              <a:t>Average wickets taken by a bowler over a series of timeframe.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600" b="1" dirty="0"/>
              <a:t>Wicket Rate: </a:t>
            </a:r>
            <a:r>
              <a:rPr lang="en-US" sz="1600" dirty="0"/>
              <a:t>The average number of wickets a bowler took per match or per a certain number of balls bowled 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endParaRPr lang="en-US" sz="1600" dirty="0"/>
          </a:p>
          <a:p>
            <a:pPr marL="514350" indent="-514350">
              <a:buAutoNum type="arabicPeriod"/>
            </a:pPr>
            <a:endParaRPr lang="en-US" sz="1600" b="1" dirty="0"/>
          </a:p>
          <a:p>
            <a:pPr marL="514350" indent="-514350"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41037682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C05CBC3C-2E5A-4839-8B9B-2E5A6ADF0F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827FF362-FC97-4BF5-949B-D4ADFA26E4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8888549">
            <a:off x="-1059473" y="-1108988"/>
            <a:ext cx="7179830" cy="5226565"/>
          </a:xfrm>
          <a:custGeom>
            <a:avLst/>
            <a:gdLst>
              <a:gd name="connsiteX0" fmla="*/ 5217841 w 7179830"/>
              <a:gd name="connsiteY0" fmla="*/ 464824 h 5226565"/>
              <a:gd name="connsiteX1" fmla="*/ 5222490 w 7179830"/>
              <a:gd name="connsiteY1" fmla="*/ 464289 h 5226565"/>
              <a:gd name="connsiteX2" fmla="*/ 5216768 w 7179830"/>
              <a:gd name="connsiteY2" fmla="*/ 463394 h 5226565"/>
              <a:gd name="connsiteX3" fmla="*/ 5217841 w 7179830"/>
              <a:gd name="connsiteY3" fmla="*/ 464824 h 5226565"/>
              <a:gd name="connsiteX4" fmla="*/ 4945201 w 7179830"/>
              <a:gd name="connsiteY4" fmla="*/ 5226565 h 5226565"/>
              <a:gd name="connsiteX5" fmla="*/ 140449 w 7179830"/>
              <a:gd name="connsiteY5" fmla="*/ 2240811 h 5226565"/>
              <a:gd name="connsiteX6" fmla="*/ 232913 w 7179830"/>
              <a:gd name="connsiteY6" fmla="*/ 2052782 h 5226565"/>
              <a:gd name="connsiteX7" fmla="*/ 375714 w 7179830"/>
              <a:gd name="connsiteY7" fmla="*/ 1803205 h 5226565"/>
              <a:gd name="connsiteX8" fmla="*/ 1512756 w 7179830"/>
              <a:gd name="connsiteY8" fmla="*/ 638448 h 5226565"/>
              <a:gd name="connsiteX9" fmla="*/ 2902095 w 7179830"/>
              <a:gd name="connsiteY9" fmla="*/ 120440 h 5226565"/>
              <a:gd name="connsiteX10" fmla="*/ 2848453 w 7179830"/>
              <a:gd name="connsiteY10" fmla="*/ 125626 h 5226565"/>
              <a:gd name="connsiteX11" fmla="*/ 1837830 w 7179830"/>
              <a:gd name="connsiteY11" fmla="*/ 426203 h 5226565"/>
              <a:gd name="connsiteX12" fmla="*/ 214608 w 7179830"/>
              <a:gd name="connsiteY12" fmla="*/ 1882239 h 5226565"/>
              <a:gd name="connsiteX13" fmla="*/ 91317 w 7179830"/>
              <a:gd name="connsiteY13" fmla="*/ 2123701 h 5226565"/>
              <a:gd name="connsiteX14" fmla="*/ 64092 w 7179830"/>
              <a:gd name="connsiteY14" fmla="*/ 2193361 h 5226565"/>
              <a:gd name="connsiteX15" fmla="*/ 0 w 7179830"/>
              <a:gd name="connsiteY15" fmla="*/ 2153533 h 5226565"/>
              <a:gd name="connsiteX16" fmla="*/ 42834 w 7179830"/>
              <a:gd name="connsiteY16" fmla="*/ 2047277 h 5226565"/>
              <a:gd name="connsiteX17" fmla="*/ 923582 w 7179830"/>
              <a:gd name="connsiteY17" fmla="*/ 915600 h 5226565"/>
              <a:gd name="connsiteX18" fmla="*/ 2686989 w 7179830"/>
              <a:gd name="connsiteY18" fmla="*/ 73950 h 5226565"/>
              <a:gd name="connsiteX19" fmla="*/ 3059983 w 7179830"/>
              <a:gd name="connsiteY19" fmla="*/ 20308 h 5226565"/>
              <a:gd name="connsiteX20" fmla="*/ 3454435 w 7179830"/>
              <a:gd name="connsiteY20" fmla="*/ 1176 h 5226565"/>
              <a:gd name="connsiteX21" fmla="*/ 3923806 w 7179830"/>
              <a:gd name="connsiteY21" fmla="*/ 49990 h 5226565"/>
              <a:gd name="connsiteX22" fmla="*/ 5350874 w 7179830"/>
              <a:gd name="connsiteY22" fmla="*/ 426917 h 5226565"/>
              <a:gd name="connsiteX23" fmla="*/ 6607360 w 7179830"/>
              <a:gd name="connsiteY23" fmla="*/ 1075097 h 5226565"/>
              <a:gd name="connsiteX24" fmla="*/ 7110534 w 7179830"/>
              <a:gd name="connsiteY24" fmla="*/ 1541421 h 5226565"/>
              <a:gd name="connsiteX25" fmla="*/ 7179830 w 7179830"/>
              <a:gd name="connsiteY25" fmla="*/ 1630542 h 5226565"/>
              <a:gd name="connsiteX26" fmla="*/ 7136295 w 7179830"/>
              <a:gd name="connsiteY26" fmla="*/ 1700600 h 5226565"/>
              <a:gd name="connsiteX27" fmla="*/ 7131140 w 7179830"/>
              <a:gd name="connsiteY27" fmla="*/ 1693045 h 5226565"/>
              <a:gd name="connsiteX28" fmla="*/ 6577499 w 7179830"/>
              <a:gd name="connsiteY28" fmla="*/ 1148230 h 5226565"/>
              <a:gd name="connsiteX29" fmla="*/ 5494816 w 7179830"/>
              <a:gd name="connsiteY29" fmla="*/ 563527 h 5226565"/>
              <a:gd name="connsiteX30" fmla="*/ 5366967 w 7179830"/>
              <a:gd name="connsiteY30" fmla="*/ 514176 h 5226565"/>
              <a:gd name="connsiteX31" fmla="*/ 5244661 w 7179830"/>
              <a:gd name="connsiteY31" fmla="*/ 470725 h 5226565"/>
              <a:gd name="connsiteX32" fmla="*/ 5904822 w 7179830"/>
              <a:gd name="connsiteY32" fmla="*/ 815468 h 5226565"/>
              <a:gd name="connsiteX33" fmla="*/ 7015222 w 7179830"/>
              <a:gd name="connsiteY33" fmla="*/ 1815185 h 5226565"/>
              <a:gd name="connsiteX34" fmla="*/ 7040454 w 7179830"/>
              <a:gd name="connsiteY34" fmla="*/ 1854830 h 5226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7179830" h="5226565">
                <a:moveTo>
                  <a:pt x="5217841" y="464824"/>
                </a:moveTo>
                <a:lnTo>
                  <a:pt x="5222490" y="464289"/>
                </a:lnTo>
                <a:lnTo>
                  <a:pt x="5216768" y="463394"/>
                </a:lnTo>
                <a:cubicBezTo>
                  <a:pt x="5216768" y="463394"/>
                  <a:pt x="5216768" y="464646"/>
                  <a:pt x="5217841" y="464824"/>
                </a:cubicBezTo>
                <a:close/>
                <a:moveTo>
                  <a:pt x="4945201" y="5226565"/>
                </a:moveTo>
                <a:lnTo>
                  <a:pt x="140449" y="2240811"/>
                </a:lnTo>
                <a:lnTo>
                  <a:pt x="232913" y="2052782"/>
                </a:lnTo>
                <a:cubicBezTo>
                  <a:pt x="277693" y="1968290"/>
                  <a:pt x="325201" y="1885054"/>
                  <a:pt x="375714" y="1803205"/>
                </a:cubicBezTo>
                <a:cubicBezTo>
                  <a:pt x="667528" y="1329721"/>
                  <a:pt x="1039629" y="935091"/>
                  <a:pt x="1512756" y="638448"/>
                </a:cubicBezTo>
                <a:cubicBezTo>
                  <a:pt x="1939392" y="370950"/>
                  <a:pt x="2405724" y="210560"/>
                  <a:pt x="2902095" y="120440"/>
                </a:cubicBezTo>
                <a:cubicBezTo>
                  <a:pt x="2884054" y="118134"/>
                  <a:pt x="2865727" y="119904"/>
                  <a:pt x="2848453" y="125626"/>
                </a:cubicBezTo>
                <a:cubicBezTo>
                  <a:pt x="2498704" y="175943"/>
                  <a:pt x="2158217" y="277201"/>
                  <a:pt x="1837830" y="426203"/>
                </a:cubicBezTo>
                <a:cubicBezTo>
                  <a:pt x="1147094" y="744660"/>
                  <a:pt x="593502" y="1217071"/>
                  <a:pt x="214608" y="1882239"/>
                </a:cubicBezTo>
                <a:cubicBezTo>
                  <a:pt x="169441" y="1960776"/>
                  <a:pt x="128308" y="2041369"/>
                  <a:pt x="91317" y="2123701"/>
                </a:cubicBezTo>
                <a:lnTo>
                  <a:pt x="64092" y="2193361"/>
                </a:lnTo>
                <a:lnTo>
                  <a:pt x="0" y="2153533"/>
                </a:lnTo>
                <a:lnTo>
                  <a:pt x="42834" y="2047277"/>
                </a:lnTo>
                <a:cubicBezTo>
                  <a:pt x="241792" y="1615775"/>
                  <a:pt x="541268" y="1241591"/>
                  <a:pt x="923582" y="915600"/>
                </a:cubicBezTo>
                <a:cubicBezTo>
                  <a:pt x="1435331" y="478415"/>
                  <a:pt x="2028081" y="205375"/>
                  <a:pt x="2686989" y="73950"/>
                </a:cubicBezTo>
                <a:cubicBezTo>
                  <a:pt x="2810367" y="49274"/>
                  <a:pt x="2934818" y="32466"/>
                  <a:pt x="3059983" y="20308"/>
                </a:cubicBezTo>
                <a:cubicBezTo>
                  <a:pt x="3185149" y="8148"/>
                  <a:pt x="3308706" y="2963"/>
                  <a:pt x="3454435" y="1176"/>
                </a:cubicBezTo>
                <a:cubicBezTo>
                  <a:pt x="3599805" y="-5977"/>
                  <a:pt x="3761985" y="20665"/>
                  <a:pt x="3923806" y="49990"/>
                </a:cubicBezTo>
                <a:cubicBezTo>
                  <a:pt x="4409449" y="137964"/>
                  <a:pt x="4886867" y="257228"/>
                  <a:pt x="5350874" y="426917"/>
                </a:cubicBezTo>
                <a:cubicBezTo>
                  <a:pt x="5797001" y="589991"/>
                  <a:pt x="6223101" y="792223"/>
                  <a:pt x="6607360" y="1075097"/>
                </a:cubicBezTo>
                <a:cubicBezTo>
                  <a:pt x="6794438" y="1212779"/>
                  <a:pt x="6965102" y="1365689"/>
                  <a:pt x="7110534" y="1541421"/>
                </a:cubicBezTo>
                <a:lnTo>
                  <a:pt x="7179830" y="1630542"/>
                </a:lnTo>
                <a:lnTo>
                  <a:pt x="7136295" y="1700600"/>
                </a:lnTo>
                <a:lnTo>
                  <a:pt x="7131140" y="1693045"/>
                </a:lnTo>
                <a:cubicBezTo>
                  <a:pt x="6977874" y="1483026"/>
                  <a:pt x="6788448" y="1305671"/>
                  <a:pt x="6577499" y="1148230"/>
                </a:cubicBezTo>
                <a:cubicBezTo>
                  <a:pt x="6245452" y="900401"/>
                  <a:pt x="5878538" y="716408"/>
                  <a:pt x="5494816" y="563527"/>
                </a:cubicBezTo>
                <a:cubicBezTo>
                  <a:pt x="5452491" y="546487"/>
                  <a:pt x="5409881" y="530036"/>
                  <a:pt x="5366967" y="514176"/>
                </a:cubicBezTo>
                <a:cubicBezTo>
                  <a:pt x="5326377" y="499156"/>
                  <a:pt x="5285430" y="485210"/>
                  <a:pt x="5244661" y="470725"/>
                </a:cubicBezTo>
                <a:cubicBezTo>
                  <a:pt x="5471517" y="572127"/>
                  <a:pt x="5691970" y="687263"/>
                  <a:pt x="5904822" y="815468"/>
                </a:cubicBezTo>
                <a:cubicBezTo>
                  <a:pt x="6336645" y="1080104"/>
                  <a:pt x="6718758" y="1400351"/>
                  <a:pt x="7015222" y="1815185"/>
                </a:cubicBezTo>
                <a:lnTo>
                  <a:pt x="7040454" y="1854830"/>
                </a:ln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BF4AE-89FD-413F-D929-605912AF1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6" y="673770"/>
            <a:ext cx="3644489" cy="2414488"/>
          </a:xfrm>
        </p:spPr>
        <p:txBody>
          <a:bodyPr anchor="t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Statistics used in CPAA</a:t>
            </a:r>
            <a:endParaRPr lang="en-IN" sz="5400" dirty="0">
              <a:solidFill>
                <a:srgbClr val="FFFFFF"/>
              </a:solidFill>
            </a:endParaRP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F1C7EF77-2C56-B020-E0AC-C50664E53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26981" y="127000"/>
            <a:ext cx="6704151" cy="574886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2200" b="1" u="sng" dirty="0"/>
              <a:t>Relative Batsmen Analysis:</a:t>
            </a:r>
          </a:p>
          <a:p>
            <a:pPr marL="0" indent="0">
              <a:buNone/>
            </a:pPr>
            <a:endParaRPr lang="en-US" sz="2200" b="1" u="sng" dirty="0"/>
          </a:p>
          <a:p>
            <a:pPr marL="514350" indent="-514350">
              <a:buAutoNum type="arabicPeriod"/>
            </a:pPr>
            <a:r>
              <a:rPr lang="en-US" sz="1600" b="1" dirty="0"/>
              <a:t>Mean Strike Rate: Relative: </a:t>
            </a:r>
            <a:r>
              <a:rPr lang="en-US" sz="1600" dirty="0"/>
              <a:t>The relative mean strike rate compares a player's strike rate to other players. 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600" b="1" dirty="0"/>
              <a:t>Runs Frequency Performance: Relative: </a:t>
            </a:r>
            <a:r>
              <a:rPr lang="en-US" sz="1600" dirty="0"/>
              <a:t>This metric compares the percentage of frequency distribution of runs scored by a batsman relative to other batsmen.</a:t>
            </a:r>
          </a:p>
          <a:p>
            <a:pPr marL="0" indent="0">
              <a:buNone/>
            </a:pPr>
            <a:endParaRPr lang="en-US" sz="2200" b="1" u="sng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u="sng" dirty="0"/>
              <a:t>Relative Bowlers Analysis:</a:t>
            </a:r>
            <a:endParaRPr lang="en-US" sz="1600" dirty="0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600" b="1" dirty="0"/>
              <a:t>Economy Rate: Relative: </a:t>
            </a:r>
            <a:r>
              <a:rPr lang="en-US" sz="1600" dirty="0"/>
              <a:t>The relative economy rate compares a bowler's economy rate to other bowlers.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sz="1600" b="1" dirty="0"/>
              <a:t>Wicket Percentage : Relative: </a:t>
            </a:r>
            <a:r>
              <a:rPr lang="en-US" sz="1600" dirty="0"/>
              <a:t>Comparison of the percentage of frequency of wickets taken by a bowler relative to other bowlers.</a:t>
            </a:r>
          </a:p>
          <a:p>
            <a:pPr marL="514350" indent="-514350">
              <a:buAutoNum type="arabicPeriod"/>
            </a:pPr>
            <a:r>
              <a:rPr lang="en-US" sz="1600" b="1" dirty="0"/>
              <a:t>Wicket Rate: Relative: </a:t>
            </a:r>
            <a:r>
              <a:rPr lang="en-US" sz="1600" dirty="0"/>
              <a:t>The relative wicket rate compares a bowler's rate of taking wickets to other bowlers.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200" b="1" u="sng" dirty="0"/>
              <a:t>Current Status: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600" dirty="0"/>
              <a:t>Using t-statistics on average runs scored by batsman or average wickets taken by bowler the current form status of the player is determined using p-value. </a:t>
            </a:r>
            <a:endParaRPr lang="en-US" sz="1600" b="1" u="sng" dirty="0"/>
          </a:p>
          <a:p>
            <a:pPr marL="514350" indent="-514350">
              <a:buAutoNum type="arabicPeriod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4778354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223</TotalTime>
  <Words>951</Words>
  <Application>Microsoft Office PowerPoint</Application>
  <PresentationFormat>Widescreen</PresentationFormat>
  <Paragraphs>86</Paragraphs>
  <Slides>10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Cricket Performance Analysis Application: CPAA</vt:lpstr>
      <vt:lpstr>What is Cricket?</vt:lpstr>
      <vt:lpstr>Key Elements of Cricket</vt:lpstr>
      <vt:lpstr>Terminologies used in CPAA</vt:lpstr>
      <vt:lpstr>Terminologies used in CPAA</vt:lpstr>
      <vt:lpstr>Terminologies used in CPAA</vt:lpstr>
      <vt:lpstr>Statistics used in CPAA</vt:lpstr>
      <vt:lpstr>Statistics used in CPAA</vt:lpstr>
      <vt:lpstr>Statistics used in CPAA</vt:lpstr>
      <vt:lpstr>THANK YOU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Swati Swati</dc:creator>
  <cp:lastModifiedBy>Swati Swati</cp:lastModifiedBy>
  <cp:revision>63</cp:revision>
  <dcterms:created xsi:type="dcterms:W3CDTF">2024-06-10T05:18:58Z</dcterms:created>
  <dcterms:modified xsi:type="dcterms:W3CDTF">2024-06-12T08:24:24Z</dcterms:modified>
</cp:coreProperties>
</file>