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708" y="2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CA1E3-6455-41FA-BD84-6AA5E37C2E04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C85D-4BFD-4DF5-B239-DDDF99E1F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1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BC85D-4BFD-4DF5-B239-DDDF99E1F6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8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050" y="664978"/>
            <a:ext cx="11313989" cy="49863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185" y="234822"/>
            <a:ext cx="11091164" cy="1076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2420"/>
            <a:ext cx="101326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457" y="1782804"/>
            <a:ext cx="583946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5"/>
              </a:spcBef>
            </a:pPr>
            <a:r>
              <a:rPr sz="2800" dirty="0">
                <a:solidFill>
                  <a:srgbClr val="2E5496"/>
                </a:solidFill>
              </a:rPr>
              <a:t>Department</a:t>
            </a:r>
            <a:r>
              <a:rPr sz="2800" spc="-55" dirty="0">
                <a:solidFill>
                  <a:srgbClr val="2E5496"/>
                </a:solidFill>
              </a:rPr>
              <a:t> </a:t>
            </a:r>
            <a:r>
              <a:rPr sz="2800" dirty="0">
                <a:solidFill>
                  <a:srgbClr val="2E5496"/>
                </a:solidFill>
              </a:rPr>
              <a:t>of</a:t>
            </a:r>
            <a:r>
              <a:rPr sz="2800" spc="-75" dirty="0">
                <a:solidFill>
                  <a:srgbClr val="2E5496"/>
                </a:solidFill>
              </a:rPr>
              <a:t> </a:t>
            </a:r>
            <a:r>
              <a:rPr sz="2800" dirty="0">
                <a:solidFill>
                  <a:srgbClr val="2E5496"/>
                </a:solidFill>
              </a:rPr>
              <a:t>Computer</a:t>
            </a:r>
            <a:r>
              <a:rPr sz="2800" spc="-120" dirty="0">
                <a:solidFill>
                  <a:srgbClr val="2E5496"/>
                </a:solidFill>
              </a:rPr>
              <a:t> </a:t>
            </a:r>
            <a:r>
              <a:rPr sz="2800" spc="-10" dirty="0">
                <a:solidFill>
                  <a:srgbClr val="2E5496"/>
                </a:solidFill>
              </a:rPr>
              <a:t>Engineering Academic</a:t>
            </a:r>
            <a:r>
              <a:rPr sz="2800" spc="-140" dirty="0">
                <a:solidFill>
                  <a:srgbClr val="2E5496"/>
                </a:solidFill>
              </a:rPr>
              <a:t> </a:t>
            </a:r>
            <a:r>
              <a:rPr sz="2800" spc="-75" dirty="0">
                <a:solidFill>
                  <a:srgbClr val="2E5496"/>
                </a:solidFill>
              </a:rPr>
              <a:t>Year</a:t>
            </a:r>
            <a:r>
              <a:rPr sz="2800" spc="-95" dirty="0">
                <a:solidFill>
                  <a:srgbClr val="2E5496"/>
                </a:solidFill>
              </a:rPr>
              <a:t> </a:t>
            </a:r>
            <a:r>
              <a:rPr sz="2800" dirty="0">
                <a:solidFill>
                  <a:srgbClr val="2E5496"/>
                </a:solidFill>
              </a:rPr>
              <a:t>(ODD</a:t>
            </a:r>
            <a:r>
              <a:rPr sz="2800" spc="-40" dirty="0">
                <a:solidFill>
                  <a:srgbClr val="2E5496"/>
                </a:solidFill>
              </a:rPr>
              <a:t> </a:t>
            </a:r>
            <a:r>
              <a:rPr sz="2800" spc="-10" dirty="0">
                <a:solidFill>
                  <a:srgbClr val="2E5496"/>
                </a:solidFill>
              </a:rPr>
              <a:t>2024-</a:t>
            </a:r>
            <a:r>
              <a:rPr sz="2800" spc="-25" dirty="0">
                <a:solidFill>
                  <a:srgbClr val="2E5496"/>
                </a:solidFill>
              </a:rPr>
              <a:t>25) </a:t>
            </a:r>
            <a:r>
              <a:rPr sz="2800" dirty="0"/>
              <a:t>22CEE58</a:t>
            </a:r>
            <a:r>
              <a:rPr sz="2800" spc="-70" dirty="0"/>
              <a:t> </a:t>
            </a:r>
            <a:r>
              <a:rPr sz="2800" dirty="0"/>
              <a:t>-</a:t>
            </a:r>
            <a:r>
              <a:rPr sz="2800" spc="-60" dirty="0"/>
              <a:t> </a:t>
            </a:r>
            <a:r>
              <a:rPr sz="2800" dirty="0"/>
              <a:t>Mini</a:t>
            </a:r>
            <a:r>
              <a:rPr sz="2800" spc="-80" dirty="0"/>
              <a:t> </a:t>
            </a:r>
            <a:r>
              <a:rPr sz="2800" dirty="0"/>
              <a:t>Project</a:t>
            </a:r>
            <a:r>
              <a:rPr sz="2800" spc="-60" dirty="0"/>
              <a:t> </a:t>
            </a:r>
            <a:r>
              <a:rPr sz="2800" dirty="0"/>
              <a:t>using</a:t>
            </a:r>
            <a:r>
              <a:rPr sz="2800" spc="-45" dirty="0"/>
              <a:t> </a:t>
            </a:r>
            <a:r>
              <a:rPr sz="2800" spc="-20" dirty="0"/>
              <a:t>JAVA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93417" y="3935095"/>
            <a:ext cx="800480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sng" dirty="0">
                <a:solidFill>
                  <a:srgbClr val="2E5496"/>
                </a:solidFill>
                <a:latin typeface="Times New Roman"/>
                <a:cs typeface="Times New Roman"/>
              </a:rPr>
              <a:t>PENSION</a:t>
            </a:r>
            <a:r>
              <a:rPr sz="3200" b="1" u="sng" spc="-6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3200" b="1" u="sng" dirty="0">
                <a:solidFill>
                  <a:srgbClr val="2E5496"/>
                </a:solidFill>
                <a:latin typeface="Times New Roman"/>
                <a:cs typeface="Times New Roman"/>
              </a:rPr>
              <a:t>FUND</a:t>
            </a:r>
            <a:r>
              <a:rPr sz="3200" b="1" u="sng" spc="-55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3200" b="1" u="sng" dirty="0">
                <a:solidFill>
                  <a:srgbClr val="2E5496"/>
                </a:solidFill>
                <a:latin typeface="Times New Roman"/>
                <a:cs typeface="Times New Roman"/>
              </a:rPr>
              <a:t>MANAGEMENT</a:t>
            </a:r>
            <a:r>
              <a:rPr sz="3200" b="1" u="sng" spc="-110" dirty="0">
                <a:solidFill>
                  <a:srgbClr val="2E5496"/>
                </a:solidFill>
                <a:latin typeface="Times New Roman"/>
                <a:cs typeface="Times New Roman"/>
              </a:rPr>
              <a:t> </a:t>
            </a:r>
            <a:r>
              <a:rPr sz="3200" b="1" u="sng" spc="-10" dirty="0">
                <a:solidFill>
                  <a:srgbClr val="2E5496"/>
                </a:solidFill>
                <a:latin typeface="Times New Roman"/>
                <a:cs typeface="Times New Roman"/>
              </a:rPr>
              <a:t>SYSTEM</a:t>
            </a:r>
            <a:endParaRPr sz="3200" u="sng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291552"/>
            <a:ext cx="8982698" cy="13885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2167" y="4803546"/>
            <a:ext cx="4542790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12875">
              <a:lnSpc>
                <a:spcPct val="150000"/>
              </a:lnSpc>
              <a:spcBef>
                <a:spcPts val="95"/>
              </a:spcBef>
            </a:pPr>
            <a:r>
              <a:rPr sz="20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Team</a:t>
            </a:r>
            <a:r>
              <a:rPr sz="20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Members</a:t>
            </a:r>
            <a:r>
              <a:rPr sz="2000" b="1" spc="5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35" dirty="0">
                <a:latin typeface="Times New Roman"/>
                <a:cs typeface="Times New Roman"/>
              </a:rPr>
              <a:t>DIKSHYAA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95" dirty="0">
                <a:latin typeface="Times New Roman"/>
                <a:cs typeface="Times New Roman"/>
              </a:rPr>
              <a:t>SATAPATHY-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1NH22CE010</a:t>
            </a:r>
            <a:endParaRPr sz="2000">
              <a:latin typeface="Times New Roman"/>
              <a:cs typeface="Times New Roman"/>
            </a:endParaRPr>
          </a:p>
          <a:p>
            <a:pPr marL="455930" marR="218440" indent="-226060">
              <a:lnSpc>
                <a:spcPct val="15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MADHU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HOSAKOTI-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1NH22CE024 </a:t>
            </a:r>
            <a:r>
              <a:rPr sz="2000" b="1" spc="-75" dirty="0">
                <a:latin typeface="Times New Roman"/>
                <a:cs typeface="Times New Roman"/>
              </a:rPr>
              <a:t>SWATI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SHASTRI-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1NH22CE057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8810" y="4781803"/>
            <a:ext cx="1140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Reviewer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8810" y="5368239"/>
            <a:ext cx="16922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30" dirty="0">
                <a:latin typeface="Times New Roman"/>
                <a:cs typeface="Times New Roman"/>
              </a:rPr>
              <a:t>Mr</a:t>
            </a:r>
            <a:r>
              <a:rPr lang="en-US" sz="1900" b="1" spc="-90" dirty="0">
                <a:latin typeface="Times New Roman"/>
                <a:cs typeface="Times New Roman"/>
              </a:rPr>
              <a:t>. </a:t>
            </a:r>
            <a:r>
              <a:rPr sz="1900" b="1" dirty="0">
                <a:latin typeface="Times New Roman"/>
                <a:cs typeface="Times New Roman"/>
              </a:rPr>
              <a:t>RAHUL.</a:t>
            </a:r>
            <a:r>
              <a:rPr sz="1900" b="1" spc="-55" dirty="0">
                <a:latin typeface="Times New Roman"/>
                <a:cs typeface="Times New Roman"/>
              </a:rPr>
              <a:t> </a:t>
            </a:r>
            <a:r>
              <a:rPr sz="1900" b="1" spc="-50" dirty="0">
                <a:latin typeface="Times New Roman"/>
                <a:cs typeface="Times New Roman"/>
              </a:rPr>
              <a:t>B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8810" y="5900724"/>
            <a:ext cx="28530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0" dirty="0">
                <a:latin typeface="Times New Roman"/>
                <a:cs typeface="Times New Roman"/>
              </a:rPr>
              <a:t>ASSISTANT</a:t>
            </a:r>
            <a:r>
              <a:rPr sz="1900" b="1" spc="-5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PROFESSOR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8810" y="6434124"/>
            <a:ext cx="21170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latin typeface="Times New Roman"/>
                <a:cs typeface="Times New Roman"/>
              </a:rPr>
              <a:t>Dept.</a:t>
            </a:r>
            <a:r>
              <a:rPr sz="1900" b="1" spc="-2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of</a:t>
            </a:r>
            <a:r>
              <a:rPr sz="1900" b="1" spc="44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CE,</a:t>
            </a:r>
            <a:r>
              <a:rPr sz="1900" b="1" spc="-20" dirty="0">
                <a:latin typeface="Times New Roman"/>
                <a:cs typeface="Times New Roman"/>
              </a:rPr>
              <a:t>NHCE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258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282" y="1415922"/>
            <a:ext cx="4762500" cy="3657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58" y="5198160"/>
            <a:ext cx="5272405" cy="10445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1009" y="1473072"/>
            <a:ext cx="4756785" cy="3543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91021" y="5244465"/>
            <a:ext cx="5547995" cy="1248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258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132695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creation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Pension</a:t>
            </a:r>
            <a:r>
              <a:rPr spc="-50" dirty="0"/>
              <a:t> </a:t>
            </a:r>
            <a:r>
              <a:rPr dirty="0"/>
              <a:t>Fund</a:t>
            </a:r>
            <a:r>
              <a:rPr spc="-60" dirty="0"/>
              <a:t> </a:t>
            </a:r>
            <a:r>
              <a:rPr dirty="0"/>
              <a:t>Management</a:t>
            </a:r>
            <a:r>
              <a:rPr spc="-70" dirty="0"/>
              <a:t> </a:t>
            </a:r>
            <a:r>
              <a:rPr spc="-10" dirty="0"/>
              <a:t>System</a:t>
            </a:r>
            <a:r>
              <a:rPr spc="-85" dirty="0"/>
              <a:t> </a:t>
            </a:r>
            <a:r>
              <a:rPr dirty="0"/>
              <a:t>marks</a:t>
            </a:r>
            <a:r>
              <a:rPr spc="-7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significant advancement</a:t>
            </a:r>
            <a:r>
              <a:rPr spc="-6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modernizing</a:t>
            </a:r>
            <a:r>
              <a:rPr spc="-45" dirty="0"/>
              <a:t> </a:t>
            </a:r>
            <a:r>
              <a:rPr dirty="0"/>
              <a:t>pension</a:t>
            </a:r>
            <a:r>
              <a:rPr spc="-45" dirty="0"/>
              <a:t> </a:t>
            </a:r>
            <a:r>
              <a:rPr dirty="0"/>
              <a:t>fund</a:t>
            </a:r>
            <a:r>
              <a:rPr spc="-45" dirty="0"/>
              <a:t> </a:t>
            </a:r>
            <a:r>
              <a:rPr spc="-10" dirty="0"/>
              <a:t>operations.</a:t>
            </a:r>
            <a:r>
              <a:rPr spc="-55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dirty="0"/>
              <a:t>addresses</a:t>
            </a:r>
            <a:r>
              <a:rPr spc="-40" dirty="0"/>
              <a:t> </a:t>
            </a:r>
            <a:r>
              <a:rPr spc="-25" dirty="0"/>
              <a:t>key </a:t>
            </a:r>
            <a:r>
              <a:rPr spc="-10" dirty="0"/>
              <a:t>requirements</a:t>
            </a:r>
            <a:r>
              <a:rPr spc="-70" dirty="0"/>
              <a:t> </a:t>
            </a:r>
            <a:r>
              <a:rPr dirty="0"/>
              <a:t>such</a:t>
            </a:r>
            <a:r>
              <a:rPr spc="-70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spc="-10" dirty="0"/>
              <a:t>accurate</a:t>
            </a:r>
            <a:r>
              <a:rPr spc="-85" dirty="0"/>
              <a:t> </a:t>
            </a:r>
            <a:r>
              <a:rPr dirty="0"/>
              <a:t>documentation,</a:t>
            </a:r>
            <a:r>
              <a:rPr spc="-80" dirty="0"/>
              <a:t> </a:t>
            </a:r>
            <a:r>
              <a:rPr dirty="0"/>
              <a:t>precise</a:t>
            </a:r>
            <a:r>
              <a:rPr spc="-80" dirty="0"/>
              <a:t> </a:t>
            </a:r>
            <a:r>
              <a:rPr dirty="0"/>
              <a:t>calculations,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spc="-10" dirty="0"/>
              <a:t>user- </a:t>
            </a:r>
            <a:r>
              <a:rPr dirty="0"/>
              <a:t>friendly</a:t>
            </a:r>
            <a:r>
              <a:rPr spc="-55" dirty="0"/>
              <a:t> </a:t>
            </a:r>
            <a:r>
              <a:rPr spc="-10" dirty="0"/>
              <a:t>interface.</a:t>
            </a:r>
            <a:r>
              <a:rPr spc="-90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robust</a:t>
            </a:r>
            <a:r>
              <a:rPr spc="-70" dirty="0"/>
              <a:t> </a:t>
            </a:r>
            <a:r>
              <a:rPr dirty="0"/>
              <a:t>security</a:t>
            </a:r>
            <a:r>
              <a:rPr spc="-85" dirty="0"/>
              <a:t> </a:t>
            </a:r>
            <a:r>
              <a:rPr dirty="0"/>
              <a:t>measures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automation,</a:t>
            </a:r>
            <a:r>
              <a:rPr spc="-8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system </a:t>
            </a:r>
            <a:r>
              <a:rPr dirty="0"/>
              <a:t>reduces</a:t>
            </a:r>
            <a:r>
              <a:rPr spc="-60" dirty="0"/>
              <a:t> </a:t>
            </a:r>
            <a:r>
              <a:rPr dirty="0"/>
              <a:t>errors</a:t>
            </a:r>
            <a:r>
              <a:rPr spc="-7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enhances</a:t>
            </a:r>
            <a:r>
              <a:rPr spc="-55" dirty="0"/>
              <a:t> </a:t>
            </a:r>
            <a:r>
              <a:rPr dirty="0"/>
              <a:t>efficiency</a:t>
            </a:r>
            <a:r>
              <a:rPr spc="-7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fund</a:t>
            </a:r>
            <a:r>
              <a:rPr spc="-60" dirty="0"/>
              <a:t> </a:t>
            </a:r>
            <a:r>
              <a:rPr spc="-10" dirty="0"/>
              <a:t>administration.</a:t>
            </a:r>
            <a:r>
              <a:rPr spc="-90" dirty="0"/>
              <a:t> </a:t>
            </a:r>
            <a:r>
              <a:rPr dirty="0"/>
              <a:t>By</a:t>
            </a:r>
            <a:r>
              <a:rPr spc="-80" dirty="0"/>
              <a:t> </a:t>
            </a:r>
            <a:r>
              <a:rPr spc="-10" dirty="0"/>
              <a:t>leveraging </a:t>
            </a:r>
            <a:r>
              <a:rPr dirty="0"/>
              <a:t>technologies</a:t>
            </a:r>
            <a:r>
              <a:rPr spc="-65" dirty="0"/>
              <a:t> </a:t>
            </a:r>
            <a:r>
              <a:rPr dirty="0"/>
              <a:t>like</a:t>
            </a:r>
            <a:r>
              <a:rPr spc="-65" dirty="0"/>
              <a:t> </a:t>
            </a:r>
            <a:r>
              <a:rPr dirty="0"/>
              <a:t>blockchain</a:t>
            </a:r>
            <a:r>
              <a:rPr spc="-7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AI,</a:t>
            </a:r>
            <a:r>
              <a:rPr spc="-7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20" dirty="0"/>
              <a:t>system</a:t>
            </a:r>
            <a:r>
              <a:rPr spc="-7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scalable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adaptable</a:t>
            </a:r>
            <a:r>
              <a:rPr spc="-6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10" dirty="0"/>
              <a:t>future </a:t>
            </a:r>
            <a:r>
              <a:rPr dirty="0"/>
              <a:t>needs.</a:t>
            </a:r>
            <a:r>
              <a:rPr spc="-65" dirty="0"/>
              <a:t> </a:t>
            </a:r>
            <a:r>
              <a:rPr dirty="0"/>
              <a:t>Its</a:t>
            </a:r>
            <a:r>
              <a:rPr spc="-60" dirty="0"/>
              <a:t> </a:t>
            </a:r>
            <a:r>
              <a:rPr dirty="0"/>
              <a:t>intuitive</a:t>
            </a:r>
            <a:r>
              <a:rPr spc="-45" dirty="0"/>
              <a:t> </a:t>
            </a:r>
            <a:r>
              <a:rPr dirty="0"/>
              <a:t>design</a:t>
            </a:r>
            <a:r>
              <a:rPr spc="-50" dirty="0"/>
              <a:t> </a:t>
            </a:r>
            <a:r>
              <a:rPr dirty="0"/>
              <a:t>empowers</a:t>
            </a:r>
            <a:r>
              <a:rPr spc="-65" dirty="0"/>
              <a:t> </a:t>
            </a:r>
            <a:r>
              <a:rPr spc="-10" dirty="0"/>
              <a:t>administrators,</a:t>
            </a:r>
            <a:r>
              <a:rPr spc="-7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ongoing</a:t>
            </a:r>
            <a:r>
              <a:rPr spc="-65" dirty="0"/>
              <a:t> </a:t>
            </a:r>
            <a:r>
              <a:rPr dirty="0"/>
              <a:t>support,</a:t>
            </a:r>
            <a:r>
              <a:rPr spc="-35" dirty="0"/>
              <a:t> </a:t>
            </a:r>
            <a:r>
              <a:rPr spc="-25" dirty="0"/>
              <a:t>it </a:t>
            </a:r>
            <a:r>
              <a:rPr dirty="0"/>
              <a:t>aims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improve</a:t>
            </a:r>
            <a:r>
              <a:rPr spc="-5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financial</a:t>
            </a:r>
            <a:r>
              <a:rPr spc="-50" dirty="0"/>
              <a:t> </a:t>
            </a:r>
            <a:r>
              <a:rPr dirty="0"/>
              <a:t>stability</a:t>
            </a:r>
            <a:r>
              <a:rPr spc="-6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retirement</a:t>
            </a:r>
            <a:r>
              <a:rPr spc="-55" dirty="0"/>
              <a:t> </a:t>
            </a:r>
            <a:r>
              <a:rPr spc="-25" dirty="0"/>
              <a:t>well-</a:t>
            </a:r>
            <a:r>
              <a:rPr dirty="0"/>
              <a:t>being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millions globally.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FFF5-8654-8568-4122-4953D1EC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81200"/>
            <a:ext cx="11091164" cy="1231106"/>
          </a:xfrm>
        </p:spPr>
        <p:txBody>
          <a:bodyPr/>
          <a:lstStyle/>
          <a:p>
            <a:pPr algn="ctr"/>
            <a:r>
              <a:rPr lang="en-US" sz="8000" dirty="0"/>
              <a:t>THANKYOU!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01659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9358" y="234822"/>
            <a:ext cx="26549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Contents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1342136" y="1176273"/>
            <a:ext cx="3388360" cy="5132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90525" algn="l"/>
              </a:tabLst>
            </a:pPr>
            <a:r>
              <a:rPr sz="2200" spc="-10" dirty="0">
                <a:latin typeface="Times New Roman"/>
                <a:cs typeface="Times New Roman"/>
              </a:rPr>
              <a:t>Objectives</a:t>
            </a:r>
            <a:endParaRPr sz="22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390525" algn="l"/>
              </a:tabLst>
            </a:pPr>
            <a:r>
              <a:rPr sz="2200" spc="-10" dirty="0">
                <a:latin typeface="Times New Roman"/>
                <a:cs typeface="Times New Roman"/>
              </a:rPr>
              <a:t>Abstract</a:t>
            </a:r>
            <a:endParaRPr sz="22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90525" algn="l"/>
              </a:tabLst>
            </a:pPr>
            <a:r>
              <a:rPr sz="2200" dirty="0">
                <a:latin typeface="Times New Roman"/>
                <a:cs typeface="Times New Roman"/>
              </a:rPr>
              <a:t>Problem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Definition</a:t>
            </a:r>
            <a:endParaRPr sz="22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055"/>
              </a:spcBef>
              <a:buFont typeface="Arial MT"/>
              <a:buChar char="•"/>
              <a:tabLst>
                <a:tab pos="390525" algn="l"/>
              </a:tabLst>
            </a:pPr>
            <a:r>
              <a:rPr sz="2200" dirty="0">
                <a:latin typeface="Times New Roman"/>
                <a:cs typeface="Times New Roman"/>
              </a:rPr>
              <a:t>Requirement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Specification</a:t>
            </a:r>
            <a:endParaRPr sz="22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055"/>
              </a:spcBef>
              <a:buFont typeface="Arial MT"/>
              <a:buChar char="•"/>
              <a:tabLst>
                <a:tab pos="390525" algn="l"/>
              </a:tabLst>
            </a:pPr>
            <a:r>
              <a:rPr sz="2200" spc="-10" dirty="0"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90525" algn="l"/>
              </a:tabLst>
            </a:pPr>
            <a:r>
              <a:rPr sz="2200" spc="-10" dirty="0">
                <a:latin typeface="Times New Roman"/>
                <a:cs typeface="Times New Roman"/>
              </a:rPr>
              <a:t>Methodology</a:t>
            </a:r>
            <a:endParaRPr sz="22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390525" algn="l"/>
              </a:tabLst>
            </a:pPr>
            <a:r>
              <a:rPr sz="2200" spc="-10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055"/>
              </a:spcBef>
              <a:buFont typeface="Arial MT"/>
              <a:buChar char="•"/>
              <a:tabLst>
                <a:tab pos="390525" algn="l"/>
              </a:tabLst>
            </a:pPr>
            <a:r>
              <a:rPr sz="2200" spc="-10" dirty="0">
                <a:latin typeface="Times New Roman"/>
                <a:cs typeface="Times New Roman"/>
              </a:rPr>
              <a:t>Result</a:t>
            </a:r>
            <a:endParaRPr sz="22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90525" algn="l"/>
              </a:tabLst>
            </a:pPr>
            <a:r>
              <a:rPr sz="2200" spc="-10" dirty="0">
                <a:latin typeface="Times New Roman"/>
                <a:cs typeface="Times New Roman"/>
              </a:rPr>
              <a:t>Conclusion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258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984" y="1792420"/>
            <a:ext cx="1015428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 marR="5080" indent="-22860" algn="just">
              <a:lnSpc>
                <a:spcPct val="1400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aim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contemporary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pension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fund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management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tackles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inadequacies,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amplifies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transparency,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maximizes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investment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approaches, </a:t>
            </a:r>
            <a:r>
              <a:rPr sz="2400" dirty="0">
                <a:latin typeface="Calibri"/>
                <a:cs typeface="Calibri"/>
              </a:rPr>
              <a:t>minimizes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hazards,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guarantees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adherence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regulations,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reinforces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security </a:t>
            </a:r>
            <a:r>
              <a:rPr sz="2400" dirty="0">
                <a:latin typeface="Calibri"/>
                <a:cs typeface="Calibri"/>
              </a:rPr>
              <a:t>protocols.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accomplishment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goals,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hopes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protect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retirees'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financial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optimize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administrative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procedures,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build </a:t>
            </a:r>
            <a:r>
              <a:rPr sz="2400" dirty="0">
                <a:latin typeface="Calibri"/>
                <a:cs typeface="Calibri"/>
              </a:rPr>
              <a:t>stakeholder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confidence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integrity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pension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system,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contribute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development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strong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effective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framework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pension </a:t>
            </a:r>
            <a:r>
              <a:rPr sz="2400" dirty="0">
                <a:latin typeface="Calibri"/>
                <a:cs typeface="Calibri"/>
              </a:rPr>
              <a:t>fund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258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2420"/>
            <a:ext cx="1028382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5080" indent="-227965">
              <a:lnSpc>
                <a:spcPct val="14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Pension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Management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(PFMS)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automate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accounts,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contributions,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withdrawals.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Built 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backend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ensures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modularity, 	scalability,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management.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 	registration,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pension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contribution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tracking,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retirement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benefit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projections,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withdrawal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pension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benefits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 	</a:t>
            </a:r>
            <a:r>
              <a:rPr sz="2400" dirty="0">
                <a:latin typeface="Calibri"/>
                <a:cs typeface="Calibri"/>
              </a:rPr>
              <a:t>age,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contributions,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tenure.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facilitates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accurate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 	</a:t>
            </a:r>
            <a:r>
              <a:rPr sz="2400" dirty="0">
                <a:latin typeface="Calibri"/>
                <a:cs typeface="Calibri"/>
              </a:rPr>
              <a:t>pension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retirement.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760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Problem</a:t>
            </a:r>
            <a:r>
              <a:rPr sz="4400" spc="-85" dirty="0"/>
              <a:t> </a:t>
            </a:r>
            <a:r>
              <a:rPr sz="4400" spc="-10" dirty="0"/>
              <a:t>Definition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6113"/>
            <a:ext cx="1034224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pension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funds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currently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inefficiencies,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lack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transparency,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susceptibility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risks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fraud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noncompliance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regulations.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aforementioned obstacles,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demographics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uncertain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economic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conditions, </a:t>
            </a:r>
            <a:r>
              <a:rPr sz="2000" dirty="0">
                <a:latin typeface="Calibri"/>
                <a:cs typeface="Calibri"/>
              </a:rPr>
              <a:t>highlight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necessity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updated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pension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administration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simplify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administrative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procedures,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openness,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maximize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investment </a:t>
            </a:r>
            <a:r>
              <a:rPr sz="2000" dirty="0">
                <a:latin typeface="Calibri"/>
                <a:cs typeface="Calibri"/>
              </a:rPr>
              <a:t>plans,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reduce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risks,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guarantee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legal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compliance,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strengthen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protocols.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goal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develop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robust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pension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management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protects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retirees'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financial </a:t>
            </a: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stakeholder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confidence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pension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tackling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these </a:t>
            </a:r>
            <a:r>
              <a:rPr sz="2000" dirty="0">
                <a:latin typeface="Calibri"/>
                <a:cs typeface="Calibri"/>
              </a:rPr>
              <a:t>issues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head-</a:t>
            </a:r>
            <a:r>
              <a:rPr sz="2000" spc="-25" dirty="0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" y="298196"/>
            <a:ext cx="5786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Requirement</a:t>
            </a:r>
            <a:r>
              <a:rPr spc="-165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933196"/>
            <a:ext cx="10333990" cy="59067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3845" indent="-273050">
              <a:lnSpc>
                <a:spcPct val="100000"/>
              </a:lnSpc>
              <a:spcBef>
                <a:spcPts val="825"/>
              </a:spcBef>
              <a:buSzPct val="95833"/>
              <a:buFont typeface="Wingdings"/>
              <a:buChar char=""/>
              <a:tabLst>
                <a:tab pos="283845" algn="l"/>
              </a:tabLst>
            </a:pPr>
            <a:r>
              <a:rPr sz="2400" b="1" u="sng" spc="-10" dirty="0">
                <a:latin typeface="Calibri"/>
                <a:cs typeface="Calibri"/>
              </a:rPr>
              <a:t>HARDWARE</a:t>
            </a:r>
            <a:r>
              <a:rPr sz="2400" b="1" u="sng" spc="-95" dirty="0">
                <a:latin typeface="Calibri"/>
                <a:cs typeface="Calibri"/>
              </a:rPr>
              <a:t> </a:t>
            </a:r>
            <a:r>
              <a:rPr sz="2400" b="1" u="sng" dirty="0">
                <a:latin typeface="Calibri"/>
                <a:cs typeface="Calibri"/>
              </a:rPr>
              <a:t>AND</a:t>
            </a:r>
            <a:r>
              <a:rPr sz="2400" b="1" u="sng" spc="-70" dirty="0">
                <a:latin typeface="Calibri"/>
                <a:cs typeface="Calibri"/>
              </a:rPr>
              <a:t> </a:t>
            </a:r>
            <a:r>
              <a:rPr sz="2400" b="1" u="sng" spc="-10" dirty="0">
                <a:latin typeface="Calibri"/>
                <a:cs typeface="Calibri"/>
              </a:rPr>
              <a:t>SOFTWARE</a:t>
            </a:r>
            <a:r>
              <a:rPr sz="2400" b="1" u="sng" spc="-70" dirty="0">
                <a:latin typeface="Calibri"/>
                <a:cs typeface="Calibri"/>
              </a:rPr>
              <a:t> </a:t>
            </a:r>
            <a:r>
              <a:rPr sz="2400" b="1" u="sng" spc="-10" dirty="0">
                <a:latin typeface="Calibri"/>
                <a:cs typeface="Calibri"/>
              </a:rPr>
              <a:t>REQUIREMENTS</a:t>
            </a:r>
            <a:endParaRPr sz="2400" b="1" u="sng" dirty="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720"/>
              </a:spcBef>
              <a:tabLst>
                <a:tab pos="1765300" algn="l"/>
              </a:tabLst>
            </a:pPr>
            <a:r>
              <a:rPr sz="2400" b="1" i="1" u="sng" spc="-10" dirty="0">
                <a:latin typeface="Calibri"/>
                <a:cs typeface="Calibri"/>
              </a:rPr>
              <a:t>HARDWARE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Pentium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guarantee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seamless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operation.</a:t>
            </a:r>
            <a:endParaRPr sz="24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spcBef>
                <a:spcPts val="710"/>
              </a:spcBef>
              <a:buChar char="•"/>
              <a:tabLst>
                <a:tab pos="231775" algn="l"/>
              </a:tabLst>
            </a:pPr>
            <a:r>
              <a:rPr sz="2400" dirty="0">
                <a:latin typeface="Calibri"/>
                <a:cs typeface="Calibri"/>
              </a:rPr>
              <a:t>8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GB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minimum;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multitasking,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advised.</a:t>
            </a:r>
            <a:endParaRPr sz="24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spcBef>
                <a:spcPts val="705"/>
              </a:spcBef>
              <a:buChar char="•"/>
              <a:tabLst>
                <a:tab pos="2317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128GB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i="1" u="sng" spc="-10" dirty="0">
                <a:latin typeface="Calibri"/>
                <a:cs typeface="Calibri"/>
              </a:rPr>
              <a:t>SOFTWARE:</a:t>
            </a:r>
            <a:endParaRPr sz="2400" b="1" i="1" u="sng" dirty="0">
              <a:latin typeface="Calibri"/>
              <a:cs typeface="Calibri"/>
            </a:endParaRPr>
          </a:p>
          <a:p>
            <a:pPr marL="231775" indent="-219075">
              <a:lnSpc>
                <a:spcPts val="2735"/>
              </a:lnSpc>
              <a:spcBef>
                <a:spcPts val="705"/>
              </a:spcBef>
              <a:buChar char="•"/>
              <a:tabLst>
                <a:tab pos="231775" algn="l"/>
              </a:tabLst>
            </a:pPr>
            <a:r>
              <a:rPr sz="2400" dirty="0">
                <a:latin typeface="Calibri"/>
                <a:cs typeface="Calibri"/>
              </a:rPr>
              <a:t>Java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Spring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backend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framework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backend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application.</a:t>
            </a:r>
            <a:endParaRPr sz="2400" dirty="0">
              <a:latin typeface="Calibri"/>
              <a:cs typeface="Calibri"/>
            </a:endParaRPr>
          </a:p>
          <a:p>
            <a:pPr marL="232410" indent="-219710">
              <a:lnSpc>
                <a:spcPts val="2735"/>
              </a:lnSpc>
              <a:spcBef>
                <a:spcPts val="710"/>
              </a:spcBef>
              <a:buChar char="•"/>
              <a:tabLst>
                <a:tab pos="232410" algn="l"/>
              </a:tabLst>
            </a:pPr>
            <a:r>
              <a:rPr sz="2400" spc="-20" dirty="0">
                <a:latin typeface="Calibri"/>
                <a:cs typeface="Calibri"/>
              </a:rPr>
              <a:t>Front-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architectures: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library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React.js,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tabLst>
                <a:tab pos="116967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interface.</a:t>
            </a:r>
            <a:endParaRPr sz="24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spcBef>
                <a:spcPts val="720"/>
              </a:spcBef>
              <a:buChar char="•"/>
              <a:tabLst>
                <a:tab pos="231775" algn="l"/>
              </a:tabLst>
            </a:pP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styles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end.</a:t>
            </a:r>
            <a:endParaRPr sz="2400" dirty="0">
              <a:latin typeface="Calibri"/>
              <a:cs typeface="Calibri"/>
            </a:endParaRPr>
          </a:p>
          <a:p>
            <a:pPr marL="240029" marR="478790" indent="-227965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  <a:tab pos="1697989" algn="l"/>
              </a:tabLst>
            </a:pPr>
            <a:r>
              <a:rPr sz="2400" dirty="0">
                <a:latin typeface="Calibri"/>
                <a:cs typeface="Calibri"/>
              </a:rPr>
              <a:t>MYSQLSQL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principal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Relational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Database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(RDBMS) 	</a:t>
            </a:r>
            <a:r>
              <a:rPr sz="2400" dirty="0">
                <a:latin typeface="Calibri"/>
                <a:cs typeface="Calibri"/>
              </a:rPr>
              <a:t>utilized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storage.</a:t>
            </a:r>
            <a:endParaRPr sz="2400" dirty="0">
              <a:latin typeface="Calibri"/>
              <a:cs typeface="Calibri"/>
            </a:endParaRPr>
          </a:p>
          <a:p>
            <a:pPr marL="231775" indent="-219075">
              <a:lnSpc>
                <a:spcPts val="2735"/>
              </a:lnSpc>
              <a:spcBef>
                <a:spcPts val="675"/>
              </a:spcBef>
              <a:buChar char="•"/>
              <a:tabLst>
                <a:tab pos="231775" algn="l"/>
              </a:tabLst>
            </a:pPr>
            <a:r>
              <a:rPr sz="2400" spc="-45" dirty="0">
                <a:latin typeface="Calibri"/>
                <a:cs typeface="Calibri"/>
              </a:rPr>
              <a:t>Tool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Integrated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Environment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(IDE)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Eclipse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IntelliJ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258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Design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693" y="1384820"/>
            <a:ext cx="5376291" cy="43512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4753" y="5941263"/>
            <a:ext cx="252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1.</a:t>
            </a:r>
            <a:r>
              <a:rPr sz="1800" b="1" spc="475" dirty="0">
                <a:latin typeface="Calibri"/>
                <a:cs typeface="Calibri"/>
              </a:rPr>
              <a:t> </a:t>
            </a:r>
            <a:r>
              <a:rPr sz="1800" b="1" spc="-70" dirty="0">
                <a:latin typeface="Calibri"/>
                <a:cs typeface="Calibri"/>
              </a:rPr>
              <a:t>DATABASE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STRUCTURES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8740" y="946048"/>
            <a:ext cx="4341495" cy="52287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30339" y="6193942"/>
            <a:ext cx="158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sz="1800" b="1" spc="-25" dirty="0">
                <a:latin typeface="Calibri"/>
                <a:cs typeface="Calibri"/>
              </a:rPr>
              <a:t>2.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30" dirty="0">
                <a:latin typeface="Calibri"/>
                <a:cs typeface="Calibri"/>
              </a:rPr>
              <a:t>FLOW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CHART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0258" rIns="0" bIns="0" rtlCol="0">
            <a:spAutoFit/>
          </a:bodyPr>
          <a:lstStyle/>
          <a:p>
            <a:pPr marL="6381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9882"/>
            <a:ext cx="3348990" cy="3434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Requirement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AutoNum type="arabicPeriod"/>
              <a:tabLst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System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60"/>
              </a:spcBef>
              <a:buAutoNum type="arabicPeriod"/>
              <a:tabLst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Technology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39"/>
              </a:spcBef>
              <a:buAutoNum type="arabicPeriod"/>
              <a:tabLst>
                <a:tab pos="355600" algn="l"/>
              </a:tabLst>
            </a:pPr>
            <a:r>
              <a:rPr sz="1800" b="1" spc="-10" dirty="0"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60"/>
              </a:spcBef>
              <a:buAutoNum type="arabicPeriod"/>
              <a:tabLst>
                <a:tab pos="355600" algn="l"/>
              </a:tabLst>
            </a:pPr>
            <a:r>
              <a:rPr sz="1800" b="1" spc="-25" dirty="0">
                <a:latin typeface="Calibri"/>
                <a:cs typeface="Calibri"/>
              </a:rPr>
              <a:t>Testing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Debugging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AutoNum type="arabicPeriod"/>
              <a:tabLst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Deployment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Maintenance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55"/>
              </a:spcBef>
              <a:buAutoNum type="arabicPeriod"/>
              <a:tabLst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Training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Documentation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524" rIns="0" bIns="0" rtlCol="0">
            <a:spAutoFit/>
          </a:bodyPr>
          <a:lstStyle/>
          <a:p>
            <a:pPr marL="5308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747153"/>
            <a:ext cx="10290810" cy="484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implementation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Pension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Management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Java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involves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creating </a:t>
            </a:r>
            <a:r>
              <a:rPr sz="2200" dirty="0">
                <a:latin typeface="Calibri"/>
                <a:cs typeface="Calibri"/>
              </a:rPr>
              <a:t>classes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employee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registration,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pension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calculation,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transaction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management.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Java's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object-</a:t>
            </a:r>
            <a:r>
              <a:rPr sz="2200" dirty="0">
                <a:latin typeface="Calibri"/>
                <a:cs typeface="Calibri"/>
              </a:rPr>
              <a:t>oriented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principles,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employee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profiles,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contributions,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retirement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benefits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classes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relevant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attributes.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contribution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tracking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</a:t>
            </a:r>
            <a:r>
              <a:rPr sz="2200" spc="5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benefit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calculation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automate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processes,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ensuring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accurate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projections.</a:t>
            </a:r>
            <a:r>
              <a:rPr sz="2200" spc="-65" dirty="0">
                <a:latin typeface="Calibri"/>
                <a:cs typeface="Calibri"/>
              </a:rPr>
              <a:t> </a:t>
            </a:r>
            <a:endParaRPr lang="en-US" sz="2200" spc="-65" dirty="0">
              <a:latin typeface="Calibri"/>
              <a:cs typeface="Calibri"/>
            </a:endParaRPr>
          </a:p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SQL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integrated</a:t>
            </a:r>
            <a:r>
              <a:rPr sz="2200" spc="5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storage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retrieval,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JDBC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database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interaction.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features </a:t>
            </a:r>
            <a:r>
              <a:rPr sz="2200" dirty="0">
                <a:latin typeface="Calibri"/>
                <a:cs typeface="Calibri"/>
              </a:rPr>
              <a:t>like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encryption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authentication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protection.</a:t>
            </a:r>
            <a:r>
              <a:rPr sz="2200" spc="-50" dirty="0">
                <a:latin typeface="Calibri"/>
                <a:cs typeface="Calibri"/>
              </a:rPr>
              <a:t> </a:t>
            </a:r>
            <a:endParaRPr lang="en-US" sz="2200" spc="-50" dirty="0">
              <a:latin typeface="Calibri"/>
              <a:cs typeface="Calibri"/>
            </a:endParaRPr>
          </a:p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user- </a:t>
            </a:r>
            <a:r>
              <a:rPr sz="2200" dirty="0">
                <a:latin typeface="Calibri"/>
                <a:cs typeface="Calibri"/>
              </a:rPr>
              <a:t>friendly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interface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built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JavaFX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Swing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easy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navigation.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Blockchain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AI </a:t>
            </a:r>
            <a:r>
              <a:rPr sz="2200" spc="-10" dirty="0">
                <a:latin typeface="Calibri"/>
                <a:cs typeface="Calibri"/>
              </a:rPr>
              <a:t>components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incorporated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future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iterations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enhanced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scalability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automation.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755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Wingdings</vt:lpstr>
      <vt:lpstr>Office Theme</vt:lpstr>
      <vt:lpstr>Department of Computer Engineering Academic Year (ODD 2024-25) 22CEE58 - Mini Project using JAVA</vt:lpstr>
      <vt:lpstr>Contents</vt:lpstr>
      <vt:lpstr>Objectives</vt:lpstr>
      <vt:lpstr>Abstract</vt:lpstr>
      <vt:lpstr>Problem Definition</vt:lpstr>
      <vt:lpstr>Requirement Specification</vt:lpstr>
      <vt:lpstr>Design</vt:lpstr>
      <vt:lpstr>Methodology</vt:lpstr>
      <vt:lpstr>Implementation</vt:lpstr>
      <vt:lpstr>Result</vt:lpstr>
      <vt:lpstr>Conclusion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HELMET</dc:title>
  <dc:creator>Deepti Rai</dc:creator>
  <cp:lastModifiedBy>Dikshyaa Satapathy</cp:lastModifiedBy>
  <cp:revision>14</cp:revision>
  <dcterms:created xsi:type="dcterms:W3CDTF">2025-01-07T03:36:03Z</dcterms:created>
  <dcterms:modified xsi:type="dcterms:W3CDTF">2025-01-07T06:36:59Z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2025-01-07T00:00:00Z</vt:filetime>
  </property>
  <property fmtid="{D5CDD505-2E9C-101B-9397-08002B2CF9AE}" pid="5" name="Producer">
    <vt:lpwstr>Microsoft® PowerPoint® 2021</vt:lpwstr>
  </property>
</Properties>
</file>